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notesSlides/notesSlide6.xml" ContentType="application/vnd.openxmlformats-officedocument.presentationml.notesSlide+xml"/>
  <Override PartName="/ppt/ink/ink9.xml" ContentType="application/inkml+xml"/>
  <Override PartName="/ppt/ink/ink10.xml" ContentType="application/inkml+xml"/>
  <Override PartName="/ppt/notesSlides/notesSlide7.xml" ContentType="application/vnd.openxmlformats-officedocument.presentationml.notesSlide+xml"/>
  <Override PartName="/ppt/ink/ink11.xml" ContentType="application/inkml+xml"/>
  <Override PartName="/ppt/ink/ink12.xml" ContentType="application/inkml+xml"/>
  <Override PartName="/ppt/notesSlides/notesSlide8.xml" ContentType="application/vnd.openxmlformats-officedocument.presentationml.notesSlide+xml"/>
  <Override PartName="/ppt/ink/ink13.xml" ContentType="application/inkml+xml"/>
  <Override PartName="/ppt/ink/ink14.xml" ContentType="application/inkml+xml"/>
  <Override PartName="/ppt/notesSlides/notesSlide9.xml" ContentType="application/vnd.openxmlformats-officedocument.presentationml.notesSlide+xml"/>
  <Override PartName="/ppt/ink/ink15.xml" ContentType="application/inkml+xml"/>
  <Override PartName="/ppt/ink/ink16.xml" ContentType="application/inkml+xml"/>
  <Override PartName="/ppt/notesSlides/notesSlide10.xml" ContentType="application/vnd.openxmlformats-officedocument.presentationml.notesSlide+xml"/>
  <Override PartName="/ppt/ink/ink17.xml" ContentType="application/inkml+xml"/>
  <Override PartName="/ppt/ink/ink18.xml" ContentType="application/inkml+xml"/>
  <Override PartName="/ppt/notesSlides/notesSlide11.xml" ContentType="application/vnd.openxmlformats-officedocument.presentationml.notesSlide+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38" r:id="rId2"/>
    <p:sldId id="411" r:id="rId3"/>
    <p:sldId id="413" r:id="rId4"/>
    <p:sldId id="317" r:id="rId5"/>
    <p:sldId id="414" r:id="rId6"/>
    <p:sldId id="415" r:id="rId7"/>
    <p:sldId id="402" r:id="rId8"/>
    <p:sldId id="416" r:id="rId9"/>
    <p:sldId id="417" r:id="rId10"/>
    <p:sldId id="418" r:id="rId11"/>
    <p:sldId id="419"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4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8886"/>
    <a:srgbClr val="AC504E"/>
    <a:srgbClr val="9FB068"/>
    <a:srgbClr val="729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8529" autoAdjust="0"/>
  </p:normalViewPr>
  <p:slideViewPr>
    <p:cSldViewPr snapToGrid="0">
      <p:cViewPr varScale="1">
        <p:scale>
          <a:sx n="101" d="100"/>
          <a:sy n="101" d="100"/>
        </p:scale>
        <p:origin x="1836" y="102"/>
      </p:cViewPr>
      <p:guideLst>
        <p:guide orient="horz" pos="864"/>
        <p:guide pos="408"/>
      </p:guideLst>
    </p:cSldViewPr>
  </p:slideViewPr>
  <p:outlineViewPr>
    <p:cViewPr>
      <p:scale>
        <a:sx n="33" d="100"/>
        <a:sy n="33" d="100"/>
      </p:scale>
      <p:origin x="0" y="-22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6" d="100"/>
          <a:sy n="66" d="100"/>
        </p:scale>
        <p:origin x="2332" y="-3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6:08.72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11 1,'-4'0,"-3"0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32.638"/>
    </inkml:context>
    <inkml:brush xml:id="br0">
      <inkml:brushProperty name="width" value="0.05" units="cm"/>
      <inkml:brushProperty name="height" value="0.05" units="cm"/>
      <inkml:brushProperty name="color" value="#E71224"/>
      <inkml:brushProperty name="ignorePressure" value="1"/>
    </inkml:brush>
  </inkml:definitions>
  <inkml:trace contextRef="#ctx0" brushRef="#br0">33 67,'0'-5,"-4"-6,-3-7,-4 0,0 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29.7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12 0,'-5'0,"-1"0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32.638"/>
    </inkml:context>
    <inkml:brush xml:id="br0">
      <inkml:brushProperty name="width" value="0.05" units="cm"/>
      <inkml:brushProperty name="height" value="0.05" units="cm"/>
      <inkml:brushProperty name="color" value="#E71224"/>
      <inkml:brushProperty name="ignorePressure" value="1"/>
    </inkml:brush>
  </inkml:definitions>
  <inkml:trace contextRef="#ctx0" brushRef="#br0">33 67,'0'-5,"-4"-6,-3-7,-4 0,0 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29.7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12 0,'-5'0,"-1"0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32.638"/>
    </inkml:context>
    <inkml:brush xml:id="br0">
      <inkml:brushProperty name="width" value="0.05" units="cm"/>
      <inkml:brushProperty name="height" value="0.05" units="cm"/>
      <inkml:brushProperty name="color" value="#E71224"/>
      <inkml:brushProperty name="ignorePressure" value="1"/>
    </inkml:brush>
  </inkml:definitions>
  <inkml:trace contextRef="#ctx0" brushRef="#br0">33 67,'0'-5,"-4"-6,-3-7,-4 0,0 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29.7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12 0,'-5'0,"-1"0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32.638"/>
    </inkml:context>
    <inkml:brush xml:id="br0">
      <inkml:brushProperty name="width" value="0.05" units="cm"/>
      <inkml:brushProperty name="height" value="0.05" units="cm"/>
      <inkml:brushProperty name="color" value="#E71224"/>
      <inkml:brushProperty name="ignorePressure" value="1"/>
    </inkml:brush>
  </inkml:definitions>
  <inkml:trace contextRef="#ctx0" brushRef="#br0">33 67,'0'-5,"-4"-6,-3-7,-4 0,0 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29.7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12 0,'-5'0,"-1"0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32.638"/>
    </inkml:context>
    <inkml:brush xml:id="br0">
      <inkml:brushProperty name="width" value="0.05" units="cm"/>
      <inkml:brushProperty name="height" value="0.05" units="cm"/>
      <inkml:brushProperty name="color" value="#E71224"/>
      <inkml:brushProperty name="ignorePressure" value="1"/>
    </inkml:brush>
  </inkml:definitions>
  <inkml:trace contextRef="#ctx0" brushRef="#br0">33 67,'0'-5,"-4"-6,-3-7,-4 0,0 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29.7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12 0,'-5'0,"-1"0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6:27.75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32.638"/>
    </inkml:context>
    <inkml:brush xml:id="br0">
      <inkml:brushProperty name="width" value="0.05" units="cm"/>
      <inkml:brushProperty name="height" value="0.05" units="cm"/>
      <inkml:brushProperty name="color" value="#E71224"/>
      <inkml:brushProperty name="ignorePressure" value="1"/>
    </inkml:brush>
  </inkml:definitions>
  <inkml:trace contextRef="#ctx0" brushRef="#br0">33 67,'0'-5,"-4"-6,-3-7,-4 0,0 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6:28.43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12 29,'0'-5,"-5"-6,-2-2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6:29.02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19 12,'-5'0,"-2"-5,1-1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6:29.35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6:30.22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29.7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12 0,'-5'0,"-1"0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32.638"/>
    </inkml:context>
    <inkml:brush xml:id="br0">
      <inkml:brushProperty name="width" value="0.05" units="cm"/>
      <inkml:brushProperty name="height" value="0.05" units="cm"/>
      <inkml:brushProperty name="color" value="#E71224"/>
      <inkml:brushProperty name="ignorePressure" value="1"/>
    </inkml:brush>
  </inkml:definitions>
  <inkml:trace contextRef="#ctx0" brushRef="#br0">33 67,'0'-5,"-4"-6,-3-7,-4 0,0 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05:39:29.7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12 0,'-5'0,"-1"0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0D25D8-4995-4347-AF0D-E920FACF1C63}" type="datetimeFigureOut">
              <a:rPr lang="en-US" smtClean="0"/>
              <a:t>5/20/2021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FFC8C5-4DF2-4608-9B2C-FDAB67392B33}" type="slidenum">
              <a:rPr lang="en-US" smtClean="0"/>
              <a:t>‹#›</a:t>
            </a:fld>
            <a:endParaRPr lang="en-US"/>
          </a:p>
        </p:txBody>
      </p:sp>
    </p:spTree>
    <p:extLst>
      <p:ext uri="{BB962C8B-B14F-4D97-AF65-F5344CB8AC3E}">
        <p14:creationId xmlns:p14="http://schemas.microsoft.com/office/powerpoint/2010/main" val="114828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FC8C5-4DF2-4608-9B2C-FDAB67392B33}" type="slidenum">
              <a:rPr lang="en-US" smtClean="0"/>
              <a:t>1</a:t>
            </a:fld>
            <a:endParaRPr lang="en-US"/>
          </a:p>
        </p:txBody>
      </p:sp>
    </p:spTree>
    <p:extLst>
      <p:ext uri="{BB962C8B-B14F-4D97-AF65-F5344CB8AC3E}">
        <p14:creationId xmlns:p14="http://schemas.microsoft.com/office/powerpoint/2010/main" val="300189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1730" rtl="0" eaLnBrk="1" fontAlgn="auto" latinLnBrk="0" hangingPunct="1">
              <a:lnSpc>
                <a:spcPct val="100000"/>
              </a:lnSpc>
              <a:spcBef>
                <a:spcPts val="0"/>
              </a:spcBef>
              <a:spcAft>
                <a:spcPts val="0"/>
              </a:spcAft>
              <a:buClrTx/>
              <a:buSzTx/>
              <a:buFontTx/>
              <a:buAutoNum type="arabicPeriod"/>
              <a:tabLst/>
              <a:defRPr/>
            </a:pPr>
            <a:r>
              <a:rPr lang="en-US" sz="1200" dirty="0"/>
              <a:t>to build a municipal approvals strategy during initial project thinking, RFP development--</a:t>
            </a:r>
            <a:r>
              <a:rPr lang="en-US" sz="1200" dirty="0">
                <a:solidFill>
                  <a:srgbClr val="1F497D"/>
                </a:solidFill>
                <a:effectLst/>
                <a:latin typeface="Calibri" panose="020F0502020204030204" pitchFamily="34" charset="0"/>
                <a:ea typeface="Calibri" panose="020F0502020204030204" pitchFamily="34" charset="0"/>
              </a:rPr>
              <a:t>PM needs to review schedule that goes into the RFP to make sure there is appropriate time allotted right from the get go…and so the firms proposing understand how this can impact timeline and their scope of work</a:t>
            </a:r>
            <a:endParaRPr lang="en-US" sz="1400" dirty="0"/>
          </a:p>
          <a:p>
            <a:pPr marL="228600" marR="0" lvl="0" indent="-228600" algn="l" defTabSz="931730" rtl="0" eaLnBrk="1" fontAlgn="auto" latinLnBrk="0" hangingPunct="1">
              <a:lnSpc>
                <a:spcPct val="100000"/>
              </a:lnSpc>
              <a:spcBef>
                <a:spcPts val="0"/>
              </a:spcBef>
              <a:spcAft>
                <a:spcPts val="0"/>
              </a:spcAft>
              <a:buClrTx/>
              <a:buSzTx/>
              <a:buFontTx/>
              <a:buAutoNum type="arabicPeriod"/>
              <a:tabLst/>
              <a:defRPr/>
            </a:pPr>
            <a:r>
              <a:rPr lang="en-US" sz="1200" dirty="0"/>
              <a:t>, and at the cusp of design</a:t>
            </a:r>
          </a:p>
          <a:p>
            <a:pPr marL="228600" marR="0" lvl="0" indent="-228600" algn="l" defTabSz="931730" rtl="0" eaLnBrk="1" fontAlgn="auto" latinLnBrk="0" hangingPunct="1">
              <a:lnSpc>
                <a:spcPct val="100000"/>
              </a:lnSpc>
              <a:spcBef>
                <a:spcPts val="0"/>
              </a:spcBef>
              <a:spcAft>
                <a:spcPts val="0"/>
              </a:spcAft>
              <a:buClrTx/>
              <a:buSzTx/>
              <a:buFontTx/>
              <a:buAutoNum type="arabicPeriod"/>
              <a:tabLst/>
              <a:defRPr/>
            </a:pPr>
            <a:endParaRPr lang="en-US" sz="1200" dirty="0"/>
          </a:p>
          <a:p>
            <a:pPr marL="0" marR="0" lvl="0" indent="0" algn="l" defTabSz="931730" rtl="0" eaLnBrk="1" fontAlgn="auto" latinLnBrk="0" hangingPunct="1">
              <a:lnSpc>
                <a:spcPct val="100000"/>
              </a:lnSpc>
              <a:spcBef>
                <a:spcPts val="0"/>
              </a:spcBef>
              <a:spcAft>
                <a:spcPts val="0"/>
              </a:spcAft>
              <a:buClrTx/>
              <a:buSzTx/>
              <a:buFontTx/>
              <a:buNone/>
              <a:tabLst/>
              <a:defRPr/>
            </a:pPr>
            <a:r>
              <a:rPr lang="en-US" sz="1200" dirty="0"/>
              <a:t>6.   to confirm municipal approvals timeline and municipal deadlines and engagements</a:t>
            </a:r>
          </a:p>
          <a:p>
            <a:pPr marL="0" marR="0" lvl="0" indent="0" algn="l" defTabSz="931730" rtl="0" eaLnBrk="1" fontAlgn="auto" latinLnBrk="0" hangingPunct="1">
              <a:lnSpc>
                <a:spcPct val="100000"/>
              </a:lnSpc>
              <a:spcBef>
                <a:spcPts val="0"/>
              </a:spcBef>
              <a:spcAft>
                <a:spcPts val="0"/>
              </a:spcAft>
              <a:buClrTx/>
              <a:buSzTx/>
              <a:buFontTx/>
              <a:buNone/>
              <a:tabLst/>
              <a:defRPr/>
            </a:pPr>
            <a:endParaRPr lang="en-US" sz="1200" dirty="0"/>
          </a:p>
          <a:p>
            <a:pPr defTabSz="931730">
              <a:defRPr/>
            </a:pPr>
            <a:endParaRPr lang="en-US" dirty="0"/>
          </a:p>
        </p:txBody>
      </p:sp>
      <p:sp>
        <p:nvSpPr>
          <p:cNvPr id="4" name="Slide Number Placeholder 3"/>
          <p:cNvSpPr>
            <a:spLocks noGrp="1"/>
          </p:cNvSpPr>
          <p:nvPr>
            <p:ph type="sldNum" sz="quarter" idx="10"/>
          </p:nvPr>
        </p:nvSpPr>
        <p:spPr/>
        <p:txBody>
          <a:bodyPr/>
          <a:lstStyle/>
          <a:p>
            <a:pPr>
              <a:defRPr/>
            </a:pPr>
            <a:fld id="{67C1FD97-6D29-45B2-9C28-D4B8CB4B9F8E}" type="slidenum">
              <a:rPr lang="en-US" smtClean="0"/>
              <a:pPr>
                <a:defRPr/>
              </a:pPr>
              <a:t>10</a:t>
            </a:fld>
            <a:endParaRPr lang="en-US" dirty="0"/>
          </a:p>
        </p:txBody>
      </p:sp>
    </p:spTree>
    <p:extLst>
      <p:ext uri="{BB962C8B-B14F-4D97-AF65-F5344CB8AC3E}">
        <p14:creationId xmlns:p14="http://schemas.microsoft.com/office/powerpoint/2010/main" val="407491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31730" rtl="0" eaLnBrk="1" fontAlgn="auto" latinLnBrk="0" hangingPunct="1">
              <a:lnSpc>
                <a:spcPct val="100000"/>
              </a:lnSpc>
              <a:spcBef>
                <a:spcPts val="0"/>
              </a:spcBef>
              <a:spcAft>
                <a:spcPts val="0"/>
              </a:spcAft>
              <a:buClrTx/>
              <a:buSzTx/>
              <a:buFontTx/>
              <a:buAutoNum type="arabicPeriod"/>
              <a:tabLst/>
              <a:defRPr/>
            </a:pPr>
            <a:r>
              <a:rPr lang="en-US" sz="1200" dirty="0"/>
              <a:t>to build a municipal approvals strategy during initial project thinking, RFP development--</a:t>
            </a:r>
            <a:r>
              <a:rPr lang="en-US" sz="1200" dirty="0">
                <a:solidFill>
                  <a:srgbClr val="1F497D"/>
                </a:solidFill>
                <a:effectLst/>
                <a:latin typeface="Calibri" panose="020F0502020204030204" pitchFamily="34" charset="0"/>
                <a:ea typeface="Calibri" panose="020F0502020204030204" pitchFamily="34" charset="0"/>
              </a:rPr>
              <a:t>PM needs to review schedule that goes into the RFP to make sure there is appropriate time allotted right from the get go…and so the firms proposing understand how this can impact timeline and their scope of work</a:t>
            </a:r>
            <a:endParaRPr lang="en-US" sz="1400" dirty="0"/>
          </a:p>
          <a:p>
            <a:pPr marL="228600" marR="0" lvl="0" indent="-228600" algn="l" defTabSz="931730" rtl="0" eaLnBrk="1" fontAlgn="auto" latinLnBrk="0" hangingPunct="1">
              <a:lnSpc>
                <a:spcPct val="100000"/>
              </a:lnSpc>
              <a:spcBef>
                <a:spcPts val="0"/>
              </a:spcBef>
              <a:spcAft>
                <a:spcPts val="0"/>
              </a:spcAft>
              <a:buClrTx/>
              <a:buSzTx/>
              <a:buFontTx/>
              <a:buAutoNum type="arabicPeriod"/>
              <a:tabLst/>
              <a:defRPr/>
            </a:pPr>
            <a:r>
              <a:rPr lang="en-US" sz="1200" dirty="0"/>
              <a:t>, and at the cusp of design</a:t>
            </a:r>
          </a:p>
          <a:p>
            <a:pPr marL="228600" marR="0" lvl="0" indent="-228600" algn="l" defTabSz="931730" rtl="0" eaLnBrk="1" fontAlgn="auto" latinLnBrk="0" hangingPunct="1">
              <a:lnSpc>
                <a:spcPct val="100000"/>
              </a:lnSpc>
              <a:spcBef>
                <a:spcPts val="0"/>
              </a:spcBef>
              <a:spcAft>
                <a:spcPts val="0"/>
              </a:spcAft>
              <a:buClrTx/>
              <a:buSzTx/>
              <a:buFontTx/>
              <a:buAutoNum type="arabicPeriod"/>
              <a:tabLst/>
              <a:defRPr/>
            </a:pPr>
            <a:endParaRPr lang="en-US" sz="1200" dirty="0"/>
          </a:p>
          <a:p>
            <a:pPr marL="0" marR="0" lvl="0" indent="0" algn="l" defTabSz="931730" rtl="0" eaLnBrk="1" fontAlgn="auto" latinLnBrk="0" hangingPunct="1">
              <a:lnSpc>
                <a:spcPct val="100000"/>
              </a:lnSpc>
              <a:spcBef>
                <a:spcPts val="0"/>
              </a:spcBef>
              <a:spcAft>
                <a:spcPts val="0"/>
              </a:spcAft>
              <a:buClrTx/>
              <a:buSzTx/>
              <a:buFontTx/>
              <a:buNone/>
              <a:tabLst/>
              <a:defRPr/>
            </a:pPr>
            <a:r>
              <a:rPr lang="en-US" sz="1200" dirty="0"/>
              <a:t>6.   to confirm municipal approvals timeline and municipal deadlines and engagements</a:t>
            </a:r>
          </a:p>
          <a:p>
            <a:pPr marL="0" marR="0" lvl="0" indent="0" algn="l" defTabSz="931730" rtl="0" eaLnBrk="1" fontAlgn="auto" latinLnBrk="0" hangingPunct="1">
              <a:lnSpc>
                <a:spcPct val="100000"/>
              </a:lnSpc>
              <a:spcBef>
                <a:spcPts val="0"/>
              </a:spcBef>
              <a:spcAft>
                <a:spcPts val="0"/>
              </a:spcAft>
              <a:buClrTx/>
              <a:buSzTx/>
              <a:buFontTx/>
              <a:buNone/>
              <a:tabLst/>
              <a:defRPr/>
            </a:pPr>
            <a:endParaRPr lang="en-US" sz="1200" dirty="0"/>
          </a:p>
          <a:p>
            <a:pPr defTabSz="931730">
              <a:defRPr/>
            </a:pPr>
            <a:endParaRPr lang="en-US" dirty="0"/>
          </a:p>
        </p:txBody>
      </p:sp>
      <p:sp>
        <p:nvSpPr>
          <p:cNvPr id="4" name="Slide Number Placeholder 3"/>
          <p:cNvSpPr>
            <a:spLocks noGrp="1"/>
          </p:cNvSpPr>
          <p:nvPr>
            <p:ph type="sldNum" sz="quarter" idx="10"/>
          </p:nvPr>
        </p:nvSpPr>
        <p:spPr/>
        <p:txBody>
          <a:bodyPr/>
          <a:lstStyle/>
          <a:p>
            <a:pPr>
              <a:defRPr/>
            </a:pPr>
            <a:fld id="{67C1FD97-6D29-45B2-9C28-D4B8CB4B9F8E}" type="slidenum">
              <a:rPr lang="en-US" smtClean="0"/>
              <a:pPr>
                <a:defRPr/>
              </a:pPr>
              <a:t>11</a:t>
            </a:fld>
            <a:endParaRPr lang="en-US" dirty="0"/>
          </a:p>
        </p:txBody>
      </p:sp>
    </p:spTree>
    <p:extLst>
      <p:ext uri="{BB962C8B-B14F-4D97-AF65-F5344CB8AC3E}">
        <p14:creationId xmlns:p14="http://schemas.microsoft.com/office/powerpoint/2010/main" val="64774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30" rtl="0" eaLnBrk="1" fontAlgn="auto" latinLnBrk="0" hangingPunct="1">
              <a:lnSpc>
                <a:spcPct val="100000"/>
              </a:lnSpc>
              <a:spcBef>
                <a:spcPts val="0"/>
              </a:spcBef>
              <a:spcAft>
                <a:spcPts val="0"/>
              </a:spcAft>
              <a:buClrTx/>
              <a:buSzTx/>
              <a:buFontTx/>
              <a:buNone/>
              <a:tabLst/>
              <a:defRPr/>
            </a:pPr>
            <a:r>
              <a:rPr lang="en-US" sz="1200" dirty="0"/>
              <a:t>First Meeting Held 5/7</a:t>
            </a:r>
          </a:p>
          <a:p>
            <a:pPr defTabSz="931730">
              <a:defRPr/>
            </a:pPr>
            <a:endParaRPr lang="en-US" dirty="0"/>
          </a:p>
        </p:txBody>
      </p:sp>
      <p:sp>
        <p:nvSpPr>
          <p:cNvPr id="4" name="Slide Number Placeholder 3"/>
          <p:cNvSpPr>
            <a:spLocks noGrp="1"/>
          </p:cNvSpPr>
          <p:nvPr>
            <p:ph type="sldNum" sz="quarter" idx="10"/>
          </p:nvPr>
        </p:nvSpPr>
        <p:spPr/>
        <p:txBody>
          <a:bodyPr/>
          <a:lstStyle/>
          <a:p>
            <a:pPr>
              <a:defRPr/>
            </a:pPr>
            <a:fld id="{67C1FD97-6D29-45B2-9C28-D4B8CB4B9F8E}" type="slidenum">
              <a:rPr lang="en-US" smtClean="0"/>
              <a:pPr>
                <a:defRPr/>
              </a:pPr>
              <a:t>2</a:t>
            </a:fld>
            <a:endParaRPr lang="en-US" dirty="0"/>
          </a:p>
        </p:txBody>
      </p:sp>
    </p:spTree>
    <p:extLst>
      <p:ext uri="{BB962C8B-B14F-4D97-AF65-F5344CB8AC3E}">
        <p14:creationId xmlns:p14="http://schemas.microsoft.com/office/powerpoint/2010/main" val="128116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30" rtl="0" eaLnBrk="1" fontAlgn="auto" latinLnBrk="0" hangingPunct="1">
              <a:lnSpc>
                <a:spcPct val="100000"/>
              </a:lnSpc>
              <a:spcBef>
                <a:spcPts val="0"/>
              </a:spcBef>
              <a:spcAft>
                <a:spcPts val="0"/>
              </a:spcAft>
              <a:buClrTx/>
              <a:buSzTx/>
              <a:buFontTx/>
              <a:buNone/>
              <a:tabLst/>
              <a:defRPr/>
            </a:pPr>
            <a:r>
              <a:rPr lang="en-US" sz="1200" dirty="0"/>
              <a:t>First Meeting Held 5/7, Modeled on PAR/PAC meeting. </a:t>
            </a:r>
          </a:p>
          <a:p>
            <a:pPr marL="0" marR="0" lvl="0" indent="0" algn="l" defTabSz="931730" rtl="0" eaLnBrk="1" fontAlgn="auto" latinLnBrk="0" hangingPunct="1">
              <a:lnSpc>
                <a:spcPct val="100000"/>
              </a:lnSpc>
              <a:spcBef>
                <a:spcPts val="0"/>
              </a:spcBef>
              <a:spcAft>
                <a:spcPts val="0"/>
              </a:spcAft>
              <a:buClrTx/>
              <a:buSzTx/>
              <a:buFontTx/>
              <a:buNone/>
              <a:tabLst/>
              <a:defRPr/>
            </a:pPr>
            <a:r>
              <a:rPr lang="en-US" sz="1200" dirty="0"/>
              <a:t>Goal: Coordinate all projects going to </a:t>
            </a:r>
            <a:r>
              <a:rPr lang="en-US" sz="1200" dirty="0" err="1"/>
              <a:t>munis</a:t>
            </a:r>
            <a:r>
              <a:rPr lang="en-US" sz="1200" dirty="0"/>
              <a:t>, timelines, meetings, messaging</a:t>
            </a:r>
          </a:p>
          <a:p>
            <a:pPr defTabSz="931730">
              <a:defRPr/>
            </a:pPr>
            <a:endParaRPr lang="en-US" dirty="0"/>
          </a:p>
        </p:txBody>
      </p:sp>
      <p:sp>
        <p:nvSpPr>
          <p:cNvPr id="4" name="Slide Number Placeholder 3"/>
          <p:cNvSpPr>
            <a:spLocks noGrp="1"/>
          </p:cNvSpPr>
          <p:nvPr>
            <p:ph type="sldNum" sz="quarter" idx="10"/>
          </p:nvPr>
        </p:nvSpPr>
        <p:spPr/>
        <p:txBody>
          <a:bodyPr/>
          <a:lstStyle/>
          <a:p>
            <a:pPr>
              <a:defRPr/>
            </a:pPr>
            <a:fld id="{67C1FD97-6D29-45B2-9C28-D4B8CB4B9F8E}" type="slidenum">
              <a:rPr lang="en-US" smtClean="0"/>
              <a:pPr>
                <a:defRPr/>
              </a:pPr>
              <a:t>3</a:t>
            </a:fld>
            <a:endParaRPr lang="en-US" dirty="0"/>
          </a:p>
        </p:txBody>
      </p:sp>
    </p:spTree>
    <p:extLst>
      <p:ext uri="{BB962C8B-B14F-4D97-AF65-F5344CB8AC3E}">
        <p14:creationId xmlns:p14="http://schemas.microsoft.com/office/powerpoint/2010/main" val="162317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Constitutional </a:t>
            </a:r>
            <a:r>
              <a:rPr lang="en-US" b="1" i="0" dirty="0">
                <a:solidFill>
                  <a:srgbClr val="202124"/>
                </a:solidFill>
                <a:effectLst/>
                <a:latin typeface="Roboto" panose="02000000000000000000" pitchFamily="2" charset="0"/>
              </a:rPr>
              <a:t>home rule</a:t>
            </a:r>
            <a:r>
              <a:rPr lang="en-US" b="0" i="0" dirty="0">
                <a:solidFill>
                  <a:srgbClr val="202124"/>
                </a:solidFill>
                <a:effectLst/>
                <a:latin typeface="Roboto" panose="02000000000000000000" pitchFamily="2" charset="0"/>
              </a:rPr>
              <a:t> power is now granted to all counties outside </a:t>
            </a:r>
            <a:r>
              <a:rPr lang="en-US" b="1" i="0" dirty="0">
                <a:solidFill>
                  <a:srgbClr val="202124"/>
                </a:solidFill>
                <a:effectLst/>
                <a:latin typeface="Roboto" panose="02000000000000000000" pitchFamily="2" charset="0"/>
              </a:rPr>
              <a:t>New York</a:t>
            </a:r>
            <a:r>
              <a:rPr lang="en-US" b="0" i="0" dirty="0">
                <a:solidFill>
                  <a:srgbClr val="202124"/>
                </a:solidFill>
                <a:effectLst/>
                <a:latin typeface="Roboto" panose="02000000000000000000" pitchFamily="2" charset="0"/>
              </a:rPr>
              <a:t> City, and all cities, towns and villages (Section 3(d)(1)). Prior to 1963 no towns and only some villages had constitutional </a:t>
            </a:r>
            <a:r>
              <a:rPr lang="en-US" b="1" i="0" dirty="0">
                <a:solidFill>
                  <a:srgbClr val="202124"/>
                </a:solidFill>
                <a:effectLst/>
                <a:latin typeface="Roboto" panose="02000000000000000000" pitchFamily="2" charset="0"/>
              </a:rPr>
              <a:t>home rule</a:t>
            </a:r>
            <a:r>
              <a:rPr lang="en-US" b="0" i="0" dirty="0">
                <a:solidFill>
                  <a:srgbClr val="202124"/>
                </a:solidFill>
                <a:effectLst/>
                <a:latin typeface="Roboto" panose="02000000000000000000" pitchFamily="2" charset="0"/>
              </a:rPr>
              <a:t> power.  This includes: The right to local self-government including the powers to regulate for the protection of the public health, safety, morals, and welfare; to license; to tax; and to incur debt. </a:t>
            </a:r>
            <a:r>
              <a:rPr lang="en-US" b="1" i="0" dirty="0">
                <a:solidFill>
                  <a:srgbClr val="202124"/>
                </a:solidFill>
                <a:effectLst/>
                <a:latin typeface="Roboto" panose="02000000000000000000" pitchFamily="2" charset="0"/>
              </a:rPr>
              <a:t>Home rule</a:t>
            </a:r>
            <a:r>
              <a:rPr lang="en-US" b="0" i="0" dirty="0">
                <a:solidFill>
                  <a:srgbClr val="202124"/>
                </a:solidFill>
                <a:effectLst/>
                <a:latin typeface="Roboto" panose="02000000000000000000" pitchFamily="2" charset="0"/>
              </a:rPr>
              <a:t> involves the authority of a local government to prevent state government intervention with its operations.</a:t>
            </a:r>
            <a:endParaRPr lang="en-US" dirty="0"/>
          </a:p>
        </p:txBody>
      </p:sp>
      <p:sp>
        <p:nvSpPr>
          <p:cNvPr id="4" name="Slide Number Placeholder 3"/>
          <p:cNvSpPr>
            <a:spLocks noGrp="1"/>
          </p:cNvSpPr>
          <p:nvPr>
            <p:ph type="sldNum" sz="quarter" idx="10"/>
          </p:nvPr>
        </p:nvSpPr>
        <p:spPr/>
        <p:txBody>
          <a:bodyPr/>
          <a:lstStyle/>
          <a:p>
            <a:fld id="{D9FFC8C5-4DF2-4608-9B2C-FDAB67392B33}" type="slidenum">
              <a:rPr lang="en-US" smtClean="0"/>
              <a:t>4</a:t>
            </a:fld>
            <a:endParaRPr lang="en-US"/>
          </a:p>
        </p:txBody>
      </p:sp>
    </p:spTree>
    <p:extLst>
      <p:ext uri="{BB962C8B-B14F-4D97-AF65-F5344CB8AC3E}">
        <p14:creationId xmlns:p14="http://schemas.microsoft.com/office/powerpoint/2010/main" val="105251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0">
              <a:defRPr/>
            </a:pPr>
            <a:r>
              <a:rPr lang="en-US" dirty="0"/>
              <a:t>May also have to pull permits, other than a building permit: fill, floodplain development, </a:t>
            </a:r>
          </a:p>
        </p:txBody>
      </p:sp>
      <p:sp>
        <p:nvSpPr>
          <p:cNvPr id="4" name="Slide Number Placeholder 3"/>
          <p:cNvSpPr>
            <a:spLocks noGrp="1"/>
          </p:cNvSpPr>
          <p:nvPr>
            <p:ph type="sldNum" sz="quarter" idx="10"/>
          </p:nvPr>
        </p:nvSpPr>
        <p:spPr/>
        <p:txBody>
          <a:bodyPr/>
          <a:lstStyle/>
          <a:p>
            <a:pPr>
              <a:defRPr/>
            </a:pPr>
            <a:fld id="{67C1FD97-6D29-45B2-9C28-D4B8CB4B9F8E}" type="slidenum">
              <a:rPr lang="en-US" smtClean="0"/>
              <a:pPr>
                <a:defRPr/>
              </a:pPr>
              <a:t>5</a:t>
            </a:fld>
            <a:endParaRPr lang="en-US" dirty="0"/>
          </a:p>
        </p:txBody>
      </p:sp>
    </p:spTree>
    <p:extLst>
      <p:ext uri="{BB962C8B-B14F-4D97-AF65-F5344CB8AC3E}">
        <p14:creationId xmlns:p14="http://schemas.microsoft.com/office/powerpoint/2010/main" val="80637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0">
              <a:defRPr/>
            </a:pPr>
            <a:r>
              <a:rPr lang="en-US" dirty="0"/>
              <a:t>Endowed and State provisions</a:t>
            </a:r>
          </a:p>
          <a:p>
            <a:pPr defTabSz="931730">
              <a:defRPr/>
            </a:pPr>
            <a:endParaRPr lang="en-US" dirty="0"/>
          </a:p>
          <a:p>
            <a:pPr defTabSz="931730">
              <a:defRPr/>
            </a:pPr>
            <a:r>
              <a:rPr lang="en-US" dirty="0"/>
              <a:t>List examples of projects</a:t>
            </a:r>
          </a:p>
        </p:txBody>
      </p:sp>
      <p:sp>
        <p:nvSpPr>
          <p:cNvPr id="4" name="Slide Number Placeholder 3"/>
          <p:cNvSpPr>
            <a:spLocks noGrp="1"/>
          </p:cNvSpPr>
          <p:nvPr>
            <p:ph type="sldNum" sz="quarter" idx="10"/>
          </p:nvPr>
        </p:nvSpPr>
        <p:spPr/>
        <p:txBody>
          <a:bodyPr/>
          <a:lstStyle/>
          <a:p>
            <a:pPr>
              <a:defRPr/>
            </a:pPr>
            <a:fld id="{67C1FD97-6D29-45B2-9C28-D4B8CB4B9F8E}" type="slidenum">
              <a:rPr lang="en-US" smtClean="0"/>
              <a:pPr>
                <a:defRPr/>
              </a:pPr>
              <a:t>6</a:t>
            </a:fld>
            <a:endParaRPr lang="en-US" dirty="0"/>
          </a:p>
        </p:txBody>
      </p:sp>
    </p:spTree>
    <p:extLst>
      <p:ext uri="{BB962C8B-B14F-4D97-AF65-F5344CB8AC3E}">
        <p14:creationId xmlns:p14="http://schemas.microsoft.com/office/powerpoint/2010/main" val="220713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0">
              <a:defRPr/>
            </a:pPr>
            <a:endParaRPr lang="en-US" dirty="0"/>
          </a:p>
        </p:txBody>
      </p:sp>
      <p:sp>
        <p:nvSpPr>
          <p:cNvPr id="4" name="Slide Number Placeholder 3"/>
          <p:cNvSpPr>
            <a:spLocks noGrp="1"/>
          </p:cNvSpPr>
          <p:nvPr>
            <p:ph type="sldNum" sz="quarter" idx="10"/>
          </p:nvPr>
        </p:nvSpPr>
        <p:spPr/>
        <p:txBody>
          <a:bodyPr/>
          <a:lstStyle/>
          <a:p>
            <a:pPr>
              <a:defRPr/>
            </a:pPr>
            <a:fld id="{67C1FD97-6D29-45B2-9C28-D4B8CB4B9F8E}" type="slidenum">
              <a:rPr lang="en-US" smtClean="0"/>
              <a:pPr>
                <a:defRPr/>
              </a:pPr>
              <a:t>7</a:t>
            </a:fld>
            <a:endParaRPr lang="en-US" dirty="0"/>
          </a:p>
        </p:txBody>
      </p:sp>
    </p:spTree>
    <p:extLst>
      <p:ext uri="{BB962C8B-B14F-4D97-AF65-F5344CB8AC3E}">
        <p14:creationId xmlns:p14="http://schemas.microsoft.com/office/powerpoint/2010/main" val="160857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0">
              <a:defRPr/>
            </a:pPr>
            <a:endParaRPr lang="en-US" dirty="0"/>
          </a:p>
        </p:txBody>
      </p:sp>
      <p:sp>
        <p:nvSpPr>
          <p:cNvPr id="4" name="Slide Number Placeholder 3"/>
          <p:cNvSpPr>
            <a:spLocks noGrp="1"/>
          </p:cNvSpPr>
          <p:nvPr>
            <p:ph type="sldNum" sz="quarter" idx="10"/>
          </p:nvPr>
        </p:nvSpPr>
        <p:spPr/>
        <p:txBody>
          <a:bodyPr/>
          <a:lstStyle/>
          <a:p>
            <a:pPr>
              <a:defRPr/>
            </a:pPr>
            <a:fld id="{67C1FD97-6D29-45B2-9C28-D4B8CB4B9F8E}" type="slidenum">
              <a:rPr lang="en-US" smtClean="0"/>
              <a:pPr>
                <a:defRPr/>
              </a:pPr>
              <a:t>8</a:t>
            </a:fld>
            <a:endParaRPr lang="en-US" dirty="0"/>
          </a:p>
        </p:txBody>
      </p:sp>
    </p:spTree>
    <p:extLst>
      <p:ext uri="{BB962C8B-B14F-4D97-AF65-F5344CB8AC3E}">
        <p14:creationId xmlns:p14="http://schemas.microsoft.com/office/powerpoint/2010/main" val="311752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0">
              <a:defRPr/>
            </a:pPr>
            <a:endParaRPr lang="en-US" dirty="0"/>
          </a:p>
        </p:txBody>
      </p:sp>
      <p:sp>
        <p:nvSpPr>
          <p:cNvPr id="4" name="Slide Number Placeholder 3"/>
          <p:cNvSpPr>
            <a:spLocks noGrp="1"/>
          </p:cNvSpPr>
          <p:nvPr>
            <p:ph type="sldNum" sz="quarter" idx="10"/>
          </p:nvPr>
        </p:nvSpPr>
        <p:spPr/>
        <p:txBody>
          <a:bodyPr/>
          <a:lstStyle/>
          <a:p>
            <a:pPr>
              <a:defRPr/>
            </a:pPr>
            <a:fld id="{67C1FD97-6D29-45B2-9C28-D4B8CB4B9F8E}" type="slidenum">
              <a:rPr lang="en-US" smtClean="0"/>
              <a:pPr>
                <a:defRPr/>
              </a:pPr>
              <a:t>9</a:t>
            </a:fld>
            <a:endParaRPr lang="en-US" dirty="0"/>
          </a:p>
        </p:txBody>
      </p:sp>
    </p:spTree>
    <p:extLst>
      <p:ext uri="{BB962C8B-B14F-4D97-AF65-F5344CB8AC3E}">
        <p14:creationId xmlns:p14="http://schemas.microsoft.com/office/powerpoint/2010/main" val="12297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7F4BC-514B-4257-8240-C9FD4E92E7CB}"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4524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7F4BC-514B-4257-8240-C9FD4E92E7CB}"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15360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7F4BC-514B-4257-8240-C9FD4E92E7CB}"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349165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March 10, 2016</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2" name="Picture 11" descr="cu white lrg.psd"/>
          <p:cNvPicPr>
            <a:picLocks noChangeAspect="1"/>
          </p:cNvPicPr>
          <p:nvPr userDrawn="1"/>
        </p:nvPicPr>
        <p:blipFill rotWithShape="1">
          <a:blip r:embed="rId2" cstate="screen">
            <a:extLst>
              <a:ext uri="{28A0092B-C50C-407E-A947-70E740481C1C}">
                <a14:useLocalDpi xmlns:a14="http://schemas.microsoft.com/office/drawing/2010/main"/>
              </a:ext>
            </a:extLst>
          </a:blip>
          <a:srcRect r="-999"/>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85175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solidFill>
                  <a:prstClr val="black">
                    <a:tint val="75000"/>
                  </a:prstClr>
                </a:solidFill>
              </a:rPr>
              <a:t>March 10, 2016</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1" name="Picture 10" descr="cu white lrg.psd"/>
          <p:cNvPicPr>
            <a:picLocks noChangeAspect="1"/>
          </p:cNvPicPr>
          <p:nvPr userDrawn="1"/>
        </p:nvPicPr>
        <p:blipFill rotWithShape="1">
          <a:blip r:embed="rId2" cstate="screen">
            <a:extLst>
              <a:ext uri="{28A0092B-C50C-407E-A947-70E740481C1C}">
                <a14:useLocalDpi xmlns:a14="http://schemas.microsoft.com/office/drawing/2010/main"/>
              </a:ext>
            </a:extLst>
          </a:blip>
          <a:srcRect r="-999"/>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13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7F4BC-514B-4257-8240-C9FD4E92E7CB}"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11184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C7F4BC-514B-4257-8240-C9FD4E92E7CB}"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70108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7F4BC-514B-4257-8240-C9FD4E92E7CB}"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137123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7F4BC-514B-4257-8240-C9FD4E92E7CB}" type="datetimeFigureOut">
              <a:rPr lang="en-US" smtClean="0"/>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159004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7F4BC-514B-4257-8240-C9FD4E92E7CB}" type="datetimeFigureOut">
              <a:rPr lang="en-US" smtClean="0"/>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291776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7F4BC-514B-4257-8240-C9FD4E92E7CB}" type="datetimeFigureOut">
              <a:rPr lang="en-US" smtClean="0"/>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11995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C7F4BC-514B-4257-8240-C9FD4E92E7CB}"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163847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C7F4BC-514B-4257-8240-C9FD4E92E7CB}"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FA96-BD88-41F2-AC88-C71A06C7817F}" type="slidenum">
              <a:rPr lang="en-US" smtClean="0"/>
              <a:t>‹#›</a:t>
            </a:fld>
            <a:endParaRPr lang="en-US"/>
          </a:p>
        </p:txBody>
      </p:sp>
    </p:spTree>
    <p:extLst>
      <p:ext uri="{BB962C8B-B14F-4D97-AF65-F5344CB8AC3E}">
        <p14:creationId xmlns:p14="http://schemas.microsoft.com/office/powerpoint/2010/main" val="254962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7F4BC-514B-4257-8240-C9FD4E92E7CB}" type="datetimeFigureOut">
              <a:rPr lang="en-US" smtClean="0"/>
              <a:t>5/20/2021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7FA96-BD88-41F2-AC88-C71A06C7817F}" type="slidenum">
              <a:rPr lang="en-US" smtClean="0"/>
              <a:t>‹#›</a:t>
            </a:fld>
            <a:endParaRPr lang="en-US"/>
          </a:p>
        </p:txBody>
      </p:sp>
    </p:spTree>
    <p:extLst>
      <p:ext uri="{BB962C8B-B14F-4D97-AF65-F5344CB8AC3E}">
        <p14:creationId xmlns:p14="http://schemas.microsoft.com/office/powerpoint/2010/main" val="4162378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customXml" Target="../ink/ink1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ustomXml" Target="../ink/ink19.xml"/><Relationship Id="rId7" Type="http://schemas.openxmlformats.org/officeDocument/2006/relationships/hyperlink" Target="mailto:Leslie.Schill@cornell.edu"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customXml" Target="../ink/ink2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6.xml"/><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tompkinscountyny.gov/files2/planning/community%20planning/documents/Fall%202018%20FINAL%20GML%20239%20Guide%20no%20apps%209-1-2018.pdf" TargetMode="External"/><Relationship Id="rId3" Type="http://schemas.openxmlformats.org/officeDocument/2006/relationships/customXml" Target="../ink/ink7.xml"/><Relationship Id="rId7" Type="http://schemas.openxmlformats.org/officeDocument/2006/relationships/hyperlink" Target="https://www.dec.ny.gov/permits/357.htm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customXml" Target="../ink/ink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customXml" Target="../ink/ink1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ustomXml" Target="../ink/ink11.xm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customXml" Target="../ink/ink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ustomXml" Target="../ink/ink13.xm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customXml" Target="../ink/ink1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ustomXml" Target="../ink/ink16.xml"/><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customXml" Target="../ink/ink15.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48738" y="-89263"/>
            <a:ext cx="9525000" cy="107181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fontAlgn="auto">
              <a:spcAft>
                <a:spcPts val="0"/>
              </a:spcAft>
            </a:pPr>
            <a:r>
              <a:rPr lang="en-US" dirty="0">
                <a:latin typeface="Helvetica" panose="020B0604020202020204" pitchFamily="34" charset="0"/>
                <a:cs typeface="Helvetica" panose="020B0604020202020204" pitchFamily="34" charset="0"/>
              </a:rPr>
              <a:t> </a:t>
            </a:r>
          </a:p>
          <a:p>
            <a:pPr algn="ctr" fontAlgn="auto">
              <a:spcAft>
                <a:spcPts val="0"/>
              </a:spcAft>
            </a:pPr>
            <a:r>
              <a:rPr lang="en-US" dirty="0">
                <a:latin typeface="Helvetica" panose="020B0604020202020204" pitchFamily="34" charset="0"/>
                <a:cs typeface="Helvetica" panose="020B0604020202020204" pitchFamily="34" charset="0"/>
              </a:rPr>
              <a:t>PMPD: Municipal Approvals Overview, 5/19/21</a:t>
            </a:r>
          </a:p>
        </p:txBody>
      </p:sp>
      <p:sp>
        <p:nvSpPr>
          <p:cNvPr id="8" name="Slide Number Placeholder 1"/>
          <p:cNvSpPr>
            <a:spLocks noGrp="1"/>
          </p:cNvSpPr>
          <p:nvPr>
            <p:ph type="sldNum" sz="quarter" idx="12"/>
          </p:nvPr>
        </p:nvSpPr>
        <p:spPr>
          <a:xfrm>
            <a:off x="6457950" y="6711951"/>
            <a:ext cx="2057400" cy="365125"/>
          </a:xfrm>
        </p:spPr>
        <p:txBody>
          <a:bodyPr/>
          <a:lstStyle/>
          <a:p>
            <a:fld id="{6315554C-9387-4378-80C2-5F7076CAC952}" type="slidenum">
              <a:rPr lang="en-US" smtClean="0">
                <a:solidFill>
                  <a:prstClr val="black">
                    <a:tint val="75000"/>
                  </a:prstClr>
                </a:solidFill>
              </a:rPr>
              <a:pPr/>
              <a:t>1</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4EBBD113-37C0-45D6-B99E-D3C9D6C59088}"/>
              </a:ext>
            </a:extLst>
          </p:cNvPr>
          <p:cNvSpPr txBox="1"/>
          <p:nvPr/>
        </p:nvSpPr>
        <p:spPr>
          <a:xfrm>
            <a:off x="402771" y="1566454"/>
            <a:ext cx="8469086"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a:t>Municipal Clearinghouse Monthly Meeting (</a:t>
            </a:r>
            <a:r>
              <a:rPr lang="en-US" sz="2400" i="1" dirty="0"/>
              <a:t>NEW</a:t>
            </a:r>
            <a:r>
              <a:rPr lang="en-US" sz="2400" dirty="0"/>
              <a:t>)</a:t>
            </a:r>
          </a:p>
          <a:p>
            <a:endParaRPr lang="en-US" sz="2400" dirty="0"/>
          </a:p>
          <a:p>
            <a:pPr marL="285750" indent="-285750">
              <a:buFont typeface="Arial" panose="020B0604020202020204" pitchFamily="34" charset="0"/>
              <a:buChar char="•"/>
            </a:pPr>
            <a:r>
              <a:rPr lang="en-US" sz="2400" dirty="0"/>
              <a:t>What are Municipal Approvals?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Which Projects Require Municipal Approvals?</a:t>
            </a:r>
          </a:p>
          <a:p>
            <a:endParaRPr lang="en-US" sz="2400" dirty="0"/>
          </a:p>
          <a:p>
            <a:pPr marL="285750" indent="-285750">
              <a:buFont typeface="Arial" panose="020B0604020202020204" pitchFamily="34" charset="0"/>
              <a:buChar char="•"/>
            </a:pPr>
            <a:r>
              <a:rPr lang="en-US" sz="2400" dirty="0"/>
              <a:t>When do Projects have to go for Municipal Approvals?</a:t>
            </a:r>
          </a:p>
          <a:p>
            <a:endParaRPr lang="en-US" sz="2400" dirty="0"/>
          </a:p>
          <a:p>
            <a:pPr marL="285750" indent="-285750">
              <a:buFont typeface="Arial" panose="020B0604020202020204" pitchFamily="34" charset="0"/>
              <a:buChar char="•"/>
            </a:pPr>
            <a:r>
              <a:rPr lang="en-US" sz="2400" dirty="0"/>
              <a:t>What Resources are Available to Help Identify Steps in the Municipal Approval Process?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How do I Successfully Navigate Municipal Approvals?</a:t>
            </a:r>
          </a:p>
          <a:p>
            <a:endParaRPr lang="en-US" dirty="0"/>
          </a:p>
        </p:txBody>
      </p:sp>
    </p:spTree>
    <p:extLst>
      <p:ext uri="{BB962C8B-B14F-4D97-AF65-F5344CB8AC3E}">
        <p14:creationId xmlns:p14="http://schemas.microsoft.com/office/powerpoint/2010/main" val="40749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33663" y="4690941"/>
            <a:ext cx="184731" cy="646331"/>
          </a:xfrm>
          <a:prstGeom prst="rect">
            <a:avLst/>
          </a:prstGeom>
          <a:noFill/>
        </p:spPr>
        <p:txBody>
          <a:bodyPr wrap="none" rtlCol="0">
            <a:spAutoFit/>
          </a:bodyPr>
          <a:lstStyle/>
          <a:p>
            <a:pPr fontAlgn="auto">
              <a:spcBef>
                <a:spcPts val="0"/>
              </a:spcBef>
              <a:spcAft>
                <a:spcPts val="0"/>
              </a:spcAft>
            </a:pPr>
            <a:endParaRPr lang="en-US" sz="1800" dirty="0">
              <a:solidFill>
                <a:prstClr val="black"/>
              </a:solidFill>
              <a:latin typeface="Times"/>
            </a:endParaRPr>
          </a:p>
          <a:p>
            <a:pPr fontAlgn="auto">
              <a:spcBef>
                <a:spcPts val="0"/>
              </a:spcBef>
              <a:spcAft>
                <a:spcPts val="0"/>
              </a:spcAft>
            </a:pPr>
            <a:endParaRPr lang="en-US" sz="1800" dirty="0">
              <a:solidFill>
                <a:prstClr val="black"/>
              </a:solidFill>
              <a:latin typeface="Times"/>
            </a:endParaRPr>
          </a:p>
        </p:txBody>
      </p:sp>
      <p:sp>
        <p:nvSpPr>
          <p:cNvPr id="5" name="Title 1"/>
          <p:cNvSpPr txBox="1">
            <a:spLocks/>
          </p:cNvSpPr>
          <p:nvPr/>
        </p:nvSpPr>
        <p:spPr>
          <a:xfrm>
            <a:off x="0" y="232345"/>
            <a:ext cx="9144000" cy="5386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fontAlgn="auto">
              <a:spcAft>
                <a:spcPts val="0"/>
              </a:spcAft>
            </a:pPr>
            <a:endParaRPr lang="en-US" sz="2400" b="1" dirty="0">
              <a:solidFill>
                <a:schemeClr val="tx1"/>
              </a:solidFill>
            </a:endParaRPr>
          </a:p>
        </p:txBody>
      </p:sp>
      <p:sp>
        <p:nvSpPr>
          <p:cNvPr id="2" name="Slide Number Placeholder 1"/>
          <p:cNvSpPr>
            <a:spLocks noGrp="1"/>
          </p:cNvSpPr>
          <p:nvPr>
            <p:ph type="sldNum" sz="quarter" idx="12"/>
          </p:nvPr>
        </p:nvSpPr>
        <p:spPr/>
        <p:txBody>
          <a:bodyPr/>
          <a:lstStyle/>
          <a:p>
            <a:fld id="{6315554C-9387-4378-80C2-5F7076CAC952}" type="slidenum">
              <a:rPr lang="en-US" smtClean="0">
                <a:solidFill>
                  <a:prstClr val="black">
                    <a:tint val="75000"/>
                  </a:prstClr>
                </a:solidFill>
              </a:rPr>
              <a:pPr/>
              <a:t>10</a:t>
            </a:fld>
            <a:endParaRPr lang="en-US">
              <a:solidFill>
                <a:prstClr val="black">
                  <a:tint val="75000"/>
                </a:prstClr>
              </a:solidFill>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6EDD0B5-D119-43F6-B71C-B500F44E8AD8}"/>
                  </a:ext>
                </a:extLst>
              </p14:cNvPr>
              <p14:cNvContentPartPr/>
              <p14:nvPr/>
            </p14:nvContentPartPr>
            <p14:xfrm>
              <a:off x="901354" y="1566360"/>
              <a:ext cx="4320" cy="360"/>
            </p14:xfrm>
          </p:contentPart>
        </mc:Choice>
        <mc:Fallback xmlns="">
          <p:pic>
            <p:nvPicPr>
              <p:cNvPr id="3" name="Ink 2">
                <a:extLst>
                  <a:ext uri="{FF2B5EF4-FFF2-40B4-BE49-F238E27FC236}">
                    <a16:creationId xmlns:a16="http://schemas.microsoft.com/office/drawing/2014/main" id="{36EDD0B5-D119-43F6-B71C-B500F44E8AD8}"/>
                  </a:ext>
                </a:extLst>
              </p:cNvPr>
              <p:cNvPicPr/>
              <p:nvPr/>
            </p:nvPicPr>
            <p:blipFill>
              <a:blip r:embed="rId4"/>
              <a:stretch>
                <a:fillRect/>
              </a:stretch>
            </p:blipFill>
            <p:spPr>
              <a:xfrm>
                <a:off x="892354" y="1557360"/>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8318A00-D0CE-4F64-ACD2-FDF45F8AD9F8}"/>
                  </a:ext>
                </a:extLst>
              </p14:cNvPr>
              <p14:cNvContentPartPr/>
              <p14:nvPr/>
            </p14:nvContentPartPr>
            <p14:xfrm>
              <a:off x="3029794" y="2595240"/>
              <a:ext cx="12240" cy="24120"/>
            </p14:xfrm>
          </p:contentPart>
        </mc:Choice>
        <mc:Fallback xmlns="">
          <p:pic>
            <p:nvPicPr>
              <p:cNvPr id="6" name="Ink 5">
                <a:extLst>
                  <a:ext uri="{FF2B5EF4-FFF2-40B4-BE49-F238E27FC236}">
                    <a16:creationId xmlns:a16="http://schemas.microsoft.com/office/drawing/2014/main" id="{38318A00-D0CE-4F64-ACD2-FDF45F8AD9F8}"/>
                  </a:ext>
                </a:extLst>
              </p:cNvPr>
              <p:cNvPicPr/>
              <p:nvPr/>
            </p:nvPicPr>
            <p:blipFill>
              <a:blip r:embed="rId6"/>
              <a:stretch>
                <a:fillRect/>
              </a:stretch>
            </p:blipFill>
            <p:spPr>
              <a:xfrm>
                <a:off x="3020794" y="2586240"/>
                <a:ext cx="29880" cy="41760"/>
              </a:xfrm>
              <a:prstGeom prst="rect">
                <a:avLst/>
              </a:prstGeom>
            </p:spPr>
          </p:pic>
        </mc:Fallback>
      </mc:AlternateContent>
      <p:sp>
        <p:nvSpPr>
          <p:cNvPr id="14" name="Title 1">
            <a:extLst>
              <a:ext uri="{FF2B5EF4-FFF2-40B4-BE49-F238E27FC236}">
                <a16:creationId xmlns:a16="http://schemas.microsoft.com/office/drawing/2014/main" id="{CAD66C47-37F9-443B-ADF2-97EC01DF44BC}"/>
              </a:ext>
            </a:extLst>
          </p:cNvPr>
          <p:cNvSpPr txBox="1">
            <a:spLocks/>
          </p:cNvSpPr>
          <p:nvPr/>
        </p:nvSpPr>
        <p:spPr>
          <a:xfrm>
            <a:off x="182880" y="195284"/>
            <a:ext cx="9041130" cy="8432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r>
              <a:rPr lang="en-US" sz="3200" b="1" dirty="0">
                <a:solidFill>
                  <a:schemeClr val="bg1">
                    <a:lumMod val="65000"/>
                  </a:schemeClr>
                </a:solidFill>
              </a:rPr>
              <a:t>How do I Successfully Navigate Municipal Approvals?</a:t>
            </a:r>
            <a:endParaRPr lang="en-US" b="1" dirty="0">
              <a:solidFill>
                <a:schemeClr val="bg1">
                  <a:lumMod val="65000"/>
                </a:schemeClr>
              </a:solidFill>
            </a:endParaRPr>
          </a:p>
        </p:txBody>
      </p:sp>
      <p:sp>
        <p:nvSpPr>
          <p:cNvPr id="4" name="TextBox 3">
            <a:extLst>
              <a:ext uri="{FF2B5EF4-FFF2-40B4-BE49-F238E27FC236}">
                <a16:creationId xmlns:a16="http://schemas.microsoft.com/office/drawing/2014/main" id="{508582CB-BEEF-4A0E-A422-83FFEAFA9A20}"/>
              </a:ext>
            </a:extLst>
          </p:cNvPr>
          <p:cNvSpPr txBox="1"/>
          <p:nvPr/>
        </p:nvSpPr>
        <p:spPr>
          <a:xfrm>
            <a:off x="274321" y="1131570"/>
            <a:ext cx="8721090" cy="5940088"/>
          </a:xfrm>
          <a:prstGeom prst="rect">
            <a:avLst/>
          </a:prstGeom>
          <a:noFill/>
        </p:spPr>
        <p:txBody>
          <a:bodyPr wrap="square" rtlCol="0">
            <a:spAutoFit/>
          </a:bodyPr>
          <a:lstStyle/>
          <a:p>
            <a:pPr marL="457200" indent="-457200">
              <a:buAutoNum type="arabicPeriod"/>
            </a:pPr>
            <a:r>
              <a:rPr lang="en-US" sz="2000" dirty="0"/>
              <a:t>Engage Campus Planning at Project Initiation for a strategy session</a:t>
            </a:r>
          </a:p>
          <a:p>
            <a:endParaRPr lang="en-US" sz="2000" dirty="0"/>
          </a:p>
          <a:p>
            <a:r>
              <a:rPr lang="en-US" sz="2000" dirty="0"/>
              <a:t>2.    Review Project Manager Checklist for Approvals (Endowed, State) </a:t>
            </a:r>
          </a:p>
          <a:p>
            <a:pPr marL="457200" indent="-457200">
              <a:buAutoNum type="arabicPeriod"/>
            </a:pPr>
            <a:endParaRPr lang="en-US" sz="2000" dirty="0"/>
          </a:p>
          <a:p>
            <a:r>
              <a:rPr lang="en-US" sz="2000" dirty="0"/>
              <a:t>3.    Check appropriate municipal website to confirm requirements for your specific 	project</a:t>
            </a:r>
          </a:p>
          <a:p>
            <a:pPr marL="457200" indent="-457200">
              <a:buAutoNum type="arabicPeriod"/>
            </a:pPr>
            <a:endParaRPr lang="en-US" sz="2000" dirty="0"/>
          </a:p>
          <a:p>
            <a:r>
              <a:rPr lang="en-US" sz="2000" dirty="0"/>
              <a:t>4.    In partnership with Campus Planning, build a project timeline that sequences: 	project steps, Cornell approval steps, and municipal approvals </a:t>
            </a:r>
          </a:p>
          <a:p>
            <a:pPr marL="457200" indent="-457200">
              <a:buAutoNum type="arabicPeriod"/>
            </a:pPr>
            <a:endParaRPr lang="en-US" sz="2000" dirty="0"/>
          </a:p>
          <a:p>
            <a:pPr marL="457200" indent="-457200">
              <a:buAutoNum type="arabicPeriod" startAt="5"/>
            </a:pPr>
            <a:r>
              <a:rPr lang="en-US" sz="2000" dirty="0"/>
              <a:t>For complex projects, convene a municipal approvals team throughout design process. </a:t>
            </a:r>
          </a:p>
          <a:p>
            <a:endParaRPr lang="en-US" sz="2000" dirty="0"/>
          </a:p>
          <a:p>
            <a:pPr marL="457200" indent="-457200">
              <a:buAutoNum type="arabicPeriod" startAt="6"/>
            </a:pPr>
            <a:r>
              <a:rPr lang="en-US" sz="2000" dirty="0"/>
              <a:t>In partnership with Campus Planning, contact municipality to initiate municipal approvals first step/coordinate an introduction meeting</a:t>
            </a:r>
          </a:p>
          <a:p>
            <a:endParaRPr lang="en-US" sz="2000" dirty="0"/>
          </a:p>
          <a:p>
            <a:r>
              <a:rPr lang="en-US" sz="2000" dirty="0"/>
              <a:t>7.    In partnership with Municipal Approvals review team in advance of municipal  	presentations</a:t>
            </a:r>
          </a:p>
          <a:p>
            <a:pPr marL="457200" indent="-457200">
              <a:buAutoNum type="arabicPeriod" startAt="5"/>
            </a:pPr>
            <a:endParaRPr lang="en-US" sz="2000" dirty="0"/>
          </a:p>
        </p:txBody>
      </p:sp>
    </p:spTree>
    <p:extLst>
      <p:ext uri="{BB962C8B-B14F-4D97-AF65-F5344CB8AC3E}">
        <p14:creationId xmlns:p14="http://schemas.microsoft.com/office/powerpoint/2010/main" val="32211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33663" y="4690941"/>
            <a:ext cx="184731" cy="646331"/>
          </a:xfrm>
          <a:prstGeom prst="rect">
            <a:avLst/>
          </a:prstGeom>
          <a:noFill/>
        </p:spPr>
        <p:txBody>
          <a:bodyPr wrap="none" rtlCol="0">
            <a:spAutoFit/>
          </a:bodyPr>
          <a:lstStyle/>
          <a:p>
            <a:pPr fontAlgn="auto">
              <a:spcBef>
                <a:spcPts val="0"/>
              </a:spcBef>
              <a:spcAft>
                <a:spcPts val="0"/>
              </a:spcAft>
            </a:pPr>
            <a:endParaRPr lang="en-US" sz="1800" dirty="0">
              <a:solidFill>
                <a:prstClr val="black"/>
              </a:solidFill>
              <a:latin typeface="Times"/>
            </a:endParaRPr>
          </a:p>
          <a:p>
            <a:pPr fontAlgn="auto">
              <a:spcBef>
                <a:spcPts val="0"/>
              </a:spcBef>
              <a:spcAft>
                <a:spcPts val="0"/>
              </a:spcAft>
            </a:pPr>
            <a:endParaRPr lang="en-US" sz="1800" dirty="0">
              <a:solidFill>
                <a:prstClr val="black"/>
              </a:solidFill>
              <a:latin typeface="Times"/>
            </a:endParaRPr>
          </a:p>
        </p:txBody>
      </p:sp>
      <p:sp>
        <p:nvSpPr>
          <p:cNvPr id="5" name="Title 1"/>
          <p:cNvSpPr txBox="1">
            <a:spLocks/>
          </p:cNvSpPr>
          <p:nvPr/>
        </p:nvSpPr>
        <p:spPr>
          <a:xfrm>
            <a:off x="0" y="232345"/>
            <a:ext cx="9144000" cy="5386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fontAlgn="auto">
              <a:spcAft>
                <a:spcPts val="0"/>
              </a:spcAft>
            </a:pPr>
            <a:endParaRPr lang="en-US" sz="2400" b="1" dirty="0">
              <a:solidFill>
                <a:schemeClr val="tx1"/>
              </a:solidFill>
            </a:endParaRPr>
          </a:p>
        </p:txBody>
      </p:sp>
      <p:sp>
        <p:nvSpPr>
          <p:cNvPr id="2" name="Slide Number Placeholder 1"/>
          <p:cNvSpPr>
            <a:spLocks noGrp="1"/>
          </p:cNvSpPr>
          <p:nvPr>
            <p:ph type="sldNum" sz="quarter" idx="12"/>
          </p:nvPr>
        </p:nvSpPr>
        <p:spPr/>
        <p:txBody>
          <a:bodyPr/>
          <a:lstStyle/>
          <a:p>
            <a:fld id="{6315554C-9387-4378-80C2-5F7076CAC952}" type="slidenum">
              <a:rPr lang="en-US" smtClean="0">
                <a:solidFill>
                  <a:prstClr val="black">
                    <a:tint val="75000"/>
                  </a:prstClr>
                </a:solidFill>
              </a:rPr>
              <a:pPr/>
              <a:t>11</a:t>
            </a:fld>
            <a:endParaRPr lang="en-US">
              <a:solidFill>
                <a:prstClr val="black">
                  <a:tint val="75000"/>
                </a:prstClr>
              </a:solidFill>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6EDD0B5-D119-43F6-B71C-B500F44E8AD8}"/>
                  </a:ext>
                </a:extLst>
              </p14:cNvPr>
              <p14:cNvContentPartPr/>
              <p14:nvPr/>
            </p14:nvContentPartPr>
            <p14:xfrm>
              <a:off x="901354" y="1566360"/>
              <a:ext cx="4320" cy="360"/>
            </p14:xfrm>
          </p:contentPart>
        </mc:Choice>
        <mc:Fallback xmlns="">
          <p:pic>
            <p:nvPicPr>
              <p:cNvPr id="3" name="Ink 2">
                <a:extLst>
                  <a:ext uri="{FF2B5EF4-FFF2-40B4-BE49-F238E27FC236}">
                    <a16:creationId xmlns:a16="http://schemas.microsoft.com/office/drawing/2014/main" id="{36EDD0B5-D119-43F6-B71C-B500F44E8AD8}"/>
                  </a:ext>
                </a:extLst>
              </p:cNvPr>
              <p:cNvPicPr/>
              <p:nvPr/>
            </p:nvPicPr>
            <p:blipFill>
              <a:blip r:embed="rId4"/>
              <a:stretch>
                <a:fillRect/>
              </a:stretch>
            </p:blipFill>
            <p:spPr>
              <a:xfrm>
                <a:off x="892354" y="1557360"/>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8318A00-D0CE-4F64-ACD2-FDF45F8AD9F8}"/>
                  </a:ext>
                </a:extLst>
              </p14:cNvPr>
              <p14:cNvContentPartPr/>
              <p14:nvPr/>
            </p14:nvContentPartPr>
            <p14:xfrm>
              <a:off x="3029794" y="2595240"/>
              <a:ext cx="12240" cy="24120"/>
            </p14:xfrm>
          </p:contentPart>
        </mc:Choice>
        <mc:Fallback xmlns="">
          <p:pic>
            <p:nvPicPr>
              <p:cNvPr id="6" name="Ink 5">
                <a:extLst>
                  <a:ext uri="{FF2B5EF4-FFF2-40B4-BE49-F238E27FC236}">
                    <a16:creationId xmlns:a16="http://schemas.microsoft.com/office/drawing/2014/main" id="{38318A00-D0CE-4F64-ACD2-FDF45F8AD9F8}"/>
                  </a:ext>
                </a:extLst>
              </p:cNvPr>
              <p:cNvPicPr/>
              <p:nvPr/>
            </p:nvPicPr>
            <p:blipFill>
              <a:blip r:embed="rId6"/>
              <a:stretch>
                <a:fillRect/>
              </a:stretch>
            </p:blipFill>
            <p:spPr>
              <a:xfrm>
                <a:off x="3020794" y="2586240"/>
                <a:ext cx="29880" cy="41760"/>
              </a:xfrm>
              <a:prstGeom prst="rect">
                <a:avLst/>
              </a:prstGeom>
            </p:spPr>
          </p:pic>
        </mc:Fallback>
      </mc:AlternateContent>
      <p:sp>
        <p:nvSpPr>
          <p:cNvPr id="14" name="Title 1">
            <a:extLst>
              <a:ext uri="{FF2B5EF4-FFF2-40B4-BE49-F238E27FC236}">
                <a16:creationId xmlns:a16="http://schemas.microsoft.com/office/drawing/2014/main" id="{CAD66C47-37F9-443B-ADF2-97EC01DF44BC}"/>
              </a:ext>
            </a:extLst>
          </p:cNvPr>
          <p:cNvSpPr txBox="1">
            <a:spLocks/>
          </p:cNvSpPr>
          <p:nvPr/>
        </p:nvSpPr>
        <p:spPr>
          <a:xfrm>
            <a:off x="697230" y="709634"/>
            <a:ext cx="7852410" cy="8432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r>
              <a:rPr lang="en-US" sz="3200" b="1" dirty="0">
                <a:solidFill>
                  <a:schemeClr val="bg1">
                    <a:lumMod val="65000"/>
                  </a:schemeClr>
                </a:solidFill>
              </a:rPr>
              <a:t>IS THERE AN EASY BUTTON FOR INFORMATION ABOUT MUNICIPAL APPROVALS?</a:t>
            </a:r>
            <a:endParaRPr lang="en-US" b="1" dirty="0">
              <a:solidFill>
                <a:schemeClr val="bg1">
                  <a:lumMod val="65000"/>
                </a:schemeClr>
              </a:solidFill>
            </a:endParaRPr>
          </a:p>
        </p:txBody>
      </p:sp>
      <p:sp>
        <p:nvSpPr>
          <p:cNvPr id="4" name="TextBox 3">
            <a:extLst>
              <a:ext uri="{FF2B5EF4-FFF2-40B4-BE49-F238E27FC236}">
                <a16:creationId xmlns:a16="http://schemas.microsoft.com/office/drawing/2014/main" id="{508582CB-BEEF-4A0E-A422-83FFEAFA9A20}"/>
              </a:ext>
            </a:extLst>
          </p:cNvPr>
          <p:cNvSpPr txBox="1"/>
          <p:nvPr/>
        </p:nvSpPr>
        <p:spPr>
          <a:xfrm>
            <a:off x="-377189" y="2823210"/>
            <a:ext cx="8721090" cy="2369880"/>
          </a:xfrm>
          <a:prstGeom prst="rect">
            <a:avLst/>
          </a:prstGeom>
          <a:noFill/>
        </p:spPr>
        <p:txBody>
          <a:bodyPr wrap="square" rtlCol="0">
            <a:spAutoFit/>
          </a:bodyPr>
          <a:lstStyle/>
          <a:p>
            <a:pPr algn="ctr"/>
            <a:r>
              <a:rPr lang="en-US" sz="2000" dirty="0"/>
              <a:t>	</a:t>
            </a:r>
            <a:r>
              <a:rPr lang="en-US" sz="3200" dirty="0"/>
              <a:t>	</a:t>
            </a:r>
            <a:r>
              <a:rPr lang="en-US" sz="3200" b="1" u="sng" dirty="0"/>
              <a:t>YES!</a:t>
            </a:r>
            <a:r>
              <a:rPr lang="en-US" sz="3200" b="1" dirty="0"/>
              <a:t>  CALL OR EMAIL LESLIE SCHILL:</a:t>
            </a:r>
          </a:p>
          <a:p>
            <a:pPr algn="ctr"/>
            <a:endParaRPr lang="en-US" sz="3200" b="1" dirty="0"/>
          </a:p>
          <a:p>
            <a:pPr algn="ctr"/>
            <a:r>
              <a:rPr lang="en-US" sz="3200" b="1" dirty="0">
                <a:hlinkClick r:id="rId7"/>
              </a:rPr>
              <a:t>Leslie.Schill@cornell.edu</a:t>
            </a:r>
            <a:r>
              <a:rPr lang="en-US" sz="3200" b="1" dirty="0"/>
              <a:t>        </a:t>
            </a:r>
          </a:p>
          <a:p>
            <a:pPr algn="ctr"/>
            <a:r>
              <a:rPr lang="en-US" sz="3200" b="1" dirty="0"/>
              <a:t>202-997-2344</a:t>
            </a:r>
          </a:p>
          <a:p>
            <a:pPr marL="457200" indent="-457200">
              <a:buAutoNum type="arabicPeriod" startAt="5"/>
            </a:pPr>
            <a:endParaRPr lang="en-US" sz="2000" dirty="0"/>
          </a:p>
        </p:txBody>
      </p:sp>
    </p:spTree>
    <p:extLst>
      <p:ext uri="{BB962C8B-B14F-4D97-AF65-F5344CB8AC3E}">
        <p14:creationId xmlns:p14="http://schemas.microsoft.com/office/powerpoint/2010/main" val="205032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33663" y="4690941"/>
            <a:ext cx="184731" cy="646331"/>
          </a:xfrm>
          <a:prstGeom prst="rect">
            <a:avLst/>
          </a:prstGeom>
          <a:noFill/>
        </p:spPr>
        <p:txBody>
          <a:bodyPr wrap="none" rtlCol="0">
            <a:spAutoFit/>
          </a:bodyPr>
          <a:lstStyle/>
          <a:p>
            <a:pPr fontAlgn="auto">
              <a:spcBef>
                <a:spcPts val="0"/>
              </a:spcBef>
              <a:spcAft>
                <a:spcPts val="0"/>
              </a:spcAft>
            </a:pPr>
            <a:endParaRPr lang="en-US" sz="1800" dirty="0">
              <a:solidFill>
                <a:prstClr val="black"/>
              </a:solidFill>
              <a:latin typeface="Times"/>
            </a:endParaRPr>
          </a:p>
          <a:p>
            <a:pPr fontAlgn="auto">
              <a:spcBef>
                <a:spcPts val="0"/>
              </a:spcBef>
              <a:spcAft>
                <a:spcPts val="0"/>
              </a:spcAft>
            </a:pPr>
            <a:endParaRPr lang="en-US" sz="1800" dirty="0">
              <a:solidFill>
                <a:prstClr val="black"/>
              </a:solidFill>
              <a:latin typeface="Times"/>
            </a:endParaRPr>
          </a:p>
        </p:txBody>
      </p:sp>
      <p:sp>
        <p:nvSpPr>
          <p:cNvPr id="5" name="Title 1"/>
          <p:cNvSpPr txBox="1">
            <a:spLocks/>
          </p:cNvSpPr>
          <p:nvPr/>
        </p:nvSpPr>
        <p:spPr>
          <a:xfrm>
            <a:off x="0" y="232345"/>
            <a:ext cx="9144000" cy="5386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fontAlgn="auto">
              <a:spcAft>
                <a:spcPts val="0"/>
              </a:spcAft>
            </a:pPr>
            <a:endParaRPr lang="en-US" sz="2400" b="1" dirty="0">
              <a:solidFill>
                <a:schemeClr val="tx1"/>
              </a:solidFill>
            </a:endParaRPr>
          </a:p>
        </p:txBody>
      </p:sp>
      <p:sp>
        <p:nvSpPr>
          <p:cNvPr id="2" name="Slide Number Placeholder 1"/>
          <p:cNvSpPr>
            <a:spLocks noGrp="1"/>
          </p:cNvSpPr>
          <p:nvPr>
            <p:ph type="sldNum" sz="quarter" idx="12"/>
          </p:nvPr>
        </p:nvSpPr>
        <p:spPr/>
        <p:txBody>
          <a:bodyPr/>
          <a:lstStyle/>
          <a:p>
            <a:fld id="{6315554C-9387-4378-80C2-5F7076CAC952}" type="slidenum">
              <a:rPr lang="en-US" smtClean="0">
                <a:solidFill>
                  <a:prstClr val="black">
                    <a:tint val="75000"/>
                  </a:prstClr>
                </a:solidFill>
              </a:rPr>
              <a:pPr/>
              <a:t>2</a:t>
            </a:fld>
            <a:endParaRPr lang="en-US">
              <a:solidFill>
                <a:prstClr val="black">
                  <a:tint val="75000"/>
                </a:prstClr>
              </a:solidFill>
            </a:endParaRPr>
          </a:p>
        </p:txBody>
      </p:sp>
      <p:sp>
        <p:nvSpPr>
          <p:cNvPr id="9" name="Title 1"/>
          <p:cNvSpPr txBox="1">
            <a:spLocks/>
          </p:cNvSpPr>
          <p:nvPr/>
        </p:nvSpPr>
        <p:spPr>
          <a:xfrm>
            <a:off x="-97971" y="582816"/>
            <a:ext cx="9144000" cy="538609"/>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fontAlgn="auto">
              <a:spcAft>
                <a:spcPts val="0"/>
              </a:spcAft>
            </a:pPr>
            <a:r>
              <a:rPr lang="en-US" dirty="0">
                <a:latin typeface="Helvetica" panose="020B0604020202020204" pitchFamily="34" charset="0"/>
                <a:cs typeface="Helvetica" panose="020B0604020202020204" pitchFamily="34" charset="0"/>
              </a:rPr>
              <a:t>Municipal Clearinghouse Monthly Meeting</a:t>
            </a:r>
            <a:endParaRPr lang="en-US" b="1" dirty="0">
              <a:latin typeface="Helvetica" panose="020B0604020202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2BEB538E-4F24-4BA9-83DB-89EBC90D0E04}"/>
              </a:ext>
            </a:extLst>
          </p:cNvPr>
          <p:cNvSpPr txBox="1"/>
          <p:nvPr/>
        </p:nvSpPr>
        <p:spPr>
          <a:xfrm>
            <a:off x="3294461" y="4300979"/>
            <a:ext cx="1201355" cy="276999"/>
          </a:xfrm>
          <a:prstGeom prst="rect">
            <a:avLst/>
          </a:prstGeom>
          <a:noFill/>
        </p:spPr>
        <p:txBody>
          <a:bodyPr wrap="none" rtlCol="0">
            <a:spAutoFit/>
          </a:bodyPr>
          <a:lstStyle/>
          <a:p>
            <a:r>
              <a:rPr lang="en-US" sz="1200" b="1" dirty="0">
                <a:solidFill>
                  <a:schemeClr val="bg1"/>
                </a:solidFill>
              </a:rPr>
              <a:t>HERITAGE OAKS</a:t>
            </a:r>
          </a:p>
        </p:txBody>
      </p:sp>
      <p:sp>
        <p:nvSpPr>
          <p:cNvPr id="11" name="TextBox 10">
            <a:extLst>
              <a:ext uri="{FF2B5EF4-FFF2-40B4-BE49-F238E27FC236}">
                <a16:creationId xmlns:a16="http://schemas.microsoft.com/office/drawing/2014/main" id="{5184F48F-C54C-406B-9DC0-A7D5753C8B72}"/>
              </a:ext>
            </a:extLst>
          </p:cNvPr>
          <p:cNvSpPr txBox="1"/>
          <p:nvPr/>
        </p:nvSpPr>
        <p:spPr>
          <a:xfrm>
            <a:off x="4964231" y="2547785"/>
            <a:ext cx="1413079" cy="276999"/>
          </a:xfrm>
          <a:prstGeom prst="rect">
            <a:avLst/>
          </a:prstGeom>
          <a:noFill/>
        </p:spPr>
        <p:txBody>
          <a:bodyPr wrap="none" rtlCol="0">
            <a:spAutoFit/>
          </a:bodyPr>
          <a:lstStyle/>
          <a:p>
            <a:r>
              <a:rPr lang="en-US" sz="1200" b="1" dirty="0">
                <a:solidFill>
                  <a:schemeClr val="bg1"/>
                </a:solidFill>
              </a:rPr>
              <a:t>BOTANIC GARDENS</a:t>
            </a:r>
          </a:p>
        </p:txBody>
      </p:sp>
      <p:sp>
        <p:nvSpPr>
          <p:cNvPr id="12" name="TextBox 11">
            <a:extLst>
              <a:ext uri="{FF2B5EF4-FFF2-40B4-BE49-F238E27FC236}">
                <a16:creationId xmlns:a16="http://schemas.microsoft.com/office/drawing/2014/main" id="{2D5237AD-0CCD-491E-BB55-28AD83BC1789}"/>
              </a:ext>
            </a:extLst>
          </p:cNvPr>
          <p:cNvSpPr txBox="1"/>
          <p:nvPr/>
        </p:nvSpPr>
        <p:spPr>
          <a:xfrm>
            <a:off x="3895139" y="3067924"/>
            <a:ext cx="1022909" cy="276999"/>
          </a:xfrm>
          <a:prstGeom prst="rect">
            <a:avLst/>
          </a:prstGeom>
          <a:noFill/>
        </p:spPr>
        <p:txBody>
          <a:bodyPr wrap="none" rtlCol="0">
            <a:spAutoFit/>
          </a:bodyPr>
          <a:lstStyle/>
          <a:p>
            <a:r>
              <a:rPr lang="en-US" sz="1200" b="1" dirty="0">
                <a:solidFill>
                  <a:schemeClr val="bg1"/>
                </a:solidFill>
              </a:rPr>
              <a:t>“RICE BOWL”</a:t>
            </a:r>
          </a:p>
        </p:txBody>
      </p:sp>
      <p:sp>
        <p:nvSpPr>
          <p:cNvPr id="13" name="TextBox 12">
            <a:extLst>
              <a:ext uri="{FF2B5EF4-FFF2-40B4-BE49-F238E27FC236}">
                <a16:creationId xmlns:a16="http://schemas.microsoft.com/office/drawing/2014/main" id="{90F0C7F7-5BA0-4345-9299-AF4D4EC79098}"/>
              </a:ext>
            </a:extLst>
          </p:cNvPr>
          <p:cNvSpPr txBox="1"/>
          <p:nvPr/>
        </p:nvSpPr>
        <p:spPr>
          <a:xfrm>
            <a:off x="674914" y="1360714"/>
            <a:ext cx="8022772" cy="4801314"/>
          </a:xfrm>
          <a:prstGeom prst="rect">
            <a:avLst/>
          </a:prstGeom>
          <a:noFill/>
        </p:spPr>
        <p:txBody>
          <a:bodyPr wrap="square" rtlCol="0">
            <a:spAutoFit/>
          </a:bodyPr>
          <a:lstStyle/>
          <a:p>
            <a:r>
              <a:rPr lang="en-US" sz="2400" b="1" dirty="0"/>
              <a:t>What: </a:t>
            </a:r>
            <a:r>
              <a:rPr lang="en-US" sz="2400" dirty="0"/>
              <a:t>New monthly meeting to review upcoming projects headed to municipalities for approvals</a:t>
            </a:r>
          </a:p>
          <a:p>
            <a:endParaRPr lang="en-US" sz="2400" dirty="0"/>
          </a:p>
          <a:p>
            <a:endParaRPr lang="en-US" sz="2400" dirty="0"/>
          </a:p>
          <a:p>
            <a:r>
              <a:rPr lang="en-US" sz="2400" b="1" dirty="0"/>
              <a:t>Who: </a:t>
            </a:r>
            <a:r>
              <a:rPr lang="en-US" sz="2400" dirty="0"/>
              <a:t>Campus Planning, PM Project Directors, Building Code Manager, any PM with a project slated for municipal approval meeting in coming 30 days</a:t>
            </a:r>
          </a:p>
          <a:p>
            <a:endParaRPr lang="en-US" sz="2400" dirty="0"/>
          </a:p>
          <a:p>
            <a:endParaRPr lang="en-US" sz="2400" dirty="0"/>
          </a:p>
          <a:p>
            <a:r>
              <a:rPr lang="en-US" sz="2400" b="1" dirty="0"/>
              <a:t>Why: </a:t>
            </a:r>
            <a:r>
              <a:rPr lang="en-US" sz="2400" dirty="0"/>
              <a:t>Streamline and coordinate all Projects’ approvals, maintain CU-municipal working relationship, keep projects on time and on budget</a:t>
            </a:r>
          </a:p>
          <a:p>
            <a:endParaRPr lang="en-US" dirty="0"/>
          </a:p>
        </p:txBody>
      </p:sp>
    </p:spTree>
    <p:extLst>
      <p:ext uri="{BB962C8B-B14F-4D97-AF65-F5344CB8AC3E}">
        <p14:creationId xmlns:p14="http://schemas.microsoft.com/office/powerpoint/2010/main" val="366804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33663" y="4690941"/>
            <a:ext cx="184731" cy="646331"/>
          </a:xfrm>
          <a:prstGeom prst="rect">
            <a:avLst/>
          </a:prstGeom>
          <a:noFill/>
        </p:spPr>
        <p:txBody>
          <a:bodyPr wrap="none" rtlCol="0">
            <a:spAutoFit/>
          </a:bodyPr>
          <a:lstStyle/>
          <a:p>
            <a:pPr fontAlgn="auto">
              <a:spcBef>
                <a:spcPts val="0"/>
              </a:spcBef>
              <a:spcAft>
                <a:spcPts val="0"/>
              </a:spcAft>
            </a:pPr>
            <a:endParaRPr lang="en-US" sz="1800" dirty="0">
              <a:solidFill>
                <a:prstClr val="black"/>
              </a:solidFill>
              <a:latin typeface="Times"/>
            </a:endParaRPr>
          </a:p>
          <a:p>
            <a:pPr fontAlgn="auto">
              <a:spcBef>
                <a:spcPts val="0"/>
              </a:spcBef>
              <a:spcAft>
                <a:spcPts val="0"/>
              </a:spcAft>
            </a:pPr>
            <a:endParaRPr lang="en-US" sz="1800" dirty="0">
              <a:solidFill>
                <a:prstClr val="black"/>
              </a:solidFill>
              <a:latin typeface="Times"/>
            </a:endParaRPr>
          </a:p>
        </p:txBody>
      </p:sp>
      <p:sp>
        <p:nvSpPr>
          <p:cNvPr id="5" name="Title 1"/>
          <p:cNvSpPr txBox="1">
            <a:spLocks/>
          </p:cNvSpPr>
          <p:nvPr/>
        </p:nvSpPr>
        <p:spPr>
          <a:xfrm>
            <a:off x="0" y="232345"/>
            <a:ext cx="9144000" cy="5386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fontAlgn="auto">
              <a:spcAft>
                <a:spcPts val="0"/>
              </a:spcAft>
            </a:pPr>
            <a:endParaRPr lang="en-US" sz="2400" b="1" dirty="0">
              <a:solidFill>
                <a:schemeClr val="tx1"/>
              </a:solidFill>
            </a:endParaRPr>
          </a:p>
        </p:txBody>
      </p:sp>
      <p:sp>
        <p:nvSpPr>
          <p:cNvPr id="2" name="Slide Number Placeholder 1"/>
          <p:cNvSpPr>
            <a:spLocks noGrp="1"/>
          </p:cNvSpPr>
          <p:nvPr>
            <p:ph type="sldNum" sz="quarter" idx="12"/>
          </p:nvPr>
        </p:nvSpPr>
        <p:spPr/>
        <p:txBody>
          <a:bodyPr/>
          <a:lstStyle/>
          <a:p>
            <a:fld id="{6315554C-9387-4378-80C2-5F7076CAC952}" type="slidenum">
              <a:rPr lang="en-US" smtClean="0">
                <a:solidFill>
                  <a:prstClr val="black">
                    <a:tint val="75000"/>
                  </a:prstClr>
                </a:solidFill>
              </a:rPr>
              <a:pPr/>
              <a:t>3</a:t>
            </a:fld>
            <a:endParaRPr lang="en-US">
              <a:solidFill>
                <a:prstClr val="black">
                  <a:tint val="75000"/>
                </a:prstClr>
              </a:solidFill>
            </a:endParaRPr>
          </a:p>
        </p:txBody>
      </p:sp>
      <p:sp>
        <p:nvSpPr>
          <p:cNvPr id="9" name="Title 1"/>
          <p:cNvSpPr txBox="1">
            <a:spLocks/>
          </p:cNvSpPr>
          <p:nvPr/>
        </p:nvSpPr>
        <p:spPr>
          <a:xfrm>
            <a:off x="0" y="299787"/>
            <a:ext cx="9144000" cy="538609"/>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fontAlgn="auto">
              <a:spcAft>
                <a:spcPts val="0"/>
              </a:spcAft>
            </a:pPr>
            <a:r>
              <a:rPr lang="en-US" dirty="0">
                <a:latin typeface="Helvetica" panose="020B0604020202020204" pitchFamily="34" charset="0"/>
                <a:cs typeface="Helvetica" panose="020B0604020202020204" pitchFamily="34" charset="0"/>
              </a:rPr>
              <a:t>Municipal Clearinghouse Monthly Meeting</a:t>
            </a:r>
            <a:endParaRPr lang="en-US" b="1" dirty="0">
              <a:latin typeface="Helvetica" panose="020B0604020202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2BEB538E-4F24-4BA9-83DB-89EBC90D0E04}"/>
              </a:ext>
            </a:extLst>
          </p:cNvPr>
          <p:cNvSpPr txBox="1"/>
          <p:nvPr/>
        </p:nvSpPr>
        <p:spPr>
          <a:xfrm>
            <a:off x="3294461" y="4300979"/>
            <a:ext cx="1201355" cy="276999"/>
          </a:xfrm>
          <a:prstGeom prst="rect">
            <a:avLst/>
          </a:prstGeom>
          <a:noFill/>
        </p:spPr>
        <p:txBody>
          <a:bodyPr wrap="none" rtlCol="0">
            <a:spAutoFit/>
          </a:bodyPr>
          <a:lstStyle/>
          <a:p>
            <a:r>
              <a:rPr lang="en-US" sz="1200" b="1" dirty="0">
                <a:solidFill>
                  <a:schemeClr val="bg1"/>
                </a:solidFill>
              </a:rPr>
              <a:t>HERITAGE OAKS</a:t>
            </a:r>
          </a:p>
        </p:txBody>
      </p:sp>
      <p:sp>
        <p:nvSpPr>
          <p:cNvPr id="11" name="TextBox 10">
            <a:extLst>
              <a:ext uri="{FF2B5EF4-FFF2-40B4-BE49-F238E27FC236}">
                <a16:creationId xmlns:a16="http://schemas.microsoft.com/office/drawing/2014/main" id="{5184F48F-C54C-406B-9DC0-A7D5753C8B72}"/>
              </a:ext>
            </a:extLst>
          </p:cNvPr>
          <p:cNvSpPr txBox="1"/>
          <p:nvPr/>
        </p:nvSpPr>
        <p:spPr>
          <a:xfrm>
            <a:off x="4964231" y="2547785"/>
            <a:ext cx="1413079" cy="276999"/>
          </a:xfrm>
          <a:prstGeom prst="rect">
            <a:avLst/>
          </a:prstGeom>
          <a:noFill/>
        </p:spPr>
        <p:txBody>
          <a:bodyPr wrap="none" rtlCol="0">
            <a:spAutoFit/>
          </a:bodyPr>
          <a:lstStyle/>
          <a:p>
            <a:r>
              <a:rPr lang="en-US" sz="1200" b="1" dirty="0">
                <a:solidFill>
                  <a:schemeClr val="bg1"/>
                </a:solidFill>
              </a:rPr>
              <a:t>BOTANIC GARDENS</a:t>
            </a:r>
          </a:p>
        </p:txBody>
      </p:sp>
      <p:sp>
        <p:nvSpPr>
          <p:cNvPr id="12" name="TextBox 11">
            <a:extLst>
              <a:ext uri="{FF2B5EF4-FFF2-40B4-BE49-F238E27FC236}">
                <a16:creationId xmlns:a16="http://schemas.microsoft.com/office/drawing/2014/main" id="{2D5237AD-0CCD-491E-BB55-28AD83BC1789}"/>
              </a:ext>
            </a:extLst>
          </p:cNvPr>
          <p:cNvSpPr txBox="1"/>
          <p:nvPr/>
        </p:nvSpPr>
        <p:spPr>
          <a:xfrm>
            <a:off x="3895139" y="3067924"/>
            <a:ext cx="1022909" cy="276999"/>
          </a:xfrm>
          <a:prstGeom prst="rect">
            <a:avLst/>
          </a:prstGeom>
          <a:noFill/>
        </p:spPr>
        <p:txBody>
          <a:bodyPr wrap="none" rtlCol="0">
            <a:spAutoFit/>
          </a:bodyPr>
          <a:lstStyle/>
          <a:p>
            <a:r>
              <a:rPr lang="en-US" sz="1200" b="1" dirty="0">
                <a:solidFill>
                  <a:schemeClr val="bg1"/>
                </a:solidFill>
              </a:rPr>
              <a:t>“RICE BOWL”</a:t>
            </a:r>
          </a:p>
        </p:txBody>
      </p:sp>
      <p:pic>
        <p:nvPicPr>
          <p:cNvPr id="8" name="Picture 7">
            <a:extLst>
              <a:ext uri="{FF2B5EF4-FFF2-40B4-BE49-F238E27FC236}">
                <a16:creationId xmlns:a16="http://schemas.microsoft.com/office/drawing/2014/main" id="{29756705-8702-463F-81B5-55B4F9ABCD44}"/>
              </a:ext>
            </a:extLst>
          </p:cNvPr>
          <p:cNvPicPr>
            <a:picLocks noChangeAspect="1"/>
          </p:cNvPicPr>
          <p:nvPr/>
        </p:nvPicPr>
        <p:blipFill>
          <a:blip r:embed="rId3"/>
          <a:stretch>
            <a:fillRect/>
          </a:stretch>
        </p:blipFill>
        <p:spPr>
          <a:xfrm>
            <a:off x="0" y="1414463"/>
            <a:ext cx="9144000" cy="3821566"/>
          </a:xfrm>
          <a:prstGeom prst="rect">
            <a:avLst/>
          </a:prstGeom>
        </p:spPr>
      </p:pic>
    </p:spTree>
    <p:extLst>
      <p:ext uri="{BB962C8B-B14F-4D97-AF65-F5344CB8AC3E}">
        <p14:creationId xmlns:p14="http://schemas.microsoft.com/office/powerpoint/2010/main" val="406040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93183-5A50-48FB-AB0D-164AB6C03C1C}"/>
              </a:ext>
            </a:extLst>
          </p:cNvPr>
          <p:cNvPicPr>
            <a:picLocks noChangeAspect="1"/>
          </p:cNvPicPr>
          <p:nvPr/>
        </p:nvPicPr>
        <p:blipFill>
          <a:blip r:embed="rId3"/>
          <a:stretch>
            <a:fillRect/>
          </a:stretch>
        </p:blipFill>
        <p:spPr>
          <a:xfrm>
            <a:off x="827314" y="303914"/>
            <a:ext cx="7243905" cy="7054831"/>
          </a:xfrm>
          <a:prstGeom prst="rect">
            <a:avLst/>
          </a:prstGeom>
        </p:spPr>
      </p:pic>
      <p:sp>
        <p:nvSpPr>
          <p:cNvPr id="10" name="Title 2"/>
          <p:cNvSpPr txBox="1">
            <a:spLocks/>
          </p:cNvSpPr>
          <p:nvPr/>
        </p:nvSpPr>
        <p:spPr>
          <a:xfrm>
            <a:off x="1501170" y="201688"/>
            <a:ext cx="58674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ysClr val="window" lastClr="FFFFFF">
                    <a:lumMod val="65000"/>
                  </a:sysClr>
                </a:solidFill>
                <a:effectLst/>
                <a:uLnTx/>
                <a:uFillTx/>
                <a:latin typeface="Helvetica"/>
                <a:ea typeface="+mj-ea"/>
                <a:cs typeface="+mj-cs"/>
              </a:rPr>
              <a:t>What are Municipal Approvals?</a:t>
            </a:r>
          </a:p>
        </p:txBody>
      </p:sp>
      <p:sp>
        <p:nvSpPr>
          <p:cNvPr id="17" name="TextBox 16">
            <a:extLst>
              <a:ext uri="{FF2B5EF4-FFF2-40B4-BE49-F238E27FC236}">
                <a16:creationId xmlns:a16="http://schemas.microsoft.com/office/drawing/2014/main" id="{48C8E2E1-FE43-4FD5-9E75-A65CC3DB285E}"/>
              </a:ext>
            </a:extLst>
          </p:cNvPr>
          <p:cNvSpPr txBox="1"/>
          <p:nvPr/>
        </p:nvSpPr>
        <p:spPr>
          <a:xfrm>
            <a:off x="692330" y="6511658"/>
            <a:ext cx="2185663" cy="276999"/>
          </a:xfrm>
          <a:prstGeom prst="rect">
            <a:avLst/>
          </a:prstGeom>
          <a:noFill/>
        </p:spPr>
        <p:txBody>
          <a:bodyPr wrap="none" rtlCol="0">
            <a:spAutoFit/>
          </a:bodyPr>
          <a:lstStyle/>
          <a:p>
            <a:r>
              <a:rPr lang="en-US" sz="1200" b="1" dirty="0">
                <a:solidFill>
                  <a:schemeClr val="bg1"/>
                </a:solidFill>
              </a:rPr>
              <a:t>NORTH PEDESTRIAN WALKWAY</a:t>
            </a:r>
          </a:p>
        </p:txBody>
      </p:sp>
      <p:sp>
        <p:nvSpPr>
          <p:cNvPr id="18" name="TextBox 17">
            <a:extLst>
              <a:ext uri="{FF2B5EF4-FFF2-40B4-BE49-F238E27FC236}">
                <a16:creationId xmlns:a16="http://schemas.microsoft.com/office/drawing/2014/main" id="{FF81FDC1-C4F3-4EF3-8656-B7898DFF5227}"/>
              </a:ext>
            </a:extLst>
          </p:cNvPr>
          <p:cNvSpPr txBox="1"/>
          <p:nvPr/>
        </p:nvSpPr>
        <p:spPr>
          <a:xfrm>
            <a:off x="710764" y="3429000"/>
            <a:ext cx="827471" cy="276999"/>
          </a:xfrm>
          <a:prstGeom prst="rect">
            <a:avLst/>
          </a:prstGeom>
          <a:noFill/>
        </p:spPr>
        <p:txBody>
          <a:bodyPr wrap="none" rtlCol="0">
            <a:spAutoFit/>
          </a:bodyPr>
          <a:lstStyle/>
          <a:p>
            <a:r>
              <a:rPr lang="en-US" sz="1200" b="1" dirty="0">
                <a:solidFill>
                  <a:schemeClr val="bg1"/>
                </a:solidFill>
              </a:rPr>
              <a:t>RICE HALL</a:t>
            </a:r>
          </a:p>
        </p:txBody>
      </p:sp>
      <p:sp>
        <p:nvSpPr>
          <p:cNvPr id="19" name="TextBox 18">
            <a:extLst>
              <a:ext uri="{FF2B5EF4-FFF2-40B4-BE49-F238E27FC236}">
                <a16:creationId xmlns:a16="http://schemas.microsoft.com/office/drawing/2014/main" id="{52F78C0A-C22F-4898-A5D6-5E72C07AF5D6}"/>
              </a:ext>
            </a:extLst>
          </p:cNvPr>
          <p:cNvSpPr txBox="1"/>
          <p:nvPr/>
        </p:nvSpPr>
        <p:spPr>
          <a:xfrm>
            <a:off x="4825528" y="3429000"/>
            <a:ext cx="1036951" cy="276999"/>
          </a:xfrm>
          <a:prstGeom prst="rect">
            <a:avLst/>
          </a:prstGeom>
          <a:noFill/>
        </p:spPr>
        <p:txBody>
          <a:bodyPr wrap="none" rtlCol="0">
            <a:spAutoFit/>
          </a:bodyPr>
          <a:lstStyle/>
          <a:p>
            <a:r>
              <a:rPr lang="en-US" sz="1200" b="1" dirty="0">
                <a:solidFill>
                  <a:schemeClr val="bg1"/>
                </a:solidFill>
              </a:rPr>
              <a:t>PARKING LOT</a:t>
            </a:r>
          </a:p>
        </p:txBody>
      </p:sp>
      <p:sp>
        <p:nvSpPr>
          <p:cNvPr id="20" name="TextBox 19">
            <a:extLst>
              <a:ext uri="{FF2B5EF4-FFF2-40B4-BE49-F238E27FC236}">
                <a16:creationId xmlns:a16="http://schemas.microsoft.com/office/drawing/2014/main" id="{F0CBABD4-CAEE-4130-BDC6-889DA8D1846E}"/>
              </a:ext>
            </a:extLst>
          </p:cNvPr>
          <p:cNvSpPr txBox="1"/>
          <p:nvPr/>
        </p:nvSpPr>
        <p:spPr>
          <a:xfrm>
            <a:off x="4785246" y="6506622"/>
            <a:ext cx="1074397" cy="276999"/>
          </a:xfrm>
          <a:prstGeom prst="rect">
            <a:avLst/>
          </a:prstGeom>
          <a:noFill/>
        </p:spPr>
        <p:txBody>
          <a:bodyPr wrap="none" rtlCol="0">
            <a:spAutoFit/>
          </a:bodyPr>
          <a:lstStyle/>
          <a:p>
            <a:r>
              <a:rPr lang="en-US" sz="1200" b="1" dirty="0">
                <a:solidFill>
                  <a:schemeClr val="bg1"/>
                </a:solidFill>
              </a:rPr>
              <a:t>TOWER ROAD</a:t>
            </a:r>
          </a:p>
        </p:txBody>
      </p:sp>
      <p:sp>
        <p:nvSpPr>
          <p:cNvPr id="4" name="Oval 3">
            <a:extLst>
              <a:ext uri="{FF2B5EF4-FFF2-40B4-BE49-F238E27FC236}">
                <a16:creationId xmlns:a16="http://schemas.microsoft.com/office/drawing/2014/main" id="{B30FC395-7A84-47CE-8CFE-8776CA0E5FBA}"/>
              </a:ext>
            </a:extLst>
          </p:cNvPr>
          <p:cNvSpPr/>
          <p:nvPr/>
        </p:nvSpPr>
        <p:spPr>
          <a:xfrm>
            <a:off x="4169229" y="3526971"/>
            <a:ext cx="544285" cy="381000"/>
          </a:xfrm>
          <a:prstGeom prst="ellipse">
            <a:avLst/>
          </a:prstGeom>
          <a:solidFill>
            <a:srgbClr val="FF00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27CA2F4-AD8A-40F2-BF50-AD5643FC33B9}"/>
              </a:ext>
            </a:extLst>
          </p:cNvPr>
          <p:cNvSpPr txBox="1"/>
          <p:nvPr/>
        </p:nvSpPr>
        <p:spPr>
          <a:xfrm>
            <a:off x="0" y="1164771"/>
            <a:ext cx="2707793" cy="830997"/>
          </a:xfrm>
          <a:prstGeom prst="rect">
            <a:avLst/>
          </a:prstGeom>
          <a:noFill/>
        </p:spPr>
        <p:txBody>
          <a:bodyPr wrap="none" rtlCol="0">
            <a:spAutoFit/>
          </a:bodyPr>
          <a:lstStyle/>
          <a:p>
            <a:r>
              <a:rPr lang="en-US" sz="2400" b="1" i="1" dirty="0">
                <a:solidFill>
                  <a:srgbClr val="FF0000"/>
                </a:solidFill>
              </a:rPr>
              <a:t>16 municipalities &amp; </a:t>
            </a:r>
          </a:p>
          <a:p>
            <a:r>
              <a:rPr lang="en-US" sz="2400" b="1" i="1" dirty="0">
                <a:solidFill>
                  <a:srgbClr val="FF0000"/>
                </a:solidFill>
              </a:rPr>
              <a:t>Local Home Rule</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434FFF6-C175-4D13-96E1-997750E46EFE}"/>
                  </a:ext>
                </a:extLst>
              </p14:cNvPr>
              <p14:cNvContentPartPr/>
              <p14:nvPr/>
            </p14:nvContentPartPr>
            <p14:xfrm>
              <a:off x="7535194" y="2072160"/>
              <a:ext cx="4320" cy="360"/>
            </p14:xfrm>
          </p:contentPart>
        </mc:Choice>
        <mc:Fallback xmlns="">
          <p:pic>
            <p:nvPicPr>
              <p:cNvPr id="6" name="Ink 5">
                <a:extLst>
                  <a:ext uri="{FF2B5EF4-FFF2-40B4-BE49-F238E27FC236}">
                    <a16:creationId xmlns:a16="http://schemas.microsoft.com/office/drawing/2014/main" id="{C434FFF6-C175-4D13-96E1-997750E46EFE}"/>
                  </a:ext>
                </a:extLst>
              </p:cNvPr>
              <p:cNvPicPr/>
              <p:nvPr/>
            </p:nvPicPr>
            <p:blipFill>
              <a:blip r:embed="rId5"/>
              <a:stretch>
                <a:fillRect/>
              </a:stretch>
            </p:blipFill>
            <p:spPr>
              <a:xfrm>
                <a:off x="7526194" y="2063520"/>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4EFC5190-5E94-463D-9A7B-CF6B37AC9A36}"/>
                  </a:ext>
                </a:extLst>
              </p14:cNvPr>
              <p14:cNvContentPartPr/>
              <p14:nvPr/>
            </p14:nvContentPartPr>
            <p14:xfrm>
              <a:off x="8705194" y="2061720"/>
              <a:ext cx="360" cy="360"/>
            </p14:xfrm>
          </p:contentPart>
        </mc:Choice>
        <mc:Fallback xmlns="">
          <p:pic>
            <p:nvPicPr>
              <p:cNvPr id="24" name="Ink 23">
                <a:extLst>
                  <a:ext uri="{FF2B5EF4-FFF2-40B4-BE49-F238E27FC236}">
                    <a16:creationId xmlns:a16="http://schemas.microsoft.com/office/drawing/2014/main" id="{4EFC5190-5E94-463D-9A7B-CF6B37AC9A36}"/>
                  </a:ext>
                </a:extLst>
              </p:cNvPr>
              <p:cNvPicPr/>
              <p:nvPr/>
            </p:nvPicPr>
            <p:blipFill>
              <a:blip r:embed="rId7"/>
              <a:stretch>
                <a:fillRect/>
              </a:stretch>
            </p:blipFill>
            <p:spPr>
              <a:xfrm>
                <a:off x="8696194" y="20530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EA08BDC8-9F90-477A-A949-2ED5DAB55A92}"/>
                  </a:ext>
                </a:extLst>
              </p14:cNvPr>
              <p14:cNvContentPartPr/>
              <p14:nvPr/>
            </p14:nvContentPartPr>
            <p14:xfrm>
              <a:off x="8866474" y="2216520"/>
              <a:ext cx="4680" cy="10440"/>
            </p14:xfrm>
          </p:contentPart>
        </mc:Choice>
        <mc:Fallback xmlns="">
          <p:pic>
            <p:nvPicPr>
              <p:cNvPr id="25" name="Ink 24">
                <a:extLst>
                  <a:ext uri="{FF2B5EF4-FFF2-40B4-BE49-F238E27FC236}">
                    <a16:creationId xmlns:a16="http://schemas.microsoft.com/office/drawing/2014/main" id="{EA08BDC8-9F90-477A-A949-2ED5DAB55A92}"/>
                  </a:ext>
                </a:extLst>
              </p:cNvPr>
              <p:cNvPicPr/>
              <p:nvPr/>
            </p:nvPicPr>
            <p:blipFill>
              <a:blip r:embed="rId9"/>
              <a:stretch>
                <a:fillRect/>
              </a:stretch>
            </p:blipFill>
            <p:spPr>
              <a:xfrm>
                <a:off x="8857474" y="2207520"/>
                <a:ext cx="22320" cy="28080"/>
              </a:xfrm>
              <a:prstGeom prst="rect">
                <a:avLst/>
              </a:prstGeom>
            </p:spPr>
          </p:pic>
        </mc:Fallback>
      </mc:AlternateContent>
      <p:grpSp>
        <p:nvGrpSpPr>
          <p:cNvPr id="29" name="Group 28">
            <a:extLst>
              <a:ext uri="{FF2B5EF4-FFF2-40B4-BE49-F238E27FC236}">
                <a16:creationId xmlns:a16="http://schemas.microsoft.com/office/drawing/2014/main" id="{939CBC06-06CE-4AB3-83A5-8957E3C76866}"/>
              </a:ext>
            </a:extLst>
          </p:cNvPr>
          <p:cNvGrpSpPr/>
          <p:nvPr/>
        </p:nvGrpSpPr>
        <p:grpSpPr>
          <a:xfrm>
            <a:off x="8024074" y="2340360"/>
            <a:ext cx="10800" cy="10800"/>
            <a:chOff x="8024074" y="2340360"/>
            <a:chExt cx="10800" cy="10800"/>
          </a:xfrm>
        </p:grpSpPr>
        <mc:AlternateContent xmlns:mc="http://schemas.openxmlformats.org/markup-compatibility/2006" xmlns:p14="http://schemas.microsoft.com/office/powerpoint/2010/main">
          <mc:Choice Requires="p14">
            <p:contentPart p14:bwMode="auto" r:id="rId10">
              <p14:nvContentPartPr>
                <p14:cNvPr id="26" name="Ink 25">
                  <a:extLst>
                    <a:ext uri="{FF2B5EF4-FFF2-40B4-BE49-F238E27FC236}">
                      <a16:creationId xmlns:a16="http://schemas.microsoft.com/office/drawing/2014/main" id="{1458BEF0-5B5F-4F1E-B26E-3105445B98D2}"/>
                    </a:ext>
                  </a:extLst>
                </p14:cNvPr>
                <p14:cNvContentPartPr/>
                <p14:nvPr/>
              </p14:nvContentPartPr>
              <p14:xfrm>
                <a:off x="8028034" y="2346480"/>
                <a:ext cx="6840" cy="4680"/>
              </p14:xfrm>
            </p:contentPart>
          </mc:Choice>
          <mc:Fallback xmlns="">
            <p:pic>
              <p:nvPicPr>
                <p:cNvPr id="26" name="Ink 25">
                  <a:extLst>
                    <a:ext uri="{FF2B5EF4-FFF2-40B4-BE49-F238E27FC236}">
                      <a16:creationId xmlns:a16="http://schemas.microsoft.com/office/drawing/2014/main" id="{1458BEF0-5B5F-4F1E-B26E-3105445B98D2}"/>
                    </a:ext>
                  </a:extLst>
                </p:cNvPr>
                <p:cNvPicPr/>
                <p:nvPr/>
              </p:nvPicPr>
              <p:blipFill>
                <a:blip r:embed="rId11"/>
                <a:stretch>
                  <a:fillRect/>
                </a:stretch>
              </p:blipFill>
              <p:spPr>
                <a:xfrm>
                  <a:off x="8019394" y="2337840"/>
                  <a:ext cx="24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a:extLst>
                    <a:ext uri="{FF2B5EF4-FFF2-40B4-BE49-F238E27FC236}">
                      <a16:creationId xmlns:a16="http://schemas.microsoft.com/office/drawing/2014/main" id="{ABD8AB33-DDE8-40C8-AB69-63180FC73122}"/>
                    </a:ext>
                  </a:extLst>
                </p14:cNvPr>
                <p14:cNvContentPartPr/>
                <p14:nvPr/>
              </p14:nvContentPartPr>
              <p14:xfrm>
                <a:off x="8024074" y="2340360"/>
                <a:ext cx="360" cy="360"/>
              </p14:xfrm>
            </p:contentPart>
          </mc:Choice>
          <mc:Fallback xmlns="">
            <p:pic>
              <p:nvPicPr>
                <p:cNvPr id="27" name="Ink 26">
                  <a:extLst>
                    <a:ext uri="{FF2B5EF4-FFF2-40B4-BE49-F238E27FC236}">
                      <a16:creationId xmlns:a16="http://schemas.microsoft.com/office/drawing/2014/main" id="{ABD8AB33-DDE8-40C8-AB69-63180FC73122}"/>
                    </a:ext>
                  </a:extLst>
                </p:cNvPr>
                <p:cNvPicPr/>
                <p:nvPr/>
              </p:nvPicPr>
              <p:blipFill>
                <a:blip r:embed="rId7"/>
                <a:stretch>
                  <a:fillRect/>
                </a:stretch>
              </p:blipFill>
              <p:spPr>
                <a:xfrm>
                  <a:off x="8015074" y="23313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8" name="Ink 27">
                <a:extLst>
                  <a:ext uri="{FF2B5EF4-FFF2-40B4-BE49-F238E27FC236}">
                    <a16:creationId xmlns:a16="http://schemas.microsoft.com/office/drawing/2014/main" id="{6B60BB95-CC21-409B-A668-7715B13EEC9B}"/>
                  </a:ext>
                </a:extLst>
              </p14:cNvPr>
              <p14:cNvContentPartPr/>
              <p14:nvPr/>
            </p14:nvContentPartPr>
            <p14:xfrm>
              <a:off x="8499274" y="4373280"/>
              <a:ext cx="360" cy="360"/>
            </p14:xfrm>
          </p:contentPart>
        </mc:Choice>
        <mc:Fallback xmlns="">
          <p:pic>
            <p:nvPicPr>
              <p:cNvPr id="28" name="Ink 27">
                <a:extLst>
                  <a:ext uri="{FF2B5EF4-FFF2-40B4-BE49-F238E27FC236}">
                    <a16:creationId xmlns:a16="http://schemas.microsoft.com/office/drawing/2014/main" id="{6B60BB95-CC21-409B-A668-7715B13EEC9B}"/>
                  </a:ext>
                </a:extLst>
              </p:cNvPr>
              <p:cNvPicPr/>
              <p:nvPr/>
            </p:nvPicPr>
            <p:blipFill>
              <a:blip r:embed="rId7"/>
              <a:stretch>
                <a:fillRect/>
              </a:stretch>
            </p:blipFill>
            <p:spPr>
              <a:xfrm>
                <a:off x="8490274" y="4364280"/>
                <a:ext cx="18000" cy="18000"/>
              </a:xfrm>
              <a:prstGeom prst="rect">
                <a:avLst/>
              </a:prstGeom>
            </p:spPr>
          </p:pic>
        </mc:Fallback>
      </mc:AlternateContent>
    </p:spTree>
    <p:extLst>
      <p:ext uri="{BB962C8B-B14F-4D97-AF65-F5344CB8AC3E}">
        <p14:creationId xmlns:p14="http://schemas.microsoft.com/office/powerpoint/2010/main" val="226617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33663" y="4690941"/>
            <a:ext cx="184731" cy="646331"/>
          </a:xfrm>
          <a:prstGeom prst="rect">
            <a:avLst/>
          </a:prstGeom>
          <a:noFill/>
        </p:spPr>
        <p:txBody>
          <a:bodyPr wrap="none" rtlCol="0">
            <a:spAutoFit/>
          </a:bodyPr>
          <a:lstStyle/>
          <a:p>
            <a:pPr fontAlgn="auto">
              <a:spcBef>
                <a:spcPts val="0"/>
              </a:spcBef>
              <a:spcAft>
                <a:spcPts val="0"/>
              </a:spcAft>
            </a:pPr>
            <a:endParaRPr lang="en-US" sz="1800" dirty="0">
              <a:solidFill>
                <a:prstClr val="black"/>
              </a:solidFill>
              <a:latin typeface="Times"/>
            </a:endParaRPr>
          </a:p>
          <a:p>
            <a:pPr fontAlgn="auto">
              <a:spcBef>
                <a:spcPts val="0"/>
              </a:spcBef>
              <a:spcAft>
                <a:spcPts val="0"/>
              </a:spcAft>
            </a:pPr>
            <a:endParaRPr lang="en-US" sz="1800" dirty="0">
              <a:solidFill>
                <a:prstClr val="black"/>
              </a:solidFill>
              <a:latin typeface="Times"/>
            </a:endParaRPr>
          </a:p>
        </p:txBody>
      </p:sp>
      <p:sp>
        <p:nvSpPr>
          <p:cNvPr id="5" name="Title 1"/>
          <p:cNvSpPr txBox="1">
            <a:spLocks/>
          </p:cNvSpPr>
          <p:nvPr/>
        </p:nvSpPr>
        <p:spPr>
          <a:xfrm>
            <a:off x="0" y="232345"/>
            <a:ext cx="9144000" cy="5386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fontAlgn="auto">
              <a:spcAft>
                <a:spcPts val="0"/>
              </a:spcAft>
            </a:pPr>
            <a:endParaRPr lang="en-US" sz="2400" b="1" dirty="0">
              <a:solidFill>
                <a:schemeClr val="tx1"/>
              </a:solidFill>
            </a:endParaRPr>
          </a:p>
        </p:txBody>
      </p:sp>
      <p:sp>
        <p:nvSpPr>
          <p:cNvPr id="2" name="Slide Number Placeholder 1"/>
          <p:cNvSpPr>
            <a:spLocks noGrp="1"/>
          </p:cNvSpPr>
          <p:nvPr>
            <p:ph type="sldNum" sz="quarter" idx="12"/>
          </p:nvPr>
        </p:nvSpPr>
        <p:spPr/>
        <p:txBody>
          <a:bodyPr/>
          <a:lstStyle/>
          <a:p>
            <a:fld id="{6315554C-9387-4378-80C2-5F7076CAC952}" type="slidenum">
              <a:rPr lang="en-US" smtClean="0">
                <a:solidFill>
                  <a:prstClr val="black">
                    <a:tint val="75000"/>
                  </a:prstClr>
                </a:solidFill>
              </a:rPr>
              <a:pPr/>
              <a:t>5</a:t>
            </a:fld>
            <a:endParaRPr lang="en-US">
              <a:solidFill>
                <a:prstClr val="black">
                  <a:tint val="75000"/>
                </a:prstClr>
              </a:solidFill>
            </a:endParaRPr>
          </a:p>
        </p:txBody>
      </p:sp>
      <p:sp>
        <p:nvSpPr>
          <p:cNvPr id="9" name="Title 1"/>
          <p:cNvSpPr txBox="1">
            <a:spLocks/>
          </p:cNvSpPr>
          <p:nvPr/>
        </p:nvSpPr>
        <p:spPr>
          <a:xfrm>
            <a:off x="262890" y="252434"/>
            <a:ext cx="9525000" cy="8432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r>
              <a:rPr lang="en-US" b="1" dirty="0"/>
              <a:t>What are Municipal Approvals?</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6EDD0B5-D119-43F6-B71C-B500F44E8AD8}"/>
                  </a:ext>
                </a:extLst>
              </p14:cNvPr>
              <p14:cNvContentPartPr/>
              <p14:nvPr/>
            </p14:nvContentPartPr>
            <p14:xfrm>
              <a:off x="901354" y="1566360"/>
              <a:ext cx="4320" cy="360"/>
            </p14:xfrm>
          </p:contentPart>
        </mc:Choice>
        <mc:Fallback xmlns="">
          <p:pic>
            <p:nvPicPr>
              <p:cNvPr id="3" name="Ink 2">
                <a:extLst>
                  <a:ext uri="{FF2B5EF4-FFF2-40B4-BE49-F238E27FC236}">
                    <a16:creationId xmlns:a16="http://schemas.microsoft.com/office/drawing/2014/main" id="{36EDD0B5-D119-43F6-B71C-B500F44E8AD8}"/>
                  </a:ext>
                </a:extLst>
              </p:cNvPr>
              <p:cNvPicPr/>
              <p:nvPr/>
            </p:nvPicPr>
            <p:blipFill>
              <a:blip r:embed="rId4"/>
              <a:stretch>
                <a:fillRect/>
              </a:stretch>
            </p:blipFill>
            <p:spPr>
              <a:xfrm>
                <a:off x="892354" y="1557360"/>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8318A00-D0CE-4F64-ACD2-FDF45F8AD9F8}"/>
                  </a:ext>
                </a:extLst>
              </p14:cNvPr>
              <p14:cNvContentPartPr/>
              <p14:nvPr/>
            </p14:nvContentPartPr>
            <p14:xfrm>
              <a:off x="3029794" y="2595240"/>
              <a:ext cx="12240" cy="24120"/>
            </p14:xfrm>
          </p:contentPart>
        </mc:Choice>
        <mc:Fallback xmlns="">
          <p:pic>
            <p:nvPicPr>
              <p:cNvPr id="6" name="Ink 5">
                <a:extLst>
                  <a:ext uri="{FF2B5EF4-FFF2-40B4-BE49-F238E27FC236}">
                    <a16:creationId xmlns:a16="http://schemas.microsoft.com/office/drawing/2014/main" id="{38318A00-D0CE-4F64-ACD2-FDF45F8AD9F8}"/>
                  </a:ext>
                </a:extLst>
              </p:cNvPr>
              <p:cNvPicPr/>
              <p:nvPr/>
            </p:nvPicPr>
            <p:blipFill>
              <a:blip r:embed="rId6"/>
              <a:stretch>
                <a:fillRect/>
              </a:stretch>
            </p:blipFill>
            <p:spPr>
              <a:xfrm>
                <a:off x="3020794" y="2586240"/>
                <a:ext cx="29880" cy="41760"/>
              </a:xfrm>
              <a:prstGeom prst="rect">
                <a:avLst/>
              </a:prstGeom>
            </p:spPr>
          </p:pic>
        </mc:Fallback>
      </mc:AlternateContent>
      <p:sp>
        <p:nvSpPr>
          <p:cNvPr id="11" name="TextBox 10">
            <a:extLst>
              <a:ext uri="{FF2B5EF4-FFF2-40B4-BE49-F238E27FC236}">
                <a16:creationId xmlns:a16="http://schemas.microsoft.com/office/drawing/2014/main" id="{974E9041-5984-4750-9FE4-22BDCF143BF6}"/>
              </a:ext>
            </a:extLst>
          </p:cNvPr>
          <p:cNvSpPr txBox="1"/>
          <p:nvPr/>
        </p:nvSpPr>
        <p:spPr>
          <a:xfrm>
            <a:off x="400050" y="1097174"/>
            <a:ext cx="8321040" cy="6001643"/>
          </a:xfrm>
          <a:prstGeom prst="rect">
            <a:avLst/>
          </a:prstGeom>
          <a:noFill/>
        </p:spPr>
        <p:txBody>
          <a:bodyPr wrap="square">
            <a:spAutoFit/>
          </a:bodyPr>
          <a:lstStyle/>
          <a:p>
            <a:r>
              <a:rPr lang="en-US" sz="2400" b="0" i="0" u="sng" strike="noStrike" baseline="0" dirty="0">
                <a:solidFill>
                  <a:srgbClr val="000000"/>
                </a:solidFill>
                <a:latin typeface="Swis721 Lt BT"/>
              </a:rPr>
              <a:t>TYPICAL </a:t>
            </a:r>
            <a:r>
              <a:rPr lang="en-US" sz="2400" u="sng" dirty="0">
                <a:solidFill>
                  <a:srgbClr val="000000"/>
                </a:solidFill>
                <a:latin typeface="Swis721 Lt BT"/>
              </a:rPr>
              <a:t>MUNICIPAL APPROVALS</a:t>
            </a:r>
            <a:r>
              <a:rPr lang="en-US" sz="2400" b="0" i="0" u="sng" strike="noStrike" baseline="0" dirty="0">
                <a:solidFill>
                  <a:srgbClr val="000000"/>
                </a:solidFill>
                <a:latin typeface="Swis721 Lt BT"/>
              </a:rPr>
              <a:t>:</a:t>
            </a:r>
          </a:p>
          <a:p>
            <a:endParaRPr lang="en-US" sz="1800" b="0" i="0" u="none" strike="noStrike" baseline="0" dirty="0">
              <a:solidFill>
                <a:srgbClr val="000000"/>
              </a:solidFill>
              <a:latin typeface="Courier New" panose="02070309020205020404" pitchFamily="49" charset="0"/>
            </a:endParaRPr>
          </a:p>
          <a:p>
            <a:r>
              <a:rPr lang="en-US" b="1" dirty="0">
                <a:solidFill>
                  <a:srgbClr val="000000"/>
                </a:solidFill>
              </a:rPr>
              <a:t>SITE PLAN APPROVAL </a:t>
            </a:r>
            <a:r>
              <a:rPr lang="en-US" dirty="0">
                <a:solidFill>
                  <a:srgbClr val="000000"/>
                </a:solidFill>
              </a:rPr>
              <a:t>(and its attending steps): Sketch Plan approval, preliminary Site Plan Approval, Final Site Plan Approval : </a:t>
            </a:r>
            <a:r>
              <a:rPr lang="en-US" sz="1800" b="0" i="1" u="none" strike="noStrike" baseline="0" dirty="0">
                <a:solidFill>
                  <a:srgbClr val="000000"/>
                </a:solidFill>
              </a:rPr>
              <a:t>Planning Board </a:t>
            </a:r>
          </a:p>
          <a:p>
            <a:endParaRPr lang="en-US" dirty="0">
              <a:solidFill>
                <a:srgbClr val="000000"/>
              </a:solidFill>
            </a:endParaRPr>
          </a:p>
          <a:p>
            <a:r>
              <a:rPr lang="en-US" sz="1800" b="1" i="0" u="none" strike="noStrike" baseline="0" dirty="0">
                <a:solidFill>
                  <a:srgbClr val="000000"/>
                </a:solidFill>
              </a:rPr>
              <a:t>SEQR </a:t>
            </a:r>
            <a:r>
              <a:rPr lang="en-US" sz="1800" b="0" i="0" u="none" strike="noStrike" baseline="0" dirty="0">
                <a:solidFill>
                  <a:srgbClr val="000000"/>
                </a:solidFill>
              </a:rPr>
              <a:t>- Environmental Quality Review: </a:t>
            </a:r>
            <a:r>
              <a:rPr lang="en-US" sz="1800" b="0" i="1" u="none" strike="noStrike" baseline="0" dirty="0">
                <a:solidFill>
                  <a:srgbClr val="000000"/>
                </a:solidFill>
              </a:rPr>
              <a:t>Planning Board </a:t>
            </a:r>
            <a:r>
              <a:rPr lang="en-US" sz="1800" b="0" i="0" u="none" strike="noStrike" baseline="0" dirty="0">
                <a:solidFill>
                  <a:srgbClr val="000000"/>
                </a:solidFill>
              </a:rPr>
              <a:t> </a:t>
            </a:r>
            <a:r>
              <a:rPr lang="en-US" sz="1800" b="0" i="0" u="none" strike="noStrike" baseline="0" dirty="0">
                <a:solidFill>
                  <a:srgbClr val="000000"/>
                </a:solidFill>
                <a:hlinkClick r:id="rId7"/>
              </a:rPr>
              <a:t>https://www.dec.ny.gov/permits/357.html</a:t>
            </a:r>
            <a:endParaRPr lang="en-US" sz="1800" b="0" i="0" u="none" strike="noStrike" baseline="0" dirty="0">
              <a:solidFill>
                <a:srgbClr val="000000"/>
              </a:solidFill>
            </a:endParaRPr>
          </a:p>
          <a:p>
            <a:endParaRPr lang="en-US" sz="1800" b="0" i="0" u="none" strike="noStrike" baseline="0" dirty="0">
              <a:solidFill>
                <a:srgbClr val="000000"/>
              </a:solidFill>
            </a:endParaRPr>
          </a:p>
          <a:p>
            <a:r>
              <a:rPr lang="en-US" sz="1800" b="1" i="0" u="none" strike="noStrike" baseline="0" dirty="0">
                <a:solidFill>
                  <a:srgbClr val="000000"/>
                </a:solidFill>
              </a:rPr>
              <a:t>ZONING VARIANCE</a:t>
            </a:r>
            <a:r>
              <a:rPr lang="en-US" sz="1800" b="0" i="0" u="none" strike="noStrike" baseline="0" dirty="0">
                <a:solidFill>
                  <a:srgbClr val="000000"/>
                </a:solidFill>
              </a:rPr>
              <a:t>: Height, Use, Area, Stream Setback and Lot Cover variance: </a:t>
            </a:r>
            <a:r>
              <a:rPr lang="en-US" sz="1800" b="0" i="1" u="none" strike="noStrike" baseline="0" dirty="0">
                <a:solidFill>
                  <a:srgbClr val="000000"/>
                </a:solidFill>
              </a:rPr>
              <a:t>Zoning Board of Appeals </a:t>
            </a:r>
          </a:p>
          <a:p>
            <a:endParaRPr lang="en-US" sz="1800" b="0" i="0" u="none" strike="noStrike" baseline="0" dirty="0">
              <a:solidFill>
                <a:srgbClr val="000000"/>
              </a:solidFill>
            </a:endParaRPr>
          </a:p>
          <a:p>
            <a:r>
              <a:rPr lang="en-US" b="1" dirty="0">
                <a:solidFill>
                  <a:srgbClr val="000000"/>
                </a:solidFill>
              </a:rPr>
              <a:t>SPECIAL USE PERMIT: </a:t>
            </a:r>
            <a:r>
              <a:rPr lang="en-US" dirty="0">
                <a:solidFill>
                  <a:srgbClr val="000000"/>
                </a:solidFill>
              </a:rPr>
              <a:t>Almost any development in the Town of Ithaca: </a:t>
            </a:r>
            <a:r>
              <a:rPr lang="en-US" i="1" dirty="0">
                <a:solidFill>
                  <a:srgbClr val="000000"/>
                </a:solidFill>
              </a:rPr>
              <a:t>Planning Board </a:t>
            </a:r>
          </a:p>
          <a:p>
            <a:endParaRPr lang="en-US" sz="1800" b="0" i="0" u="none" strike="noStrike" baseline="0" dirty="0">
              <a:solidFill>
                <a:srgbClr val="000000"/>
              </a:solidFill>
            </a:endParaRPr>
          </a:p>
          <a:p>
            <a:r>
              <a:rPr lang="en-US" sz="1800" b="1" i="0" u="none" strike="noStrike" baseline="0" dirty="0">
                <a:solidFill>
                  <a:srgbClr val="000000"/>
                </a:solidFill>
              </a:rPr>
              <a:t>CERTIFICATE OF APPROPRIATENESS: </a:t>
            </a:r>
            <a:r>
              <a:rPr lang="en-US" sz="1800" i="0" u="none" strike="noStrike" baseline="0" dirty="0">
                <a:solidFill>
                  <a:srgbClr val="000000"/>
                </a:solidFill>
              </a:rPr>
              <a:t>Changes to an historic building, work in/adjacent to a Historic District: </a:t>
            </a:r>
            <a:r>
              <a:rPr lang="en-US" sz="1800" i="1" u="none" strike="noStrike" baseline="0" dirty="0">
                <a:solidFill>
                  <a:srgbClr val="000000"/>
                </a:solidFill>
              </a:rPr>
              <a:t>Ithaca Landmarks Preservation Committee</a:t>
            </a:r>
          </a:p>
          <a:p>
            <a:endParaRPr lang="en-US" dirty="0">
              <a:solidFill>
                <a:srgbClr val="000000"/>
              </a:solidFill>
            </a:endParaRPr>
          </a:p>
          <a:p>
            <a:r>
              <a:rPr lang="en-US" sz="1800" b="1" i="0" u="none" strike="noStrike" baseline="0" dirty="0">
                <a:solidFill>
                  <a:srgbClr val="000000"/>
                </a:solidFill>
              </a:rPr>
              <a:t>239 General Municipa</a:t>
            </a:r>
            <a:r>
              <a:rPr lang="en-US" b="1" dirty="0">
                <a:solidFill>
                  <a:srgbClr val="000000"/>
                </a:solidFill>
              </a:rPr>
              <a:t>l L-M</a:t>
            </a:r>
            <a:r>
              <a:rPr lang="en-US" dirty="0">
                <a:solidFill>
                  <a:srgbClr val="000000"/>
                </a:solidFill>
              </a:rPr>
              <a:t>: Projects near municipal boundaries, County lands/roads, etc.:  </a:t>
            </a:r>
            <a:r>
              <a:rPr lang="en-US" i="1" dirty="0">
                <a:solidFill>
                  <a:srgbClr val="000000"/>
                </a:solidFill>
              </a:rPr>
              <a:t>Tompkins County Planning  </a:t>
            </a:r>
            <a:r>
              <a:rPr lang="en-US" i="1" dirty="0">
                <a:solidFill>
                  <a:srgbClr val="000000"/>
                </a:solidFill>
                <a:hlinkClick r:id="rId8"/>
              </a:rPr>
              <a:t>https://tompkinscountyny.gov/files2/planning/community%20planning/documents/Fall%202018%20FINAL%20GML%20239%20Guide%20no%20apps%209-1-2018.pdf</a:t>
            </a:r>
            <a:endParaRPr lang="en-US" i="1" dirty="0">
              <a:solidFill>
                <a:srgbClr val="000000"/>
              </a:solidFill>
            </a:endParaRPr>
          </a:p>
          <a:p>
            <a:endParaRPr lang="en-US" sz="1800" i="1" u="none" strike="noStrike" baseline="0" dirty="0">
              <a:solidFill>
                <a:srgbClr val="000000"/>
              </a:solidFill>
            </a:endParaRPr>
          </a:p>
        </p:txBody>
      </p:sp>
    </p:spTree>
    <p:extLst>
      <p:ext uri="{BB962C8B-B14F-4D97-AF65-F5344CB8AC3E}">
        <p14:creationId xmlns:p14="http://schemas.microsoft.com/office/powerpoint/2010/main" val="125607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33663" y="4690941"/>
            <a:ext cx="184731" cy="646331"/>
          </a:xfrm>
          <a:prstGeom prst="rect">
            <a:avLst/>
          </a:prstGeom>
          <a:noFill/>
        </p:spPr>
        <p:txBody>
          <a:bodyPr wrap="none" rtlCol="0">
            <a:spAutoFit/>
          </a:bodyPr>
          <a:lstStyle/>
          <a:p>
            <a:pPr fontAlgn="auto">
              <a:spcBef>
                <a:spcPts val="0"/>
              </a:spcBef>
              <a:spcAft>
                <a:spcPts val="0"/>
              </a:spcAft>
            </a:pPr>
            <a:endParaRPr lang="en-US" sz="1800" dirty="0">
              <a:solidFill>
                <a:prstClr val="black"/>
              </a:solidFill>
              <a:latin typeface="Times"/>
            </a:endParaRPr>
          </a:p>
          <a:p>
            <a:pPr fontAlgn="auto">
              <a:spcBef>
                <a:spcPts val="0"/>
              </a:spcBef>
              <a:spcAft>
                <a:spcPts val="0"/>
              </a:spcAft>
            </a:pPr>
            <a:endParaRPr lang="en-US" sz="1800" dirty="0">
              <a:solidFill>
                <a:prstClr val="black"/>
              </a:solidFill>
              <a:latin typeface="Times"/>
            </a:endParaRPr>
          </a:p>
        </p:txBody>
      </p:sp>
      <p:sp>
        <p:nvSpPr>
          <p:cNvPr id="5" name="Title 1"/>
          <p:cNvSpPr txBox="1">
            <a:spLocks/>
          </p:cNvSpPr>
          <p:nvPr/>
        </p:nvSpPr>
        <p:spPr>
          <a:xfrm>
            <a:off x="0" y="232345"/>
            <a:ext cx="9144000" cy="5386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fontAlgn="auto">
              <a:spcAft>
                <a:spcPts val="0"/>
              </a:spcAft>
            </a:pPr>
            <a:endParaRPr lang="en-US" sz="2400" b="1" dirty="0">
              <a:solidFill>
                <a:schemeClr val="tx1"/>
              </a:solidFill>
            </a:endParaRPr>
          </a:p>
        </p:txBody>
      </p:sp>
      <p:sp>
        <p:nvSpPr>
          <p:cNvPr id="2" name="Slide Number Placeholder 1"/>
          <p:cNvSpPr>
            <a:spLocks noGrp="1"/>
          </p:cNvSpPr>
          <p:nvPr>
            <p:ph type="sldNum" sz="quarter" idx="12"/>
          </p:nvPr>
        </p:nvSpPr>
        <p:spPr/>
        <p:txBody>
          <a:bodyPr/>
          <a:lstStyle/>
          <a:p>
            <a:fld id="{6315554C-9387-4378-80C2-5F7076CAC952}" type="slidenum">
              <a:rPr lang="en-US" smtClean="0">
                <a:solidFill>
                  <a:prstClr val="black">
                    <a:tint val="75000"/>
                  </a:prstClr>
                </a:solidFill>
              </a:rPr>
              <a:pPr/>
              <a:t>6</a:t>
            </a:fld>
            <a:endParaRPr lang="en-US">
              <a:solidFill>
                <a:prstClr val="black">
                  <a:tint val="75000"/>
                </a:prstClr>
              </a:solidFill>
            </a:endParaRPr>
          </a:p>
        </p:txBody>
      </p:sp>
      <p:sp>
        <p:nvSpPr>
          <p:cNvPr id="9" name="Title 1"/>
          <p:cNvSpPr txBox="1">
            <a:spLocks/>
          </p:cNvSpPr>
          <p:nvPr/>
        </p:nvSpPr>
        <p:spPr>
          <a:xfrm>
            <a:off x="160020" y="343874"/>
            <a:ext cx="10709910" cy="119917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r>
              <a:rPr lang="en-US" b="1" dirty="0"/>
              <a:t>Which projects are subject to Municipal Approvals?</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6EDD0B5-D119-43F6-B71C-B500F44E8AD8}"/>
                  </a:ext>
                </a:extLst>
              </p14:cNvPr>
              <p14:cNvContentPartPr/>
              <p14:nvPr/>
            </p14:nvContentPartPr>
            <p14:xfrm>
              <a:off x="901354" y="1566360"/>
              <a:ext cx="4320" cy="360"/>
            </p14:xfrm>
          </p:contentPart>
        </mc:Choice>
        <mc:Fallback xmlns="">
          <p:pic>
            <p:nvPicPr>
              <p:cNvPr id="3" name="Ink 2">
                <a:extLst>
                  <a:ext uri="{FF2B5EF4-FFF2-40B4-BE49-F238E27FC236}">
                    <a16:creationId xmlns:a16="http://schemas.microsoft.com/office/drawing/2014/main" id="{36EDD0B5-D119-43F6-B71C-B500F44E8AD8}"/>
                  </a:ext>
                </a:extLst>
              </p:cNvPr>
              <p:cNvPicPr/>
              <p:nvPr/>
            </p:nvPicPr>
            <p:blipFill>
              <a:blip r:embed="rId4"/>
              <a:stretch>
                <a:fillRect/>
              </a:stretch>
            </p:blipFill>
            <p:spPr>
              <a:xfrm>
                <a:off x="892354" y="1557360"/>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8318A00-D0CE-4F64-ACD2-FDF45F8AD9F8}"/>
                  </a:ext>
                </a:extLst>
              </p14:cNvPr>
              <p14:cNvContentPartPr/>
              <p14:nvPr/>
            </p14:nvContentPartPr>
            <p14:xfrm>
              <a:off x="3029794" y="2595240"/>
              <a:ext cx="12240" cy="24120"/>
            </p14:xfrm>
          </p:contentPart>
        </mc:Choice>
        <mc:Fallback xmlns="">
          <p:pic>
            <p:nvPicPr>
              <p:cNvPr id="6" name="Ink 5">
                <a:extLst>
                  <a:ext uri="{FF2B5EF4-FFF2-40B4-BE49-F238E27FC236}">
                    <a16:creationId xmlns:a16="http://schemas.microsoft.com/office/drawing/2014/main" id="{38318A00-D0CE-4F64-ACD2-FDF45F8AD9F8}"/>
                  </a:ext>
                </a:extLst>
              </p:cNvPr>
              <p:cNvPicPr/>
              <p:nvPr/>
            </p:nvPicPr>
            <p:blipFill>
              <a:blip r:embed="rId6"/>
              <a:stretch>
                <a:fillRect/>
              </a:stretch>
            </p:blipFill>
            <p:spPr>
              <a:xfrm>
                <a:off x="3020794" y="2586240"/>
                <a:ext cx="29880" cy="41760"/>
              </a:xfrm>
              <a:prstGeom prst="rect">
                <a:avLst/>
              </a:prstGeom>
            </p:spPr>
          </p:pic>
        </mc:Fallback>
      </mc:AlternateContent>
      <p:sp>
        <p:nvSpPr>
          <p:cNvPr id="11" name="TextBox 10">
            <a:extLst>
              <a:ext uri="{FF2B5EF4-FFF2-40B4-BE49-F238E27FC236}">
                <a16:creationId xmlns:a16="http://schemas.microsoft.com/office/drawing/2014/main" id="{974E9041-5984-4750-9FE4-22BDCF143BF6}"/>
              </a:ext>
            </a:extLst>
          </p:cNvPr>
          <p:cNvSpPr txBox="1"/>
          <p:nvPr/>
        </p:nvSpPr>
        <p:spPr>
          <a:xfrm>
            <a:off x="1840230" y="5417714"/>
            <a:ext cx="8549640" cy="369332"/>
          </a:xfrm>
          <a:prstGeom prst="rect">
            <a:avLst/>
          </a:prstGeom>
          <a:noFill/>
        </p:spPr>
        <p:txBody>
          <a:bodyPr wrap="square">
            <a:spAutoFit/>
          </a:bodyPr>
          <a:lstStyle/>
          <a:p>
            <a:r>
              <a:rPr lang="en-US" sz="1800" b="0" i="0" u="none" strike="noStrike" baseline="0" dirty="0">
                <a:solidFill>
                  <a:srgbClr val="000000"/>
                </a:solidFill>
                <a:latin typeface="Courier New" panose="02070309020205020404" pitchFamily="49" charset="0"/>
              </a:rPr>
              <a:t> </a:t>
            </a:r>
          </a:p>
        </p:txBody>
      </p:sp>
      <p:sp>
        <p:nvSpPr>
          <p:cNvPr id="16" name="TextBox 15">
            <a:extLst>
              <a:ext uri="{FF2B5EF4-FFF2-40B4-BE49-F238E27FC236}">
                <a16:creationId xmlns:a16="http://schemas.microsoft.com/office/drawing/2014/main" id="{2D2AAB63-D214-45E5-8EA8-D4F715A00830}"/>
              </a:ext>
            </a:extLst>
          </p:cNvPr>
          <p:cNvSpPr txBox="1"/>
          <p:nvPr/>
        </p:nvSpPr>
        <p:spPr>
          <a:xfrm>
            <a:off x="477202" y="1754148"/>
            <a:ext cx="8175307" cy="4985980"/>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000000"/>
                </a:solidFill>
              </a:rPr>
              <a:t>NEW CONSTRUCTION AND ADDITIONS</a:t>
            </a:r>
          </a:p>
          <a:p>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rPr>
              <a:t>TRANPORTATION AND UTILITIES PROJECTS </a:t>
            </a:r>
          </a:p>
          <a:p>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rPr>
              <a:t>MAJOR LANDSCAPE PROJECTS/PROJECTS THAT DISTRUB LARGE AREAS OF LAND</a:t>
            </a:r>
          </a:p>
          <a:p>
            <a:pPr marL="285750" indent="-285750">
              <a:buFont typeface="Arial" panose="020B0604020202020204" pitchFamily="34" charset="0"/>
              <a:buChar char="•"/>
            </a:pPr>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rPr>
              <a:t>IMPROVEMENTS ON NON-CORNELL OWNED LAND</a:t>
            </a:r>
          </a:p>
          <a:p>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rPr>
              <a:t>SMALL PROJECTS THAT TRIGGER SPECIFIC CODE REVIEW/EXCEED CODE THRESHOLDS</a:t>
            </a:r>
          </a:p>
          <a:p>
            <a:pPr marL="285750" indent="-285750">
              <a:buFont typeface="Arial" panose="020B0604020202020204" pitchFamily="34" charset="0"/>
              <a:buChar char="•"/>
            </a:pPr>
            <a:endParaRPr lang="en-US" b="1" dirty="0">
              <a:solidFill>
                <a:srgbClr val="000000"/>
              </a:solidFill>
            </a:endParaRPr>
          </a:p>
          <a:p>
            <a:endParaRPr lang="en-US" b="1"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22907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33663" y="4690941"/>
            <a:ext cx="184731" cy="646331"/>
          </a:xfrm>
          <a:prstGeom prst="rect">
            <a:avLst/>
          </a:prstGeom>
          <a:noFill/>
        </p:spPr>
        <p:txBody>
          <a:bodyPr wrap="none" rtlCol="0">
            <a:spAutoFit/>
          </a:bodyPr>
          <a:lstStyle/>
          <a:p>
            <a:pPr fontAlgn="auto">
              <a:spcBef>
                <a:spcPts val="0"/>
              </a:spcBef>
              <a:spcAft>
                <a:spcPts val="0"/>
              </a:spcAft>
            </a:pPr>
            <a:endParaRPr lang="en-US" sz="1800" dirty="0">
              <a:solidFill>
                <a:prstClr val="black"/>
              </a:solidFill>
              <a:latin typeface="Times"/>
            </a:endParaRPr>
          </a:p>
          <a:p>
            <a:pPr fontAlgn="auto">
              <a:spcBef>
                <a:spcPts val="0"/>
              </a:spcBef>
              <a:spcAft>
                <a:spcPts val="0"/>
              </a:spcAft>
            </a:pPr>
            <a:endParaRPr lang="en-US" sz="1800" dirty="0">
              <a:solidFill>
                <a:prstClr val="black"/>
              </a:solidFill>
              <a:latin typeface="Times"/>
            </a:endParaRPr>
          </a:p>
        </p:txBody>
      </p:sp>
      <p:sp>
        <p:nvSpPr>
          <p:cNvPr id="5" name="Title 1"/>
          <p:cNvSpPr txBox="1">
            <a:spLocks/>
          </p:cNvSpPr>
          <p:nvPr/>
        </p:nvSpPr>
        <p:spPr>
          <a:xfrm>
            <a:off x="0" y="232345"/>
            <a:ext cx="9144000" cy="5386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fontAlgn="auto">
              <a:spcAft>
                <a:spcPts val="0"/>
              </a:spcAft>
            </a:pPr>
            <a:endParaRPr lang="en-US" sz="2400" b="1" dirty="0">
              <a:solidFill>
                <a:schemeClr val="tx1"/>
              </a:solidFill>
            </a:endParaRPr>
          </a:p>
        </p:txBody>
      </p:sp>
      <p:sp>
        <p:nvSpPr>
          <p:cNvPr id="2" name="Slide Number Placeholder 1"/>
          <p:cNvSpPr>
            <a:spLocks noGrp="1"/>
          </p:cNvSpPr>
          <p:nvPr>
            <p:ph type="sldNum" sz="quarter" idx="12"/>
          </p:nvPr>
        </p:nvSpPr>
        <p:spPr/>
        <p:txBody>
          <a:bodyPr/>
          <a:lstStyle/>
          <a:p>
            <a:fld id="{6315554C-9387-4378-80C2-5F7076CAC952}" type="slidenum">
              <a:rPr lang="en-US" smtClean="0">
                <a:solidFill>
                  <a:prstClr val="black">
                    <a:tint val="75000"/>
                  </a:prstClr>
                </a:solidFill>
              </a:rPr>
              <a:pPr/>
              <a:t>7</a:t>
            </a:fld>
            <a:endParaRPr lang="en-US">
              <a:solidFill>
                <a:prstClr val="black">
                  <a:tint val="75000"/>
                </a:prstClr>
              </a:solidFill>
            </a:endParaRPr>
          </a:p>
        </p:txBody>
      </p:sp>
      <p:sp>
        <p:nvSpPr>
          <p:cNvPr id="9" name="Title 1"/>
          <p:cNvSpPr txBox="1">
            <a:spLocks/>
          </p:cNvSpPr>
          <p:nvPr/>
        </p:nvSpPr>
        <p:spPr>
          <a:xfrm>
            <a:off x="0" y="332444"/>
            <a:ext cx="9525000" cy="8432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r>
              <a:rPr lang="en-US" b="1" dirty="0"/>
              <a:t>When do Projects have to go for Municipal Approvals?</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6EDD0B5-D119-43F6-B71C-B500F44E8AD8}"/>
                  </a:ext>
                </a:extLst>
              </p14:cNvPr>
              <p14:cNvContentPartPr/>
              <p14:nvPr/>
            </p14:nvContentPartPr>
            <p14:xfrm>
              <a:off x="901354" y="1566360"/>
              <a:ext cx="4320" cy="360"/>
            </p14:xfrm>
          </p:contentPart>
        </mc:Choice>
        <mc:Fallback xmlns="">
          <p:pic>
            <p:nvPicPr>
              <p:cNvPr id="3" name="Ink 2">
                <a:extLst>
                  <a:ext uri="{FF2B5EF4-FFF2-40B4-BE49-F238E27FC236}">
                    <a16:creationId xmlns:a16="http://schemas.microsoft.com/office/drawing/2014/main" id="{36EDD0B5-D119-43F6-B71C-B500F44E8AD8}"/>
                  </a:ext>
                </a:extLst>
              </p:cNvPr>
              <p:cNvPicPr/>
              <p:nvPr/>
            </p:nvPicPr>
            <p:blipFill>
              <a:blip r:embed="rId4"/>
              <a:stretch>
                <a:fillRect/>
              </a:stretch>
            </p:blipFill>
            <p:spPr>
              <a:xfrm>
                <a:off x="892714" y="1557360"/>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8318A00-D0CE-4F64-ACD2-FDF45F8AD9F8}"/>
                  </a:ext>
                </a:extLst>
              </p14:cNvPr>
              <p14:cNvContentPartPr/>
              <p14:nvPr/>
            </p14:nvContentPartPr>
            <p14:xfrm>
              <a:off x="3029794" y="2595240"/>
              <a:ext cx="12240" cy="24120"/>
            </p14:xfrm>
          </p:contentPart>
        </mc:Choice>
        <mc:Fallback xmlns="">
          <p:pic>
            <p:nvPicPr>
              <p:cNvPr id="6" name="Ink 5">
                <a:extLst>
                  <a:ext uri="{FF2B5EF4-FFF2-40B4-BE49-F238E27FC236}">
                    <a16:creationId xmlns:a16="http://schemas.microsoft.com/office/drawing/2014/main" id="{38318A00-D0CE-4F64-ACD2-FDF45F8AD9F8}"/>
                  </a:ext>
                </a:extLst>
              </p:cNvPr>
              <p:cNvPicPr/>
              <p:nvPr/>
            </p:nvPicPr>
            <p:blipFill>
              <a:blip r:embed="rId6"/>
              <a:stretch>
                <a:fillRect/>
              </a:stretch>
            </p:blipFill>
            <p:spPr>
              <a:xfrm>
                <a:off x="3020794" y="2586600"/>
                <a:ext cx="29880" cy="41760"/>
              </a:xfrm>
              <a:prstGeom prst="rect">
                <a:avLst/>
              </a:prstGeom>
            </p:spPr>
          </p:pic>
        </mc:Fallback>
      </mc:AlternateContent>
      <p:pic>
        <p:nvPicPr>
          <p:cNvPr id="7" name="Picture 6">
            <a:extLst>
              <a:ext uri="{FF2B5EF4-FFF2-40B4-BE49-F238E27FC236}">
                <a16:creationId xmlns:a16="http://schemas.microsoft.com/office/drawing/2014/main" id="{78AC4D38-59E7-40B4-8227-9745ADE4E5FE}"/>
              </a:ext>
            </a:extLst>
          </p:cNvPr>
          <p:cNvPicPr>
            <a:picLocks noChangeAspect="1"/>
          </p:cNvPicPr>
          <p:nvPr/>
        </p:nvPicPr>
        <p:blipFill>
          <a:blip r:embed="rId7"/>
          <a:stretch>
            <a:fillRect/>
          </a:stretch>
        </p:blipFill>
        <p:spPr>
          <a:xfrm>
            <a:off x="0" y="1179031"/>
            <a:ext cx="9144000" cy="4499937"/>
          </a:xfrm>
          <a:prstGeom prst="rect">
            <a:avLst/>
          </a:prstGeom>
        </p:spPr>
      </p:pic>
      <p:cxnSp>
        <p:nvCxnSpPr>
          <p:cNvPr id="12" name="Straight Connector 11">
            <a:extLst>
              <a:ext uri="{FF2B5EF4-FFF2-40B4-BE49-F238E27FC236}">
                <a16:creationId xmlns:a16="http://schemas.microsoft.com/office/drawing/2014/main" id="{9DCA7488-124A-40E2-82C5-065357688811}"/>
              </a:ext>
            </a:extLst>
          </p:cNvPr>
          <p:cNvCxnSpPr/>
          <p:nvPr/>
        </p:nvCxnSpPr>
        <p:spPr>
          <a:xfrm>
            <a:off x="3037772" y="2859801"/>
            <a:ext cx="0" cy="79166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4011889-A09E-4C7F-A4BD-C3DBFA6B9623}"/>
              </a:ext>
            </a:extLst>
          </p:cNvPr>
          <p:cNvCxnSpPr>
            <a:cxnSpLocks/>
          </p:cNvCxnSpPr>
          <p:nvPr/>
        </p:nvCxnSpPr>
        <p:spPr>
          <a:xfrm>
            <a:off x="4446025" y="3020992"/>
            <a:ext cx="0" cy="87546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6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33663" y="4690941"/>
            <a:ext cx="184731" cy="646331"/>
          </a:xfrm>
          <a:prstGeom prst="rect">
            <a:avLst/>
          </a:prstGeom>
          <a:noFill/>
        </p:spPr>
        <p:txBody>
          <a:bodyPr wrap="none" rtlCol="0">
            <a:spAutoFit/>
          </a:bodyPr>
          <a:lstStyle/>
          <a:p>
            <a:pPr fontAlgn="auto">
              <a:spcBef>
                <a:spcPts val="0"/>
              </a:spcBef>
              <a:spcAft>
                <a:spcPts val="0"/>
              </a:spcAft>
            </a:pPr>
            <a:endParaRPr lang="en-US" sz="1800" dirty="0">
              <a:solidFill>
                <a:prstClr val="black"/>
              </a:solidFill>
              <a:latin typeface="Times"/>
            </a:endParaRPr>
          </a:p>
          <a:p>
            <a:pPr fontAlgn="auto">
              <a:spcBef>
                <a:spcPts val="0"/>
              </a:spcBef>
              <a:spcAft>
                <a:spcPts val="0"/>
              </a:spcAft>
            </a:pPr>
            <a:endParaRPr lang="en-US" sz="1800" dirty="0">
              <a:solidFill>
                <a:prstClr val="black"/>
              </a:solidFill>
              <a:latin typeface="Times"/>
            </a:endParaRPr>
          </a:p>
        </p:txBody>
      </p:sp>
      <p:sp>
        <p:nvSpPr>
          <p:cNvPr id="5" name="Title 1"/>
          <p:cNvSpPr txBox="1">
            <a:spLocks/>
          </p:cNvSpPr>
          <p:nvPr/>
        </p:nvSpPr>
        <p:spPr>
          <a:xfrm>
            <a:off x="0" y="232345"/>
            <a:ext cx="9144000" cy="5386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fontAlgn="auto">
              <a:spcAft>
                <a:spcPts val="0"/>
              </a:spcAft>
            </a:pPr>
            <a:endParaRPr lang="en-US" sz="2400" b="1" dirty="0">
              <a:solidFill>
                <a:schemeClr val="tx1"/>
              </a:solidFill>
            </a:endParaRPr>
          </a:p>
        </p:txBody>
      </p:sp>
      <p:sp>
        <p:nvSpPr>
          <p:cNvPr id="2" name="Slide Number Placeholder 1"/>
          <p:cNvSpPr>
            <a:spLocks noGrp="1"/>
          </p:cNvSpPr>
          <p:nvPr>
            <p:ph type="sldNum" sz="quarter" idx="12"/>
          </p:nvPr>
        </p:nvSpPr>
        <p:spPr/>
        <p:txBody>
          <a:bodyPr/>
          <a:lstStyle/>
          <a:p>
            <a:fld id="{6315554C-9387-4378-80C2-5F7076CAC952}" type="slidenum">
              <a:rPr lang="en-US" smtClean="0">
                <a:solidFill>
                  <a:prstClr val="black">
                    <a:tint val="75000"/>
                  </a:prstClr>
                </a:solidFill>
              </a:rPr>
              <a:pPr/>
              <a:t>8</a:t>
            </a:fld>
            <a:endParaRPr lang="en-US">
              <a:solidFill>
                <a:prstClr val="black">
                  <a:tint val="75000"/>
                </a:prstClr>
              </a:solidFill>
            </a:endParaRPr>
          </a:p>
        </p:txBody>
      </p:sp>
      <p:sp>
        <p:nvSpPr>
          <p:cNvPr id="9" name="Title 1"/>
          <p:cNvSpPr txBox="1">
            <a:spLocks/>
          </p:cNvSpPr>
          <p:nvPr/>
        </p:nvSpPr>
        <p:spPr>
          <a:xfrm>
            <a:off x="0" y="389594"/>
            <a:ext cx="9041130" cy="8432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r>
              <a:rPr lang="en-US" sz="3200" b="1" dirty="0">
                <a:solidFill>
                  <a:schemeClr val="bg1">
                    <a:lumMod val="65000"/>
                  </a:schemeClr>
                </a:solidFill>
              </a:rPr>
              <a:t>What Resources are Available to Help Identify Steps in the Municipal Approval Process</a:t>
            </a:r>
            <a:r>
              <a:rPr lang="en-US" b="1" dirty="0">
                <a:solidFill>
                  <a:schemeClr val="bg1">
                    <a:lumMod val="65000"/>
                  </a:schemeClr>
                </a:solidFill>
              </a:rPr>
              <a: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6EDD0B5-D119-43F6-B71C-B500F44E8AD8}"/>
                  </a:ext>
                </a:extLst>
              </p14:cNvPr>
              <p14:cNvContentPartPr/>
              <p14:nvPr/>
            </p14:nvContentPartPr>
            <p14:xfrm>
              <a:off x="901354" y="1566360"/>
              <a:ext cx="4320" cy="360"/>
            </p14:xfrm>
          </p:contentPart>
        </mc:Choice>
        <mc:Fallback xmlns="">
          <p:pic>
            <p:nvPicPr>
              <p:cNvPr id="3" name="Ink 2">
                <a:extLst>
                  <a:ext uri="{FF2B5EF4-FFF2-40B4-BE49-F238E27FC236}">
                    <a16:creationId xmlns:a16="http://schemas.microsoft.com/office/drawing/2014/main" id="{36EDD0B5-D119-43F6-B71C-B500F44E8AD8}"/>
                  </a:ext>
                </a:extLst>
              </p:cNvPr>
              <p:cNvPicPr/>
              <p:nvPr/>
            </p:nvPicPr>
            <p:blipFill>
              <a:blip r:embed="rId4"/>
              <a:stretch>
                <a:fillRect/>
              </a:stretch>
            </p:blipFill>
            <p:spPr>
              <a:xfrm>
                <a:off x="892354" y="1557360"/>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8318A00-D0CE-4F64-ACD2-FDF45F8AD9F8}"/>
                  </a:ext>
                </a:extLst>
              </p14:cNvPr>
              <p14:cNvContentPartPr/>
              <p14:nvPr/>
            </p14:nvContentPartPr>
            <p14:xfrm>
              <a:off x="3029794" y="2595240"/>
              <a:ext cx="12240" cy="24120"/>
            </p14:xfrm>
          </p:contentPart>
        </mc:Choice>
        <mc:Fallback xmlns="">
          <p:pic>
            <p:nvPicPr>
              <p:cNvPr id="6" name="Ink 5">
                <a:extLst>
                  <a:ext uri="{FF2B5EF4-FFF2-40B4-BE49-F238E27FC236}">
                    <a16:creationId xmlns:a16="http://schemas.microsoft.com/office/drawing/2014/main" id="{38318A00-D0CE-4F64-ACD2-FDF45F8AD9F8}"/>
                  </a:ext>
                </a:extLst>
              </p:cNvPr>
              <p:cNvPicPr/>
              <p:nvPr/>
            </p:nvPicPr>
            <p:blipFill>
              <a:blip r:embed="rId6"/>
              <a:stretch>
                <a:fillRect/>
              </a:stretch>
            </p:blipFill>
            <p:spPr>
              <a:xfrm>
                <a:off x="3020794" y="2586240"/>
                <a:ext cx="29880" cy="41760"/>
              </a:xfrm>
              <a:prstGeom prst="rect">
                <a:avLst/>
              </a:prstGeom>
            </p:spPr>
          </p:pic>
        </mc:Fallback>
      </mc:AlternateContent>
      <p:pic>
        <p:nvPicPr>
          <p:cNvPr id="7" name="Picture 6">
            <a:extLst>
              <a:ext uri="{FF2B5EF4-FFF2-40B4-BE49-F238E27FC236}">
                <a16:creationId xmlns:a16="http://schemas.microsoft.com/office/drawing/2014/main" id="{F2449911-A8D7-4656-BD46-9A9ECA8BAB40}"/>
              </a:ext>
            </a:extLst>
          </p:cNvPr>
          <p:cNvPicPr>
            <a:picLocks noChangeAspect="1"/>
          </p:cNvPicPr>
          <p:nvPr/>
        </p:nvPicPr>
        <p:blipFill>
          <a:blip r:embed="rId7"/>
          <a:stretch>
            <a:fillRect/>
          </a:stretch>
        </p:blipFill>
        <p:spPr>
          <a:xfrm>
            <a:off x="-80010" y="1504096"/>
            <a:ext cx="9144000" cy="4398448"/>
          </a:xfrm>
          <a:prstGeom prst="rect">
            <a:avLst/>
          </a:prstGeom>
        </p:spPr>
      </p:pic>
      <p:sp>
        <p:nvSpPr>
          <p:cNvPr id="8" name="Oval 7">
            <a:extLst>
              <a:ext uri="{FF2B5EF4-FFF2-40B4-BE49-F238E27FC236}">
                <a16:creationId xmlns:a16="http://schemas.microsoft.com/office/drawing/2014/main" id="{36124ED3-B979-4266-8996-F9295A17B764}"/>
              </a:ext>
            </a:extLst>
          </p:cNvPr>
          <p:cNvSpPr/>
          <p:nvPr/>
        </p:nvSpPr>
        <p:spPr>
          <a:xfrm>
            <a:off x="1757499" y="4181747"/>
            <a:ext cx="1741714" cy="522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1855FC1-C60D-4FCD-AD1F-1855DA62C194}"/>
              </a:ext>
            </a:extLst>
          </p:cNvPr>
          <p:cNvSpPr/>
          <p:nvPr/>
        </p:nvSpPr>
        <p:spPr>
          <a:xfrm>
            <a:off x="1744980" y="5410200"/>
            <a:ext cx="1741714" cy="522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7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B704BD1-CF35-4485-820F-1E28AA0C5E75}"/>
              </a:ext>
            </a:extLst>
          </p:cNvPr>
          <p:cNvPicPr>
            <a:picLocks noChangeAspect="1"/>
          </p:cNvPicPr>
          <p:nvPr/>
        </p:nvPicPr>
        <p:blipFill>
          <a:blip r:embed="rId3"/>
          <a:stretch>
            <a:fillRect/>
          </a:stretch>
        </p:blipFill>
        <p:spPr>
          <a:xfrm>
            <a:off x="5006340" y="1248513"/>
            <a:ext cx="4274820" cy="1846606"/>
          </a:xfrm>
          <a:prstGeom prst="rect">
            <a:avLst/>
          </a:prstGeom>
        </p:spPr>
      </p:pic>
      <p:sp>
        <p:nvSpPr>
          <p:cNvPr id="40" name="TextBox 39"/>
          <p:cNvSpPr txBox="1"/>
          <p:nvPr/>
        </p:nvSpPr>
        <p:spPr>
          <a:xfrm>
            <a:off x="633663" y="4690941"/>
            <a:ext cx="184731" cy="646331"/>
          </a:xfrm>
          <a:prstGeom prst="rect">
            <a:avLst/>
          </a:prstGeom>
          <a:noFill/>
        </p:spPr>
        <p:txBody>
          <a:bodyPr wrap="none" rtlCol="0">
            <a:spAutoFit/>
          </a:bodyPr>
          <a:lstStyle/>
          <a:p>
            <a:pPr fontAlgn="auto">
              <a:spcBef>
                <a:spcPts val="0"/>
              </a:spcBef>
              <a:spcAft>
                <a:spcPts val="0"/>
              </a:spcAft>
            </a:pPr>
            <a:endParaRPr lang="en-US" sz="1800" dirty="0">
              <a:solidFill>
                <a:prstClr val="black"/>
              </a:solidFill>
              <a:latin typeface="Times"/>
            </a:endParaRPr>
          </a:p>
          <a:p>
            <a:pPr fontAlgn="auto">
              <a:spcBef>
                <a:spcPts val="0"/>
              </a:spcBef>
              <a:spcAft>
                <a:spcPts val="0"/>
              </a:spcAft>
            </a:pPr>
            <a:endParaRPr lang="en-US" sz="1800" dirty="0">
              <a:solidFill>
                <a:prstClr val="black"/>
              </a:solidFill>
              <a:latin typeface="Times"/>
            </a:endParaRPr>
          </a:p>
        </p:txBody>
      </p:sp>
      <p:sp>
        <p:nvSpPr>
          <p:cNvPr id="5" name="Title 1"/>
          <p:cNvSpPr txBox="1">
            <a:spLocks/>
          </p:cNvSpPr>
          <p:nvPr/>
        </p:nvSpPr>
        <p:spPr>
          <a:xfrm>
            <a:off x="0" y="232345"/>
            <a:ext cx="9144000" cy="5386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fontAlgn="auto">
              <a:spcAft>
                <a:spcPts val="0"/>
              </a:spcAft>
            </a:pPr>
            <a:endParaRPr lang="en-US" sz="2400" b="1" dirty="0">
              <a:solidFill>
                <a:schemeClr val="tx1"/>
              </a:solidFill>
            </a:endParaRPr>
          </a:p>
        </p:txBody>
      </p:sp>
      <p:sp>
        <p:nvSpPr>
          <p:cNvPr id="2" name="Slide Number Placeholder 1"/>
          <p:cNvSpPr>
            <a:spLocks noGrp="1"/>
          </p:cNvSpPr>
          <p:nvPr>
            <p:ph type="sldNum" sz="quarter" idx="12"/>
          </p:nvPr>
        </p:nvSpPr>
        <p:spPr/>
        <p:txBody>
          <a:bodyPr/>
          <a:lstStyle/>
          <a:p>
            <a:fld id="{6315554C-9387-4378-80C2-5F7076CAC952}" type="slidenum">
              <a:rPr lang="en-US" smtClean="0">
                <a:solidFill>
                  <a:prstClr val="black">
                    <a:tint val="75000"/>
                  </a:prstClr>
                </a:solidFill>
              </a:rPr>
              <a:pPr/>
              <a:t>9</a:t>
            </a:fld>
            <a:endParaRPr lang="en-US">
              <a:solidFill>
                <a:prstClr val="black">
                  <a:tint val="75000"/>
                </a:prstClr>
              </a:solidFill>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6EDD0B5-D119-43F6-B71C-B500F44E8AD8}"/>
                  </a:ext>
                </a:extLst>
              </p14:cNvPr>
              <p14:cNvContentPartPr/>
              <p14:nvPr/>
            </p14:nvContentPartPr>
            <p14:xfrm>
              <a:off x="901354" y="1566360"/>
              <a:ext cx="4320" cy="360"/>
            </p14:xfrm>
          </p:contentPart>
        </mc:Choice>
        <mc:Fallback xmlns="">
          <p:pic>
            <p:nvPicPr>
              <p:cNvPr id="3" name="Ink 2">
                <a:extLst>
                  <a:ext uri="{FF2B5EF4-FFF2-40B4-BE49-F238E27FC236}">
                    <a16:creationId xmlns:a16="http://schemas.microsoft.com/office/drawing/2014/main" id="{36EDD0B5-D119-43F6-B71C-B500F44E8AD8}"/>
                  </a:ext>
                </a:extLst>
              </p:cNvPr>
              <p:cNvPicPr/>
              <p:nvPr/>
            </p:nvPicPr>
            <p:blipFill>
              <a:blip r:embed="rId5"/>
              <a:stretch>
                <a:fillRect/>
              </a:stretch>
            </p:blipFill>
            <p:spPr>
              <a:xfrm>
                <a:off x="892354" y="1557360"/>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38318A00-D0CE-4F64-ACD2-FDF45F8AD9F8}"/>
                  </a:ext>
                </a:extLst>
              </p14:cNvPr>
              <p14:cNvContentPartPr/>
              <p14:nvPr/>
            </p14:nvContentPartPr>
            <p14:xfrm>
              <a:off x="3029794" y="2595240"/>
              <a:ext cx="12240" cy="24120"/>
            </p14:xfrm>
          </p:contentPart>
        </mc:Choice>
        <mc:Fallback xmlns="">
          <p:pic>
            <p:nvPicPr>
              <p:cNvPr id="6" name="Ink 5">
                <a:extLst>
                  <a:ext uri="{FF2B5EF4-FFF2-40B4-BE49-F238E27FC236}">
                    <a16:creationId xmlns:a16="http://schemas.microsoft.com/office/drawing/2014/main" id="{38318A00-D0CE-4F64-ACD2-FDF45F8AD9F8}"/>
                  </a:ext>
                </a:extLst>
              </p:cNvPr>
              <p:cNvPicPr/>
              <p:nvPr/>
            </p:nvPicPr>
            <p:blipFill>
              <a:blip r:embed="rId7"/>
              <a:stretch>
                <a:fillRect/>
              </a:stretch>
            </p:blipFill>
            <p:spPr>
              <a:xfrm>
                <a:off x="3020794" y="2586240"/>
                <a:ext cx="29880" cy="41760"/>
              </a:xfrm>
              <a:prstGeom prst="rect">
                <a:avLst/>
              </a:prstGeom>
            </p:spPr>
          </p:pic>
        </mc:Fallback>
      </mc:AlternateContent>
      <p:pic>
        <p:nvPicPr>
          <p:cNvPr id="10" name="Picture 9">
            <a:extLst>
              <a:ext uri="{FF2B5EF4-FFF2-40B4-BE49-F238E27FC236}">
                <a16:creationId xmlns:a16="http://schemas.microsoft.com/office/drawing/2014/main" id="{7E419B52-A236-4F1F-BCF2-1BA56A030E24}"/>
              </a:ext>
            </a:extLst>
          </p:cNvPr>
          <p:cNvPicPr>
            <a:picLocks noChangeAspect="1"/>
          </p:cNvPicPr>
          <p:nvPr/>
        </p:nvPicPr>
        <p:blipFill>
          <a:blip r:embed="rId8"/>
          <a:stretch>
            <a:fillRect/>
          </a:stretch>
        </p:blipFill>
        <p:spPr>
          <a:xfrm>
            <a:off x="0" y="1074420"/>
            <a:ext cx="4838841" cy="5657850"/>
          </a:xfrm>
          <a:prstGeom prst="rect">
            <a:avLst/>
          </a:prstGeom>
          <a:ln>
            <a:solidFill>
              <a:schemeClr val="tx1"/>
            </a:solidFill>
          </a:ln>
        </p:spPr>
      </p:pic>
      <p:sp>
        <p:nvSpPr>
          <p:cNvPr id="14" name="Title 1">
            <a:extLst>
              <a:ext uri="{FF2B5EF4-FFF2-40B4-BE49-F238E27FC236}">
                <a16:creationId xmlns:a16="http://schemas.microsoft.com/office/drawing/2014/main" id="{CAD66C47-37F9-443B-ADF2-97EC01DF44BC}"/>
              </a:ext>
            </a:extLst>
          </p:cNvPr>
          <p:cNvSpPr txBox="1">
            <a:spLocks/>
          </p:cNvSpPr>
          <p:nvPr/>
        </p:nvSpPr>
        <p:spPr>
          <a:xfrm>
            <a:off x="228600" y="218144"/>
            <a:ext cx="9041130" cy="8432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r>
              <a:rPr lang="en-US" sz="3200" b="1" dirty="0">
                <a:solidFill>
                  <a:schemeClr val="bg1">
                    <a:lumMod val="65000"/>
                  </a:schemeClr>
                </a:solidFill>
              </a:rPr>
              <a:t>Resources, </a:t>
            </a:r>
            <a:r>
              <a:rPr lang="en-US" sz="3200" b="1" dirty="0" err="1">
                <a:solidFill>
                  <a:schemeClr val="bg1">
                    <a:lumMod val="65000"/>
                  </a:schemeClr>
                </a:solidFill>
              </a:rPr>
              <a:t>cont</a:t>
            </a:r>
            <a:r>
              <a:rPr lang="en-US" sz="3200" b="1" dirty="0">
                <a:solidFill>
                  <a:schemeClr val="bg1">
                    <a:lumMod val="65000"/>
                  </a:schemeClr>
                </a:solidFill>
              </a:rPr>
              <a:t>:</a:t>
            </a:r>
            <a:endParaRPr lang="en-US" b="1" dirty="0">
              <a:solidFill>
                <a:schemeClr val="bg1">
                  <a:lumMod val="65000"/>
                </a:schemeClr>
              </a:solidFill>
            </a:endParaRPr>
          </a:p>
        </p:txBody>
      </p:sp>
      <p:sp>
        <p:nvSpPr>
          <p:cNvPr id="18" name="TextBox 17">
            <a:extLst>
              <a:ext uri="{FF2B5EF4-FFF2-40B4-BE49-F238E27FC236}">
                <a16:creationId xmlns:a16="http://schemas.microsoft.com/office/drawing/2014/main" id="{568E08DA-FB18-45B8-9407-58B3F37F23DF}"/>
              </a:ext>
            </a:extLst>
          </p:cNvPr>
          <p:cNvSpPr txBox="1"/>
          <p:nvPr/>
        </p:nvSpPr>
        <p:spPr>
          <a:xfrm>
            <a:off x="5122578" y="708660"/>
            <a:ext cx="4021422" cy="369332"/>
          </a:xfrm>
          <a:prstGeom prst="rect">
            <a:avLst/>
          </a:prstGeom>
          <a:noFill/>
        </p:spPr>
        <p:txBody>
          <a:bodyPr wrap="none" rtlCol="0">
            <a:spAutoFit/>
          </a:bodyPr>
          <a:lstStyle/>
          <a:p>
            <a:r>
              <a:rPr lang="en-US" u="sng" dirty="0"/>
              <a:t>Local Municipal Code, Plans &amp; Processes</a:t>
            </a:r>
          </a:p>
        </p:txBody>
      </p:sp>
      <p:pic>
        <p:nvPicPr>
          <p:cNvPr id="21" name="Picture 20">
            <a:extLst>
              <a:ext uri="{FF2B5EF4-FFF2-40B4-BE49-F238E27FC236}">
                <a16:creationId xmlns:a16="http://schemas.microsoft.com/office/drawing/2014/main" id="{8BB74832-B4F7-4A8D-8B76-07129B6445DE}"/>
              </a:ext>
            </a:extLst>
          </p:cNvPr>
          <p:cNvPicPr>
            <a:picLocks noChangeAspect="1"/>
          </p:cNvPicPr>
          <p:nvPr/>
        </p:nvPicPr>
        <p:blipFill>
          <a:blip r:embed="rId9"/>
          <a:stretch>
            <a:fillRect/>
          </a:stretch>
        </p:blipFill>
        <p:spPr>
          <a:xfrm>
            <a:off x="5279588" y="5162550"/>
            <a:ext cx="3137654" cy="1375410"/>
          </a:xfrm>
          <a:prstGeom prst="rect">
            <a:avLst/>
          </a:prstGeom>
        </p:spPr>
      </p:pic>
      <p:pic>
        <p:nvPicPr>
          <p:cNvPr id="23" name="Picture 22">
            <a:extLst>
              <a:ext uri="{FF2B5EF4-FFF2-40B4-BE49-F238E27FC236}">
                <a16:creationId xmlns:a16="http://schemas.microsoft.com/office/drawing/2014/main" id="{F63FA995-50CF-4CEB-9F49-4153DD2C1A63}"/>
              </a:ext>
            </a:extLst>
          </p:cNvPr>
          <p:cNvPicPr>
            <a:picLocks noChangeAspect="1"/>
          </p:cNvPicPr>
          <p:nvPr/>
        </p:nvPicPr>
        <p:blipFill>
          <a:blip r:embed="rId10"/>
          <a:stretch>
            <a:fillRect/>
          </a:stretch>
        </p:blipFill>
        <p:spPr>
          <a:xfrm>
            <a:off x="6926580" y="2518908"/>
            <a:ext cx="2465532" cy="2395992"/>
          </a:xfrm>
          <a:prstGeom prst="rect">
            <a:avLst/>
          </a:prstGeom>
        </p:spPr>
      </p:pic>
    </p:spTree>
    <p:extLst>
      <p:ext uri="{BB962C8B-B14F-4D97-AF65-F5344CB8AC3E}">
        <p14:creationId xmlns:p14="http://schemas.microsoft.com/office/powerpoint/2010/main" val="125021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20772</TotalTime>
  <Words>882</Words>
  <Application>Microsoft Office PowerPoint</Application>
  <PresentationFormat>On-screen Show (4:3)</PresentationFormat>
  <Paragraphs>121</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Courier New</vt:lpstr>
      <vt:lpstr>Helvetica</vt:lpstr>
      <vt:lpstr>Roboto</vt:lpstr>
      <vt:lpstr>Swis721 Lt BT</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Venkat</dc:creator>
  <cp:lastModifiedBy>Taylor Thompson</cp:lastModifiedBy>
  <cp:revision>529</cp:revision>
  <cp:lastPrinted>2021-01-11T11:07:18Z</cp:lastPrinted>
  <dcterms:created xsi:type="dcterms:W3CDTF">2018-02-28T15:01:00Z</dcterms:created>
  <dcterms:modified xsi:type="dcterms:W3CDTF">2021-05-20T20:33:38Z</dcterms:modified>
</cp:coreProperties>
</file>