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2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7"/>
    <p:restoredTop sz="64636" autoAdjust="0"/>
  </p:normalViewPr>
  <p:slideViewPr>
    <p:cSldViewPr>
      <p:cViewPr varScale="1">
        <p:scale>
          <a:sx n="58" d="100"/>
          <a:sy n="58" d="100"/>
        </p:scale>
        <p:origin x="124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9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9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7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3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3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20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3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2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2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building, sitting, flower&#10;&#10;Description automatically generated">
            <a:extLst>
              <a:ext uri="{FF2B5EF4-FFF2-40B4-BE49-F238E27FC236}">
                <a16:creationId xmlns:a16="http://schemas.microsoft.com/office/drawing/2014/main" id="{98449442-284D-1144-BA5E-D0C13BF53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5" b="7239"/>
          <a:stretch/>
        </p:blipFill>
        <p:spPr>
          <a:xfrm>
            <a:off x="0" y="102392"/>
            <a:ext cx="9144000" cy="50411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84E7A0-51C2-9545-A9F8-4B83DC122E80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61774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 anchor="t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E4BB0DCA-7A92-6B40-8BBB-8F95D90EF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64633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C1DC78-2376-0349-8F5F-611A76241AF7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>
            <a:extLst>
              <a:ext uri="{FF2B5EF4-FFF2-40B4-BE49-F238E27FC236}">
                <a16:creationId xmlns:a16="http://schemas.microsoft.com/office/drawing/2014/main" id="{18B6D14B-CB71-3D4E-99F7-A9E0C7778A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317C-1E3C-864A-B276-B05BE7E8A20F}" type="datetime1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9785"/>
            <a:ext cx="9144000" cy="4039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0" y="973933"/>
            <a:ext cx="8458200" cy="40362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1543050"/>
            <a:ext cx="7467600" cy="302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cu white lrg.psd">
            <a:extLst>
              <a:ext uri="{FF2B5EF4-FFF2-40B4-BE49-F238E27FC236}">
                <a16:creationId xmlns:a16="http://schemas.microsoft.com/office/drawing/2014/main" id="{C4484C72-ACA8-0D4F-B547-E196BF6EA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grass, outdoor, hill&#10;&#10;Description automatically generated">
            <a:extLst>
              <a:ext uri="{FF2B5EF4-FFF2-40B4-BE49-F238E27FC236}">
                <a16:creationId xmlns:a16="http://schemas.microsoft.com/office/drawing/2014/main" id="{62F8B452-9ADA-1440-B57A-349AA264F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9321" r="1219" b="1"/>
          <a:stretch/>
        </p:blipFill>
        <p:spPr>
          <a:xfrm>
            <a:off x="-1" y="102392"/>
            <a:ext cx="9144001" cy="50411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AA7FEC-9996-D64C-8F2B-024292F7E474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C07E3104-5F71-A147-BCA6-8FF456BD59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9E41D6A-CEE2-BC49-9C75-C30C9FFE8C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87C51-FE91-4C44-9A72-98873C27B89F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arden of yellow tulips in front of a brick building&#10;&#10;Description automatically generated with medium confidence">
            <a:extLst>
              <a:ext uri="{FF2B5EF4-FFF2-40B4-BE49-F238E27FC236}">
                <a16:creationId xmlns:a16="http://schemas.microsoft.com/office/drawing/2014/main" id="{AFD13C65-94B8-1041-9BAE-CCFA53E6D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1"/>
          <a:stretch/>
        </p:blipFill>
        <p:spPr>
          <a:xfrm>
            <a:off x="0" y="102391"/>
            <a:ext cx="9144000" cy="504194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90D17C-1331-8D40-BEDD-3FA6906F0965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1833D975-7B22-4E40-AE6D-467998510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5A76E2-9570-0E41-99BE-143060C302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3696830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5EC99D-D93D-F247-AB06-8EAA0780C5ED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lower, plant, close, meal&#10;&#10;Description automatically generated">
            <a:extLst>
              <a:ext uri="{FF2B5EF4-FFF2-40B4-BE49-F238E27FC236}">
                <a16:creationId xmlns:a16="http://schemas.microsoft.com/office/drawing/2014/main" id="{C6CB9C7D-DD44-634E-9FBC-25D3D5CCFB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" b="12813"/>
          <a:stretch/>
        </p:blipFill>
        <p:spPr>
          <a:xfrm>
            <a:off x="0" y="166688"/>
            <a:ext cx="9144000" cy="497681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DA6EA-FD24-7E44-B277-F0A183863BA3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E419631-6A90-1D4B-9AC3-E03C8AA89D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286" y="2197058"/>
            <a:ext cx="2498725" cy="679492"/>
          </a:xfrm>
          <a:solidFill>
            <a:schemeClr val="tx1">
              <a:alpha val="29000"/>
            </a:schemeClr>
          </a:solidFill>
        </p:spPr>
        <p:txBody>
          <a:bodyPr lIns="182880" tIns="91440" rIns="182880"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Picture 8" descr="cu white lrg.psd">
            <a:extLst>
              <a:ext uri="{FF2B5EF4-FFF2-40B4-BE49-F238E27FC236}">
                <a16:creationId xmlns:a16="http://schemas.microsoft.com/office/drawing/2014/main" id="{F398FED1-7045-FB49-9E7A-73D72B791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F0080C-2D86-EE4D-9499-8C7E75FAA76D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7BA31DD5-14AB-1242-A42E-3DF3D27E0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2" b="9062"/>
          <a:stretch/>
        </p:blipFill>
        <p:spPr>
          <a:xfrm>
            <a:off x="0" y="102392"/>
            <a:ext cx="9144000" cy="50411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9AA073-920D-E54F-9AC5-76F07003BD6C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cu white lrg.psd">
            <a:extLst>
              <a:ext uri="{FF2B5EF4-FFF2-40B4-BE49-F238E27FC236}">
                <a16:creationId xmlns:a16="http://schemas.microsoft.com/office/drawing/2014/main" id="{FBBE9620-A569-E342-86F1-8A5D60290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304272" y="572335"/>
            <a:ext cx="1143528" cy="1115666"/>
          </a:xfrm>
          <a:prstGeom prst="rect">
            <a:avLst/>
          </a:prstGeom>
        </p:spPr>
      </p:pic>
      <p:sp>
        <p:nvSpPr>
          <p:cNvPr id="14" name="Title 18">
            <a:extLst>
              <a:ext uri="{FF2B5EF4-FFF2-40B4-BE49-F238E27FC236}">
                <a16:creationId xmlns:a16="http://schemas.microsoft.com/office/drawing/2014/main" id="{EBDFF706-523C-3443-A746-980EE949C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272" y="2561844"/>
            <a:ext cx="4777596" cy="861774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 anchor="t">
            <a:sp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F5CFD81-593A-174A-ABE5-171DDF25EC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272" y="3568340"/>
            <a:ext cx="4137025" cy="646331"/>
          </a:xfrm>
          <a:solidFill>
            <a:schemeClr val="tx1">
              <a:lumMod val="95000"/>
              <a:lumOff val="5000"/>
              <a:alpha val="48000"/>
            </a:schemeClr>
          </a:solidFill>
        </p:spPr>
        <p:txBody>
          <a:bodyPr lIns="182880" tIns="182880" rIns="182880" bIns="18288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+mn-lt"/>
              </a:rPr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79AF82-2025-4A46-9A8F-C7EBC5A38F02}"/>
              </a:ext>
            </a:extLst>
          </p:cNvPr>
          <p:cNvSpPr/>
          <p:nvPr userDrawn="1"/>
        </p:nvSpPr>
        <p:spPr>
          <a:xfrm>
            <a:off x="0" y="4967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C41E-658E-0F4C-84F5-F5C1D0CD758E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28801"/>
            <a:ext cx="9144000" cy="18049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0" y="1371600"/>
            <a:ext cx="9144000" cy="457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2F0129F0-F30E-CA46-95D8-485C2699B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90F953-0249-5D43-BD33-B0BA15959AE8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lower garden&#10;&#10;Description automatically generated">
            <a:extLst>
              <a:ext uri="{FF2B5EF4-FFF2-40B4-BE49-F238E27FC236}">
                <a16:creationId xmlns:a16="http://schemas.microsoft.com/office/drawing/2014/main" id="{8A0BBCB7-5752-E14C-A68A-306516843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16295"/>
          <a:stretch/>
        </p:blipFill>
        <p:spPr>
          <a:xfrm>
            <a:off x="0" y="2590801"/>
            <a:ext cx="9144000" cy="2552699"/>
          </a:xfrm>
          <a:prstGeom prst="rect">
            <a:avLst/>
          </a:prstGeom>
        </p:spPr>
      </p:pic>
      <p:pic>
        <p:nvPicPr>
          <p:cNvPr id="12" name="Picture 11" descr="cu screen b31b1b.psd">
            <a:extLst>
              <a:ext uri="{FF2B5EF4-FFF2-40B4-BE49-F238E27FC236}">
                <a16:creationId xmlns:a16="http://schemas.microsoft.com/office/drawing/2014/main" id="{66A8AAA4-1989-724F-95DE-DE37D4FCC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45AFBA-9E26-3649-AAFD-0E9220A9B890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0" y="572318"/>
            <a:ext cx="9144000" cy="342082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A83950-FFBA-554A-B588-D6A580D0D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048BE-D63D-3C4B-B69F-DEEA9A7291A7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tree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B0AA7431-FB12-6748-A33B-FC733DA17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r="4762"/>
          <a:stretch/>
        </p:blipFill>
        <p:spPr>
          <a:xfrm>
            <a:off x="0" y="2571750"/>
            <a:ext cx="9144000" cy="2667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9E6AE6-2C29-BB46-B61A-82BFF4E5A3DE}" type="datetime1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0" y="572318"/>
            <a:ext cx="9144000" cy="342082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pic>
        <p:nvPicPr>
          <p:cNvPr id="12" name="Picture 11" descr="cu screen b31b1b.psd">
            <a:extLst>
              <a:ext uri="{FF2B5EF4-FFF2-40B4-BE49-F238E27FC236}">
                <a16:creationId xmlns:a16="http://schemas.microsoft.com/office/drawing/2014/main" id="{3992565B-390F-0E49-BEBB-FCFB7B0F9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BEBA6B5-B8A6-AA4A-8C89-E307EC9BBF7B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7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D8293E20-727D-FC46-BED3-A5C841EF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/>
          <a:stretch/>
        </p:blipFill>
        <p:spPr>
          <a:xfrm>
            <a:off x="0" y="2579158"/>
            <a:ext cx="9144000" cy="256434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206A58-46B6-944A-9D6E-0BD4C7FDED12}" type="datetime1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15554C-9387-4378-80C2-5F7076CAC9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0" y="572318"/>
            <a:ext cx="9144000" cy="342082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 dirty="0">
                <a:solidFill>
                  <a:srgbClr val="A7998B"/>
                </a:solidFill>
                <a:latin typeface="+mj-lt"/>
              </a:rPr>
              <a:t>Click to add title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F700C50E-FCED-974E-AE11-01401D94F0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028702"/>
            <a:ext cx="9144000" cy="1314451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0" name="Picture 9" descr="cu screen b31b1b.psd">
            <a:extLst>
              <a:ext uri="{FF2B5EF4-FFF2-40B4-BE49-F238E27FC236}">
                <a16:creationId xmlns:a16="http://schemas.microsoft.com/office/drawing/2014/main" id="{53244A25-21F2-D24A-ABB6-38D0F9AAA9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113367" cy="10198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D1926D-C92B-6A40-8BE8-8DB719C491A3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E292-9A57-0542-9D1A-670BF0915FC7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81" y="-117766"/>
            <a:ext cx="1370059" cy="3918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3" y="1314452"/>
            <a:ext cx="8678863" cy="29991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800100"/>
            <a:ext cx="8677656" cy="5143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D217F-405D-D842-BCF8-605A468DB0E6}"/>
              </a:ext>
            </a:extLst>
          </p:cNvPr>
          <p:cNvSpPr/>
          <p:nvPr userDrawn="1"/>
        </p:nvSpPr>
        <p:spPr>
          <a:xfrm>
            <a:off x="0" y="0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cu white lrg.psd">
            <a:extLst>
              <a:ext uri="{FF2B5EF4-FFF2-40B4-BE49-F238E27FC236}">
                <a16:creationId xmlns:a16="http://schemas.microsoft.com/office/drawing/2014/main" id="{C88FCF1F-2A07-B442-9D02-E6E2CE89B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B79E-0656-2A4C-B62D-76749EE85259}" type="datetime1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9" y="2908169"/>
            <a:ext cx="8558213" cy="20871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461820"/>
            <a:ext cx="6554707" cy="64633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143000"/>
            <a:ext cx="8534400" cy="1657350"/>
          </a:xfrm>
        </p:spPr>
        <p:txBody>
          <a:bodyPr numCol="2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78D9ACAA-FDE2-2E47-B810-92F2D7384B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E314-98FC-B94B-8977-49FAA4E0471C}" type="datetime1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166688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38726" y="3567547"/>
            <a:ext cx="825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5" y="1085850"/>
            <a:ext cx="4050507" cy="3657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461818"/>
            <a:ext cx="6554707" cy="45258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10" y="1085850"/>
            <a:ext cx="4358795" cy="3657600"/>
          </a:xfrm>
        </p:spPr>
        <p:txBody>
          <a:bodyPr numCol="1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cu white lrg.psd">
            <a:extLst>
              <a:ext uri="{FF2B5EF4-FFF2-40B4-BE49-F238E27FC236}">
                <a16:creationId xmlns:a16="http://schemas.microsoft.com/office/drawing/2014/main" id="{DE780E24-C73F-2641-BCA8-7EB5A5CFB8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4103639" y="-95250"/>
            <a:ext cx="929024" cy="35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D2D88-B574-BB49-A7D0-C089E3D3C187}" type="datetime1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1" r:id="rId3"/>
    <p:sldLayoutId id="2147483660" r:id="rId4"/>
    <p:sldLayoutId id="2147483670" r:id="rId5"/>
    <p:sldLayoutId id="2147483664" r:id="rId6"/>
    <p:sldLayoutId id="2147483650" r:id="rId7"/>
    <p:sldLayoutId id="2147483661" r:id="rId8"/>
    <p:sldLayoutId id="2147483665" r:id="rId9"/>
    <p:sldLayoutId id="2147483657" r:id="rId10"/>
    <p:sldLayoutId id="2147483666" r:id="rId11"/>
    <p:sldLayoutId id="2147483667" r:id="rId12"/>
    <p:sldLayoutId id="214748366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fa.cornell.edu/treasurer/policyoffice/policies/volumes/facilities/facilitiesreporting.cfm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4FF4-DF01-449F-A6F5-25190CFC1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Functionalization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F3FF8-1E4E-4997-BFB4-27959A528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272" y="3568340"/>
            <a:ext cx="4137025" cy="978729"/>
          </a:xfrm>
        </p:spPr>
        <p:txBody>
          <a:bodyPr/>
          <a:lstStyle/>
          <a:p>
            <a:r>
              <a:rPr lang="en-US" dirty="0"/>
              <a:t>Cost and Capital Assets</a:t>
            </a:r>
          </a:p>
          <a:p>
            <a:r>
              <a:rPr lang="en-US" dirty="0"/>
              <a:t>Division of Financial Affairs</a:t>
            </a:r>
          </a:p>
        </p:txBody>
      </p:sp>
    </p:spTree>
    <p:extLst>
      <p:ext uri="{BB962C8B-B14F-4D97-AF65-F5344CB8AC3E}">
        <p14:creationId xmlns:p14="http://schemas.microsoft.com/office/powerpoint/2010/main" val="34554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E30FC2-D0B3-4B22-8C46-758901292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Activities that have been specifically organized to produce research outcomes commissioned by an agency either external to Cornell or authorized by an organizational unit within Cornell. </a:t>
            </a:r>
          </a:p>
          <a:p>
            <a:pPr lvl="1"/>
            <a:r>
              <a:rPr lang="en-US" dirty="0"/>
              <a:t>University Research: All organized research activities internally funded that are separately budgeted and accounted for. </a:t>
            </a:r>
          </a:p>
          <a:p>
            <a:pPr lvl="1"/>
            <a:r>
              <a:rPr lang="en-US" dirty="0"/>
              <a:t>Sponsored Research: All organized research activities that are funded by federal agencies, non-federal agencies, or organizations; and are separately budgeted and accounted for.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97DA24-C84E-44CB-9AE4-FCB12125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Definition: Organized Research</a:t>
            </a:r>
          </a:p>
        </p:txBody>
      </p:sp>
    </p:spTree>
    <p:extLst>
      <p:ext uri="{BB962C8B-B14F-4D97-AF65-F5344CB8AC3E}">
        <p14:creationId xmlns:p14="http://schemas.microsoft.com/office/powerpoint/2010/main" val="310374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97A5C7-6B85-400B-970A-2197B9E73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Activities supported through departmental budgets or discretionary funds and conducted to further teaching or personal interests  (sometimes called “scholarly research”)</a:t>
            </a:r>
          </a:p>
          <a:p>
            <a:pPr lvl="1"/>
            <a:r>
              <a:rPr lang="en-US" dirty="0"/>
              <a:t>Funds for new faculty (i.e. start-up funds) are generally considered to be departmental research.</a:t>
            </a:r>
          </a:p>
          <a:p>
            <a:pPr lvl="1"/>
            <a:r>
              <a:rPr lang="en-US" dirty="0"/>
              <a:t>Faculty Discretionary Fund, Faculty Gift Funds typically are departmental research.</a:t>
            </a:r>
          </a:p>
          <a:p>
            <a:r>
              <a:rPr lang="en-US" dirty="0"/>
              <a:t>Departmental Research is a component of the </a:t>
            </a:r>
            <a:r>
              <a:rPr lang="en-US" u="sng" dirty="0"/>
              <a:t>instruction</a:t>
            </a:r>
            <a:r>
              <a:rPr lang="en-US" dirty="0"/>
              <a:t> cost base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E0D0D9-48DA-4A60-9CCC-9DAADBE6E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Definition: Departmental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1773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95A432-6AEA-4D0E-AA03-697D55D1F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Survey should be completed by someone knowledgeable about the occupancy and activities of those rooms.</a:t>
            </a:r>
          </a:p>
          <a:p>
            <a:r>
              <a:rPr lang="en-US" dirty="0"/>
              <a:t>Departmental staff should be prepared to substantiate the classification of the space.</a:t>
            </a:r>
          </a:p>
          <a:p>
            <a:pPr lvl="1"/>
            <a:r>
              <a:rPr lang="en-US" dirty="0"/>
              <a:t>Department responsible for documentation</a:t>
            </a:r>
          </a:p>
          <a:p>
            <a:pPr lvl="1"/>
            <a:r>
              <a:rPr lang="en-US" dirty="0"/>
              <a:t>Documentation is stored in the Facilities Inventory System.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2525E1-8696-4FBA-A8F9-AA753A38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Updating the Space Survey</a:t>
            </a:r>
          </a:p>
        </p:txBody>
      </p:sp>
    </p:spTree>
    <p:extLst>
      <p:ext uri="{BB962C8B-B14F-4D97-AF65-F5344CB8AC3E}">
        <p14:creationId xmlns:p14="http://schemas.microsoft.com/office/powerpoint/2010/main" val="4457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0140C3-49FC-4A5D-A2AD-42749822D4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Space follows Base  - The functional coding of a room should be consistent with the classification of the activities in the base.</a:t>
            </a:r>
          </a:p>
          <a:p>
            <a:pPr lvl="1"/>
            <a:r>
              <a:rPr lang="en-US" dirty="0"/>
              <a:t>Exception – Voluntary uncommitted cost sharing of faculty or senior research effort.  </a:t>
            </a:r>
          </a:p>
          <a:p>
            <a:r>
              <a:rPr lang="en-US" dirty="0"/>
              <a:t>Mandatory &amp; Committed cost shared effort – space coding should follow the function of the award.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1509CC-1B63-4C87-9726-CA69980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Updating the Space Survey</a:t>
            </a:r>
          </a:p>
        </p:txBody>
      </p:sp>
    </p:spTree>
    <p:extLst>
      <p:ext uri="{BB962C8B-B14F-4D97-AF65-F5344CB8AC3E}">
        <p14:creationId xmlns:p14="http://schemas.microsoft.com/office/powerpoint/2010/main" val="7715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77447D-D85E-49C7-821E-014D24E6F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Space used by faculty members should be coded according to how they use each room.</a:t>
            </a:r>
          </a:p>
          <a:p>
            <a:r>
              <a:rPr lang="en-US" dirty="0"/>
              <a:t>Functional coding of a room must take into account the extent of use by each occupant and funding sources.</a:t>
            </a:r>
          </a:p>
          <a:p>
            <a:r>
              <a:rPr lang="en-US" dirty="0"/>
              <a:t>Lab support space should be coded the same as the room it supports.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CA078-B4D6-4773-A179-9372D2A47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Updating the Space Survey</a:t>
            </a:r>
          </a:p>
        </p:txBody>
      </p:sp>
    </p:spTree>
    <p:extLst>
      <p:ext uri="{BB962C8B-B14F-4D97-AF65-F5344CB8AC3E}">
        <p14:creationId xmlns:p14="http://schemas.microsoft.com/office/powerpoint/2010/main" val="360509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0C1F5D-1EAA-4938-B59E-D84D52F86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Service Facilities - Space used by service facilities should be allocated to user functions based on billings. </a:t>
            </a:r>
          </a:p>
          <a:p>
            <a:endParaRPr lang="en-US" dirty="0"/>
          </a:p>
          <a:p>
            <a:r>
              <a:rPr lang="en-US" dirty="0"/>
              <a:t>Animal facilities – Certain space is functionally coded (e.g. 2.x), while common, service-type spaces are coded 4.9 to be recovered through per diem.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FA9140-67C8-47A6-9CC0-D06EB0DD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Updating the Space Survey</a:t>
            </a:r>
          </a:p>
        </p:txBody>
      </p:sp>
    </p:spTree>
    <p:extLst>
      <p:ext uri="{BB962C8B-B14F-4D97-AF65-F5344CB8AC3E}">
        <p14:creationId xmlns:p14="http://schemas.microsoft.com/office/powerpoint/2010/main" val="9166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77AD17-BDA5-4705-A7DB-CA50D1A33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Research Training – Space should be coded as organized research (e.g. GRAs on research grant, training grants, compensated fellowships, etc.)</a:t>
            </a:r>
          </a:p>
          <a:p>
            <a:r>
              <a:rPr lang="en-US" dirty="0">
                <a:solidFill>
                  <a:srgbClr val="C00000"/>
                </a:solidFill>
              </a:rPr>
              <a:t>Recognition of visiting professors, postdoctoral fellows, students and other non-compensated personnel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A54950-26F9-434F-8110-9CA223C0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Updating the Space Survey</a:t>
            </a:r>
          </a:p>
        </p:txBody>
      </p:sp>
    </p:spTree>
    <p:extLst>
      <p:ext uri="{BB962C8B-B14F-4D97-AF65-F5344CB8AC3E}">
        <p14:creationId xmlns:p14="http://schemas.microsoft.com/office/powerpoint/2010/main" val="329782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7D7D2-5BC0-4996-A909-C29E4C674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Rooms coded 100% Organized Research</a:t>
            </a:r>
          </a:p>
          <a:p>
            <a:pPr lvl="1"/>
            <a:r>
              <a:rPr lang="en-US" dirty="0"/>
              <a:t>Must be absolutely “single” function (not “mostly used for”)</a:t>
            </a:r>
          </a:p>
          <a:p>
            <a:r>
              <a:rPr lang="en-US" dirty="0"/>
              <a:t>Rooms repetitively coded as a common split  (90/10 or 80/20)</a:t>
            </a:r>
          </a:p>
          <a:p>
            <a:r>
              <a:rPr lang="en-US" dirty="0"/>
              <a:t>Organized Research space but no dollars</a:t>
            </a:r>
          </a:p>
          <a:p>
            <a:r>
              <a:rPr lang="en-US" dirty="0"/>
              <a:t>Organized Research dollars but no space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1D3EBF-EABB-417E-85A9-3C8FDCEE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 Flags</a:t>
            </a:r>
          </a:p>
        </p:txBody>
      </p:sp>
    </p:spTree>
    <p:extLst>
      <p:ext uri="{BB962C8B-B14F-4D97-AF65-F5344CB8AC3E}">
        <p14:creationId xmlns:p14="http://schemas.microsoft.com/office/powerpoint/2010/main" val="29097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A8C305-E52B-49C1-A17D-645BB1FAE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Room type inconsistent with use (e.g. Lecture Hall – 75% Organized Research)</a:t>
            </a:r>
          </a:p>
          <a:p>
            <a:r>
              <a:rPr lang="en-US" dirty="0"/>
              <a:t>How were functional use percentages determined and by whom</a:t>
            </a:r>
          </a:p>
          <a:p>
            <a:r>
              <a:rPr lang="en-US" dirty="0"/>
              <a:t>Should be a reflection of use over time (12 months) not a snapshot of a point in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4EB444-9904-48FB-AF2C-06921B411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 Flags</a:t>
            </a:r>
          </a:p>
        </p:txBody>
      </p:sp>
    </p:spTree>
    <p:extLst>
      <p:ext uri="{BB962C8B-B14F-4D97-AF65-F5344CB8AC3E}">
        <p14:creationId xmlns:p14="http://schemas.microsoft.com/office/powerpoint/2010/main" val="36058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E305FC-38E7-47C1-BCF6-DE0383D83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Campus space that is unoccupied due to pandemic issues (e.g. density reduction, staff working from home) should be coded as if it were occupied.</a:t>
            </a:r>
          </a:p>
          <a:p>
            <a:pPr lvl="1"/>
            <a:r>
              <a:rPr lang="en-US" dirty="0"/>
              <a:t>Exception:  space that has been formally relinquished or made incapable of use (e.g. a building was gutted or demolished)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84B48C-3E85-401F-80EB-5B2E40924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Pandemic Treatment</a:t>
            </a:r>
          </a:p>
        </p:txBody>
      </p:sp>
    </p:spTree>
    <p:extLst>
      <p:ext uri="{BB962C8B-B14F-4D97-AF65-F5344CB8AC3E}">
        <p14:creationId xmlns:p14="http://schemas.microsoft.com/office/powerpoint/2010/main" val="2345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99DC3-29C9-4314-8A8B-C3EB5DC14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a space survey?</a:t>
            </a:r>
          </a:p>
          <a:p>
            <a:r>
              <a:rPr lang="en-US" dirty="0"/>
              <a:t>Why is a space survey necessary?</a:t>
            </a:r>
          </a:p>
          <a:p>
            <a:r>
              <a:rPr lang="en-US" dirty="0"/>
              <a:t>Who should complete the space survey?</a:t>
            </a:r>
          </a:p>
          <a:p>
            <a:r>
              <a:rPr lang="en-US" dirty="0"/>
              <a:t>What are the government concerns?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784EEB-C088-4ADB-AD6D-56948060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4383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3B9AAD-2536-40F1-9ACF-1F8E442C1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34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4702C-01C1-498A-8E54-005FC66072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1" y="1085850"/>
            <a:ext cx="4572000" cy="1943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Facilities Inventory</a:t>
            </a:r>
          </a:p>
          <a:p>
            <a:pPr marL="0" indent="0">
              <a:buNone/>
            </a:pPr>
            <a:r>
              <a:rPr lang="en-US" dirty="0"/>
              <a:t>facilitiesinventory@cornell.edu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13C21-EFD1-4D19-A5DB-2735B0A0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DED17-B040-4DC1-AC2E-207D4DB3BC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410" y="1085850"/>
            <a:ext cx="4358795" cy="1943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Cost Analysis</a:t>
            </a:r>
          </a:p>
          <a:p>
            <a:r>
              <a:rPr lang="en-US" dirty="0"/>
              <a:t>Jeffrey Silber (jas9, 5-2016)</a:t>
            </a:r>
          </a:p>
          <a:p>
            <a:r>
              <a:rPr lang="en-US" dirty="0"/>
              <a:t>Kevin Hull (kjh252, 5-9402)</a:t>
            </a:r>
          </a:p>
          <a:p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7DDF92-A62D-4EA2-9A23-D81AAC921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28950"/>
            <a:ext cx="862599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Policy 2.7 -  Reporting the Use of Facilities</a:t>
            </a:r>
            <a:endParaRPr lang="en-US" sz="2000" dirty="0"/>
          </a:p>
          <a:p>
            <a:r>
              <a:rPr lang="en-US" sz="1600" dirty="0">
                <a:hlinkClick r:id="rId2"/>
              </a:rPr>
              <a:t>http://www.dfa.cornell.edu/treasurer/policyoffice/policies/volumes/facilities/facilitiesreporting.cfm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3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FC4700-98DA-4CCE-A734-A88F3744A3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2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0D175-B00B-4F2F-9308-66AB86F96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Space is an extremely critical component</a:t>
            </a:r>
          </a:p>
          <a:p>
            <a:r>
              <a:rPr lang="en-US" dirty="0"/>
              <a:t>Supports allocation of space related (facilities) F&amp;A cost pools</a:t>
            </a:r>
          </a:p>
          <a:p>
            <a:r>
              <a:rPr lang="en-US" dirty="0"/>
              <a:t>Facilities components are not capped</a:t>
            </a:r>
          </a:p>
          <a:p>
            <a:r>
              <a:rPr lang="en-US" dirty="0"/>
              <a:t>Guaranteed to be scrutinized by DHHS</a:t>
            </a:r>
          </a:p>
          <a:p>
            <a:r>
              <a:rPr lang="en-US" dirty="0"/>
              <a:t>Emphasis on Organized Research</a:t>
            </a:r>
          </a:p>
          <a:p>
            <a:r>
              <a:rPr lang="en-US" dirty="0"/>
              <a:t>Must reflect functional use of space during the year (July 1, 2020 – June 30, 2021)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DB4DEC-4A66-4788-BF9A-2F224B01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F&amp;A Rate Implications</a:t>
            </a:r>
          </a:p>
        </p:txBody>
      </p:sp>
    </p:spTree>
    <p:extLst>
      <p:ext uri="{BB962C8B-B14F-4D97-AF65-F5344CB8AC3E}">
        <p14:creationId xmlns:p14="http://schemas.microsoft.com/office/powerpoint/2010/main" val="34626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AEECE7-4B2F-41AC-B7B6-705F9495E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Building Depreciation</a:t>
            </a:r>
          </a:p>
          <a:p>
            <a:r>
              <a:rPr lang="en-US" dirty="0"/>
              <a:t>Equipment Depreciation</a:t>
            </a:r>
          </a:p>
          <a:p>
            <a:r>
              <a:rPr lang="en-US" dirty="0"/>
              <a:t>Interest Expense</a:t>
            </a:r>
          </a:p>
          <a:p>
            <a:r>
              <a:rPr lang="en-US" dirty="0"/>
              <a:t>Operations and Maintenance expenses</a:t>
            </a:r>
          </a:p>
          <a:p>
            <a:endParaRPr lang="en-US" dirty="0"/>
          </a:p>
          <a:p>
            <a:r>
              <a:rPr lang="en-US" dirty="0"/>
              <a:t>Total space related F&amp;A recovery is approximately $55M/year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139688-3C81-48FA-9700-4FEB193B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 Related F&amp;A cost pools</a:t>
            </a:r>
          </a:p>
        </p:txBody>
      </p:sp>
    </p:spTree>
    <p:extLst>
      <p:ext uri="{BB962C8B-B14F-4D97-AF65-F5344CB8AC3E}">
        <p14:creationId xmlns:p14="http://schemas.microsoft.com/office/powerpoint/2010/main" val="41803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A16AD9-7020-4568-B789-5E46BFDA87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tabLst>
                <a:tab pos="6400800" algn="r"/>
              </a:tabLst>
            </a:pPr>
            <a:r>
              <a:rPr lang="en-US" dirty="0"/>
              <a:t>Total Facilities &amp; Admin Rate (F&amp;A)	64.00%</a:t>
            </a:r>
          </a:p>
          <a:p>
            <a:pPr>
              <a:tabLst>
                <a:tab pos="6400800" algn="r"/>
              </a:tabLst>
            </a:pPr>
            <a:r>
              <a:rPr lang="en-US" dirty="0"/>
              <a:t>Administrative Cap	</a:t>
            </a:r>
            <a:r>
              <a:rPr lang="en-US" u="sng" dirty="0"/>
              <a:t>        -26.00%</a:t>
            </a:r>
            <a:r>
              <a:rPr lang="en-US" dirty="0"/>
              <a:t>	</a:t>
            </a:r>
          </a:p>
          <a:p>
            <a:pPr>
              <a:tabLst>
                <a:tab pos="6400800" algn="r"/>
              </a:tabLst>
            </a:pPr>
            <a:r>
              <a:rPr lang="en-US" dirty="0"/>
              <a:t>Total Space Related Points	38.00%</a:t>
            </a:r>
          </a:p>
          <a:p>
            <a:pPr>
              <a:tabLst>
                <a:tab pos="6400800" algn="r"/>
              </a:tabLst>
            </a:pPr>
            <a:endParaRPr lang="en-US" dirty="0"/>
          </a:p>
          <a:p>
            <a:pPr>
              <a:tabLst>
                <a:tab pos="6400800" algn="r"/>
              </a:tabLst>
            </a:pPr>
            <a:r>
              <a:rPr lang="en-US" dirty="0"/>
              <a:t>Total F&amp;A Recoveries 	     $67.203M</a:t>
            </a:r>
          </a:p>
          <a:p>
            <a:pPr>
              <a:tabLst>
                <a:tab pos="6400800" algn="r"/>
              </a:tabLst>
            </a:pPr>
            <a:r>
              <a:rPr lang="en-US" dirty="0"/>
              <a:t>Total Space Related Recoveries	     $39.902M</a:t>
            </a:r>
          </a:p>
          <a:p>
            <a:pPr>
              <a:tabLst>
                <a:tab pos="6400800" algn="r"/>
              </a:tabLs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307396-695B-48C1-BC8B-77E02233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FY19 Endowed College Space Related Recovery</a:t>
            </a:r>
          </a:p>
        </p:txBody>
      </p:sp>
    </p:spTree>
    <p:extLst>
      <p:ext uri="{BB962C8B-B14F-4D97-AF65-F5344CB8AC3E}">
        <p14:creationId xmlns:p14="http://schemas.microsoft.com/office/powerpoint/2010/main" val="22521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A16AD9-7020-4568-B789-5E46BFDA87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tabLst>
                <a:tab pos="6400800" algn="r"/>
              </a:tabLst>
            </a:pPr>
            <a:r>
              <a:rPr lang="en-US" dirty="0"/>
              <a:t>Total Facilities &amp; Admin Rate (F&amp;A)	57.00%</a:t>
            </a:r>
          </a:p>
          <a:p>
            <a:pPr>
              <a:tabLst>
                <a:tab pos="6400800" algn="r"/>
              </a:tabLst>
            </a:pPr>
            <a:r>
              <a:rPr lang="en-US" dirty="0"/>
              <a:t>Administrative Cap	</a:t>
            </a:r>
            <a:r>
              <a:rPr lang="en-US" u="sng" dirty="0"/>
              <a:t>        -26.00%</a:t>
            </a:r>
            <a:r>
              <a:rPr lang="en-US" dirty="0"/>
              <a:t>	</a:t>
            </a:r>
          </a:p>
          <a:p>
            <a:pPr>
              <a:tabLst>
                <a:tab pos="6400800" algn="r"/>
              </a:tabLst>
            </a:pPr>
            <a:r>
              <a:rPr lang="en-US" dirty="0"/>
              <a:t>Total Space Related Points	31.00%</a:t>
            </a:r>
          </a:p>
          <a:p>
            <a:pPr>
              <a:tabLst>
                <a:tab pos="6400800" algn="r"/>
              </a:tabLst>
            </a:pPr>
            <a:endParaRPr lang="en-US" dirty="0"/>
          </a:p>
          <a:p>
            <a:pPr>
              <a:tabLst>
                <a:tab pos="6400800" algn="r"/>
              </a:tabLst>
            </a:pPr>
            <a:r>
              <a:rPr lang="en-US" dirty="0"/>
              <a:t>Total F&amp;A Recoveries 	     $25.685M</a:t>
            </a:r>
          </a:p>
          <a:p>
            <a:pPr>
              <a:tabLst>
                <a:tab pos="6400800" algn="r"/>
              </a:tabLst>
            </a:pPr>
            <a:r>
              <a:rPr lang="en-US" dirty="0"/>
              <a:t>Total Space Related Recoveries	     $14.577M</a:t>
            </a:r>
          </a:p>
          <a:p>
            <a:pPr>
              <a:tabLst>
                <a:tab pos="6400800" algn="r"/>
              </a:tabLs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307396-695B-48C1-BC8B-77E02233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FY19 Contract College Space Related Recovery</a:t>
            </a:r>
          </a:p>
        </p:txBody>
      </p:sp>
    </p:spTree>
    <p:extLst>
      <p:ext uri="{BB962C8B-B14F-4D97-AF65-F5344CB8AC3E}">
        <p14:creationId xmlns:p14="http://schemas.microsoft.com/office/powerpoint/2010/main" val="387669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2DF866FD-E4D4-49E0-A6EA-0EC8552B0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861171"/>
              </p:ext>
            </p:extLst>
          </p:nvPr>
        </p:nvGraphicFramePr>
        <p:xfrm>
          <a:off x="1315363" y="250983"/>
          <a:ext cx="6513274" cy="488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1742079" imgH="1304679" progId="PowerPoint.Slide.8">
                  <p:embed/>
                </p:oleObj>
              </mc:Choice>
              <mc:Fallback>
                <p:oleObj name="Slide" r:id="rId3" imgW="1742079" imgH="1304679" progId="PowerPoint.Slide.8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5363" y="250983"/>
                        <a:ext cx="6513274" cy="4880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2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B3765-CC10-4DFC-8B32-499768DB9F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Designation in Kuali Financial System (KFS) for expenditures charged to a particular account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FCF1C9-D567-46D0-B051-0651088E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Higher Education Function Codes (HEFC)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96AFDD-7090-45F4-970C-AA4B49CB7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09800"/>
            <a:ext cx="41910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latin typeface="+mn-lt"/>
                <a:cs typeface="Arial" pitchFamily="34" charset="0"/>
              </a:rPr>
              <a:t>41xx - Instruction &amp; </a:t>
            </a:r>
            <a:r>
              <a:rPr lang="en-US" b="1" dirty="0">
                <a:latin typeface="+mn-lt"/>
                <a:cs typeface="Arial" pitchFamily="34" charset="0"/>
              </a:rPr>
              <a:t>Departmental</a:t>
            </a:r>
            <a:r>
              <a:rPr lang="en-US" dirty="0">
                <a:latin typeface="+mn-lt"/>
                <a:cs typeface="Arial" pitchFamily="34" charset="0"/>
              </a:rPr>
              <a:t> Research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latin typeface="+mn-lt"/>
                <a:cs typeface="Arial" pitchFamily="34" charset="0"/>
              </a:rPr>
              <a:t>43xx - Organized Research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latin typeface="+mn-lt"/>
                <a:cs typeface="Arial" pitchFamily="34" charset="0"/>
              </a:rPr>
              <a:t>44xx - Public Service Program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latin typeface="+mn-lt"/>
                <a:cs typeface="Arial" pitchFamily="34" charset="0"/>
              </a:rPr>
              <a:t>45xx - Academic Support Program  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latin typeface="+mn-lt"/>
                <a:cs typeface="Arial" pitchFamily="34" charset="0"/>
              </a:rPr>
              <a:t>46xx- Student Services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42497-1B4B-435C-8B21-F7CA51A9124D}"/>
              </a:ext>
            </a:extLst>
          </p:cNvPr>
          <p:cNvSpPr txBox="1">
            <a:spLocks noChangeArrowheads="1"/>
          </p:cNvSpPr>
          <p:nvPr/>
        </p:nvSpPr>
        <p:spPr>
          <a:xfrm>
            <a:off x="4600755" y="2209800"/>
            <a:ext cx="3767138" cy="2133600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en-US" sz="1800" dirty="0">
                <a:cs typeface="Arial" charset="0"/>
              </a:rPr>
              <a:t>47xx - Institutional Support 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en-US" sz="1800" dirty="0">
                <a:cs typeface="Arial" charset="0"/>
              </a:rPr>
              <a:t>48xx - Operation and Maintenance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en-US" sz="1800" dirty="0">
                <a:cs typeface="Arial" charset="0"/>
              </a:rPr>
              <a:t>49xx – Scholarships &amp; Fellowships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en-US" sz="1800" dirty="0">
                <a:cs typeface="Arial" charset="0"/>
              </a:rPr>
              <a:t>5xxx – Service Unit Activities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en-US" sz="1800" dirty="0">
                <a:cs typeface="Arial" charset="0"/>
              </a:rPr>
              <a:t>6xxx – Enterprise Unit Activities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2D087-A181-46A0-96BA-7E2847B7C6B4}"/>
              </a:ext>
            </a:extLst>
          </p:cNvPr>
          <p:cNvSpPr txBox="1"/>
          <p:nvPr/>
        </p:nvSpPr>
        <p:spPr>
          <a:xfrm>
            <a:off x="381000" y="462915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Definitions of all HEFCs are available in the KFS application</a:t>
            </a:r>
          </a:p>
        </p:txBody>
      </p:sp>
    </p:spTree>
    <p:extLst>
      <p:ext uri="{BB962C8B-B14F-4D97-AF65-F5344CB8AC3E}">
        <p14:creationId xmlns:p14="http://schemas.microsoft.com/office/powerpoint/2010/main" val="13594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474509-7541-4428-8B2E-9E283AA3D2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Designation of the purpose for which a room is being used.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766960-1F46-4884-A005-08200088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Space Function Codes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77C786-7BB7-4A2B-95AF-E7EAA4733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885950"/>
            <a:ext cx="40386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1.X Instruction &amp; Departmental Research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2.X Organized Research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3.X Public Service Program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4.X Academic Support Program / College or Department 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dirty="0">
                <a:latin typeface="+mn-lt"/>
              </a:rPr>
              <a:t>5.X Student Services Program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5EBF8-90DC-4F35-A942-AD3ED39E206E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1885950"/>
            <a:ext cx="3843338" cy="1981200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1800" dirty="0"/>
              <a:t>6.X Institutional Support Program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1800" dirty="0"/>
              <a:t>7.X Independent Operations Program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1800" dirty="0"/>
              <a:t>8.X Unassigned (for assignable rooms types only</a:t>
            </a:r>
          </a:p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sz="1800" dirty="0"/>
              <a:t>9.X Building Service (non-assignable rooms types only)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6D97F2-0B6C-456D-BABF-4E1F9BABC029}"/>
              </a:ext>
            </a:extLst>
          </p:cNvPr>
          <p:cNvSpPr txBox="1"/>
          <p:nvPr/>
        </p:nvSpPr>
        <p:spPr>
          <a:xfrm>
            <a:off x="0" y="4313637"/>
            <a:ext cx="861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1600" dirty="0"/>
              <a:t>For detailed definitions see:</a:t>
            </a:r>
            <a:r>
              <a:rPr lang="en-US" sz="1600" u="sng" dirty="0"/>
              <a:t> http://www.dfa.cornell.edu/treasurer/policyoffice/policies/volumes/facilities/facilitiesreporting.cfm</a:t>
            </a:r>
          </a:p>
        </p:txBody>
      </p:sp>
    </p:spTree>
    <p:extLst>
      <p:ext uri="{BB962C8B-B14F-4D97-AF65-F5344CB8AC3E}">
        <p14:creationId xmlns:p14="http://schemas.microsoft.com/office/powerpoint/2010/main" val="11446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43F5A46B-17FA-144A-BCDA-A5178FF58789}" vid="{439F54C5-9DD2-344C-A931-0208B62323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1529</TotalTime>
  <Words>1039</Words>
  <Application>Microsoft Office PowerPoint</Application>
  <PresentationFormat>On-screen Show (16:9)</PresentationFormat>
  <Paragraphs>121</Paragraphs>
  <Slides>22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Helvetica</vt:lpstr>
      <vt:lpstr>Times</vt:lpstr>
      <vt:lpstr>Wingdings</vt:lpstr>
      <vt:lpstr>Office Theme</vt:lpstr>
      <vt:lpstr>Slide</vt:lpstr>
      <vt:lpstr>Space Functionalization</vt:lpstr>
      <vt:lpstr>Overview</vt:lpstr>
      <vt:lpstr>F&amp;A Rate Implications</vt:lpstr>
      <vt:lpstr>Space Related F&amp;A cost pools</vt:lpstr>
      <vt:lpstr>FY19 Endowed College Space Related Recovery</vt:lpstr>
      <vt:lpstr>FY19 Contract College Space Related Recovery</vt:lpstr>
      <vt:lpstr>PowerPoint Presentation</vt:lpstr>
      <vt:lpstr>Higher Education Function Codes (HEFC)</vt:lpstr>
      <vt:lpstr>Space Function Codes</vt:lpstr>
      <vt:lpstr>Definition: Organized Research</vt:lpstr>
      <vt:lpstr>Definition: Departmental Research</vt:lpstr>
      <vt:lpstr>Updating the Space Survey</vt:lpstr>
      <vt:lpstr>Updating the Space Survey</vt:lpstr>
      <vt:lpstr>Updating the Space Survey</vt:lpstr>
      <vt:lpstr>Updating the Space Survey</vt:lpstr>
      <vt:lpstr>Updating the Space Survey</vt:lpstr>
      <vt:lpstr>Red Flags</vt:lpstr>
      <vt:lpstr>Red Flags</vt:lpstr>
      <vt:lpstr>Special Pandemic Treatment</vt:lpstr>
      <vt:lpstr>PowerPoint Presentation</vt:lpstr>
      <vt:lpstr>Contacts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Clive D. Howard</dc:creator>
  <cp:lastModifiedBy>Joanne Button</cp:lastModifiedBy>
  <cp:revision>31</cp:revision>
  <dcterms:created xsi:type="dcterms:W3CDTF">2020-01-14T16:49:06Z</dcterms:created>
  <dcterms:modified xsi:type="dcterms:W3CDTF">2021-04-16T14:25:15Z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