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media/image5.jpg" ContentType="image/jpeg"/>
  <Override PartName="/ppt/media/image8.jpg" ContentType="image/jpeg"/>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9.jpg" ContentType="image/jpeg"/>
  <Override PartName="/ppt/notesSlides/notesSlide22.xml" ContentType="application/vnd.openxmlformats-officedocument.presentationml.notesSlide+xml"/>
  <Override PartName="/ppt/media/image40.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15" r:id="rId2"/>
    <p:sldMasterId id="2147483722" r:id="rId3"/>
    <p:sldMasterId id="2147483734" r:id="rId4"/>
  </p:sldMasterIdLst>
  <p:notesMasterIdLst>
    <p:notesMasterId r:id="rId34"/>
  </p:notesMasterIdLst>
  <p:sldIdLst>
    <p:sldId id="256" r:id="rId5"/>
    <p:sldId id="257" r:id="rId6"/>
    <p:sldId id="542" r:id="rId7"/>
    <p:sldId id="543" r:id="rId8"/>
    <p:sldId id="544" r:id="rId9"/>
    <p:sldId id="369" r:id="rId10"/>
    <p:sldId id="391" r:id="rId11"/>
    <p:sldId id="446" r:id="rId12"/>
    <p:sldId id="443" r:id="rId13"/>
    <p:sldId id="447" r:id="rId14"/>
    <p:sldId id="445" r:id="rId15"/>
    <p:sldId id="395" r:id="rId16"/>
    <p:sldId id="435" r:id="rId17"/>
    <p:sldId id="377" r:id="rId18"/>
    <p:sldId id="423" r:id="rId19"/>
    <p:sldId id="436" r:id="rId20"/>
    <p:sldId id="437" r:id="rId21"/>
    <p:sldId id="389" r:id="rId22"/>
    <p:sldId id="433" r:id="rId23"/>
    <p:sldId id="393" r:id="rId24"/>
    <p:sldId id="540" r:id="rId25"/>
    <p:sldId id="343" r:id="rId26"/>
    <p:sldId id="345" r:id="rId27"/>
    <p:sldId id="351" r:id="rId28"/>
    <p:sldId id="350" r:id="rId29"/>
    <p:sldId id="347" r:id="rId30"/>
    <p:sldId id="265" r:id="rId31"/>
    <p:sldId id="267" r:id="rId32"/>
    <p:sldId id="541" r:id="rId3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6" autoAdjust="0"/>
    <p:restoredTop sz="94249" autoAdjust="0"/>
  </p:normalViewPr>
  <p:slideViewPr>
    <p:cSldViewPr>
      <p:cViewPr varScale="1">
        <p:scale>
          <a:sx n="40" d="100"/>
          <a:sy n="40" d="100"/>
        </p:scale>
        <p:origin x="1242" y="1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HVAC</c:v>
                </c:pt>
                <c:pt idx="1">
                  <c:v>Fire Protection</c:v>
                </c:pt>
                <c:pt idx="2">
                  <c:v>Energy</c:v>
                </c:pt>
                <c:pt idx="3">
                  <c:v>IT</c:v>
                </c:pt>
                <c:pt idx="4">
                  <c:v>Furnishings</c:v>
                </c:pt>
              </c:strCache>
            </c:strRef>
          </c:cat>
          <c:val>
            <c:numRef>
              <c:f>Sheet1!$B$2:$B$6</c:f>
              <c:numCache>
                <c:formatCode>General</c:formatCode>
                <c:ptCount val="5"/>
                <c:pt idx="0">
                  <c:v>50</c:v>
                </c:pt>
                <c:pt idx="1">
                  <c:v>55</c:v>
                </c:pt>
                <c:pt idx="2">
                  <c:v>55</c:v>
                </c:pt>
                <c:pt idx="3">
                  <c:v>50</c:v>
                </c:pt>
                <c:pt idx="4">
                  <c:v>50</c:v>
                </c:pt>
              </c:numCache>
            </c:numRef>
          </c:val>
          <c:extLst>
            <c:ext xmlns:c16="http://schemas.microsoft.com/office/drawing/2014/chart" uri="{C3380CC4-5D6E-409C-BE32-E72D297353CC}">
              <c16:uniqueId val="{00000000-1200-E64C-83DC-C83D1B518640}"/>
            </c:ext>
          </c:extLst>
        </c:ser>
        <c:dLbls>
          <c:showLegendKey val="0"/>
          <c:showVal val="0"/>
          <c:showCatName val="0"/>
          <c:showSerName val="0"/>
          <c:showPercent val="0"/>
          <c:showBubbleSize val="0"/>
        </c:dLbls>
        <c:gapWidth val="219"/>
        <c:overlap val="-27"/>
        <c:axId val="1436639488"/>
        <c:axId val="1004397616"/>
      </c:barChart>
      <c:catAx>
        <c:axId val="143663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4397616"/>
        <c:crosses val="autoZero"/>
        <c:auto val="1"/>
        <c:lblAlgn val="ctr"/>
        <c:lblOffset val="100"/>
        <c:noMultiLvlLbl val="0"/>
      </c:catAx>
      <c:valAx>
        <c:axId val="100439761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3663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image" Target="../media/image13.jpeg"/><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image" Target="../media/image24.jpeg"/><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14.jpeg"/><Relationship Id="rId4" Type="http://schemas.openxmlformats.org/officeDocument/2006/relationships/image" Target="../media/image17.jpeg"/><Relationship Id="rId9"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933AD-2C99-F244-A1DE-30020822824A}" type="doc">
      <dgm:prSet loTypeId="urn:microsoft.com/office/officeart/2008/layout/HexagonCluster" loCatId="" qsTypeId="urn:microsoft.com/office/officeart/2005/8/quickstyle/simple1" qsCatId="simple" csTypeId="urn:microsoft.com/office/officeart/2005/8/colors/accent6_5" csCatId="accent6" phldr="1"/>
      <dgm:spPr/>
      <dgm:t>
        <a:bodyPr/>
        <a:lstStyle/>
        <a:p>
          <a:endParaRPr lang="en-US"/>
        </a:p>
      </dgm:t>
    </dgm:pt>
    <dgm:pt modelId="{3E338FED-CF50-5642-8817-478379E73AA8}">
      <dgm:prSet phldrT="[Text]" custT="1"/>
      <dgm:spPr/>
      <dgm:t>
        <a:bodyPr/>
        <a:lstStyle/>
        <a:p>
          <a:pPr>
            <a:lnSpc>
              <a:spcPct val="150000"/>
            </a:lnSpc>
          </a:pPr>
          <a:r>
            <a:rPr lang="en-US" sz="1200" b="1" dirty="0">
              <a:latin typeface="+mj-lt"/>
            </a:rPr>
            <a:t>100,000 Sprinklers</a:t>
          </a:r>
        </a:p>
      </dgm:t>
    </dgm:pt>
    <dgm:pt modelId="{E095DF20-DF5D-B942-8311-B17551CF57E8}" type="parTrans" cxnId="{7394406F-A9BD-744D-B410-DB5C2EAF1279}">
      <dgm:prSet/>
      <dgm:spPr/>
      <dgm:t>
        <a:bodyPr/>
        <a:lstStyle/>
        <a:p>
          <a:pPr>
            <a:lnSpc>
              <a:spcPct val="150000"/>
            </a:lnSpc>
          </a:pPr>
          <a:endParaRPr lang="en-US" sz="1200" b="1">
            <a:latin typeface="+mj-lt"/>
          </a:endParaRPr>
        </a:p>
      </dgm:t>
    </dgm:pt>
    <dgm:pt modelId="{508BE4AF-601A-1F4B-A96A-541842726B10}" type="sibTrans" cxnId="{7394406F-A9BD-744D-B410-DB5C2EAF1279}">
      <dgm:prSet/>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4F30C1EA-162B-3B46-8538-4BD18C3474BA}">
      <dgm:prSet phldrT="[Text]" custT="1"/>
      <dgm:spPr/>
      <dgm:t>
        <a:bodyPr/>
        <a:lstStyle/>
        <a:p>
          <a:pPr>
            <a:lnSpc>
              <a:spcPct val="150000"/>
            </a:lnSpc>
          </a:pPr>
          <a:r>
            <a:rPr lang="en-US" sz="1200" b="1" dirty="0">
              <a:latin typeface="+mj-lt"/>
            </a:rPr>
            <a:t>225 Sprinkler Systems</a:t>
          </a:r>
        </a:p>
      </dgm:t>
    </dgm:pt>
    <dgm:pt modelId="{6785C42B-7331-FB42-B8D8-BEEA73CC74CF}" type="parTrans" cxnId="{2506CF37-2AB1-3B4D-A2DE-DD7F3446F9F5}">
      <dgm:prSet/>
      <dgm:spPr/>
      <dgm:t>
        <a:bodyPr/>
        <a:lstStyle/>
        <a:p>
          <a:pPr>
            <a:lnSpc>
              <a:spcPct val="150000"/>
            </a:lnSpc>
          </a:pPr>
          <a:endParaRPr lang="en-US" sz="1200" b="1">
            <a:latin typeface="+mj-lt"/>
          </a:endParaRPr>
        </a:p>
      </dgm:t>
    </dgm:pt>
    <dgm:pt modelId="{52BFD426-FC91-DB4A-BD15-739B96A90B55}" type="sibTrans" cxnId="{2506CF37-2AB1-3B4D-A2DE-DD7F3446F9F5}">
      <dgm:prSet/>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8E22125F-953E-C348-9717-D45592C19429}">
      <dgm:prSet phldrT="[Text]" custT="1"/>
      <dgm:spPr/>
      <dgm:t>
        <a:bodyPr/>
        <a:lstStyle/>
        <a:p>
          <a:pPr>
            <a:lnSpc>
              <a:spcPct val="150000"/>
            </a:lnSpc>
          </a:pPr>
          <a:r>
            <a:rPr lang="en-US" sz="1200" b="1" dirty="0">
              <a:latin typeface="+mj-lt"/>
            </a:rPr>
            <a:t>60 Miles of Sidewalks</a:t>
          </a:r>
        </a:p>
      </dgm:t>
    </dgm:pt>
    <dgm:pt modelId="{E48ED01E-8CDA-9A49-B2EC-7BEC4AB2906D}" type="parTrans" cxnId="{AB6158C4-612F-E74F-B4A9-A27F4DEB3759}">
      <dgm:prSet/>
      <dgm:spPr/>
      <dgm:t>
        <a:bodyPr/>
        <a:lstStyle/>
        <a:p>
          <a:pPr>
            <a:lnSpc>
              <a:spcPct val="150000"/>
            </a:lnSpc>
          </a:pPr>
          <a:endParaRPr lang="en-US" sz="1200" b="1">
            <a:latin typeface="+mj-lt"/>
          </a:endParaRPr>
        </a:p>
      </dgm:t>
    </dgm:pt>
    <dgm:pt modelId="{C4643DF4-6418-A043-A5A6-F46A441975F2}" type="sibTrans" cxnId="{AB6158C4-612F-E74F-B4A9-A27F4DEB3759}">
      <dgm:prSet/>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096E40BD-270E-F94B-BE01-41E35404D7DC}">
      <dgm:prSet phldrT="[Text]" custT="1"/>
      <dgm:spPr/>
      <dgm:t>
        <a:bodyPr/>
        <a:lstStyle/>
        <a:p>
          <a:pPr>
            <a:lnSpc>
              <a:spcPct val="150000"/>
            </a:lnSpc>
          </a:pPr>
          <a:r>
            <a:rPr lang="en-US" sz="1200" b="1" dirty="0">
              <a:latin typeface="+mj-lt"/>
            </a:rPr>
            <a:t>100 Acres of Parking Lots</a:t>
          </a:r>
        </a:p>
      </dgm:t>
    </dgm:pt>
    <dgm:pt modelId="{C4D0AEBE-FC5B-4F41-8A01-2232D69E67DA}" type="parTrans" cxnId="{7C40F22C-FD4B-C24C-8E7D-D8C652885F27}">
      <dgm:prSet/>
      <dgm:spPr/>
      <dgm:t>
        <a:bodyPr/>
        <a:lstStyle/>
        <a:p>
          <a:pPr>
            <a:lnSpc>
              <a:spcPct val="150000"/>
            </a:lnSpc>
          </a:pPr>
          <a:endParaRPr lang="en-US" sz="1200" b="1">
            <a:latin typeface="+mj-lt"/>
          </a:endParaRPr>
        </a:p>
      </dgm:t>
    </dgm:pt>
    <dgm:pt modelId="{63736D0B-6561-5D40-B72C-65123D00696D}" type="sibTrans" cxnId="{7C40F22C-FD4B-C24C-8E7D-D8C652885F27}">
      <dgm:prSet/>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C27A4955-1D8A-4E4E-94B9-D80F7D524A38}">
      <dgm:prSet phldrT="[Text]" custT="1"/>
      <dgm:spPr/>
      <dgm:t>
        <a:bodyPr/>
        <a:lstStyle/>
        <a:p>
          <a:pPr>
            <a:lnSpc>
              <a:spcPct val="150000"/>
            </a:lnSpc>
          </a:pPr>
          <a:r>
            <a:rPr lang="en-US" sz="1200" b="1" dirty="0">
              <a:latin typeface="+mj-lt"/>
            </a:rPr>
            <a:t>10 Miles of Roads</a:t>
          </a:r>
        </a:p>
      </dgm:t>
    </dgm:pt>
    <dgm:pt modelId="{69D21443-E0A5-4845-A623-42421AF43FCD}" type="parTrans" cxnId="{C0D31E46-280F-684B-A31A-2BD18DC8A869}">
      <dgm:prSet/>
      <dgm:spPr/>
      <dgm:t>
        <a:bodyPr/>
        <a:lstStyle/>
        <a:p>
          <a:pPr>
            <a:lnSpc>
              <a:spcPct val="150000"/>
            </a:lnSpc>
          </a:pPr>
          <a:endParaRPr lang="en-US" sz="1200" b="1">
            <a:latin typeface="+mj-lt"/>
          </a:endParaRPr>
        </a:p>
      </dgm:t>
    </dgm:pt>
    <dgm:pt modelId="{952DBA32-B97D-004C-B8D3-281644AB8693}" type="sibTrans" cxnId="{C0D31E46-280F-684B-A31A-2BD18DC8A869}">
      <dgm:prSet/>
      <dgm:spPr>
        <a:blipFill>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AAB3A400-4341-A848-AA0E-2455384F7063}">
      <dgm:prSet phldrT="[Text]" custT="1"/>
      <dgm:spPr/>
      <dgm:t>
        <a:bodyPr/>
        <a:lstStyle/>
        <a:p>
          <a:pPr>
            <a:lnSpc>
              <a:spcPct val="150000"/>
            </a:lnSpc>
          </a:pPr>
          <a:r>
            <a:rPr lang="en-US" sz="1200" b="1" dirty="0">
              <a:latin typeface="+mj-lt"/>
            </a:rPr>
            <a:t>280 Elevators</a:t>
          </a:r>
        </a:p>
      </dgm:t>
    </dgm:pt>
    <dgm:pt modelId="{972F2822-4448-744A-99B7-072F69219068}" type="parTrans" cxnId="{6569D1FD-6FB6-1644-BF96-EBF6939DA00C}">
      <dgm:prSet/>
      <dgm:spPr/>
      <dgm:t>
        <a:bodyPr/>
        <a:lstStyle/>
        <a:p>
          <a:pPr>
            <a:lnSpc>
              <a:spcPct val="150000"/>
            </a:lnSpc>
          </a:pPr>
          <a:endParaRPr lang="en-US" sz="1200" b="1">
            <a:latin typeface="+mj-lt"/>
          </a:endParaRPr>
        </a:p>
      </dgm:t>
    </dgm:pt>
    <dgm:pt modelId="{CAA3B326-A03F-FF48-B1E4-74FA99F79D85}" type="sibTrans" cxnId="{6569D1FD-6FB6-1644-BF96-EBF6939DA00C}">
      <dgm:prSet/>
      <dgm:spPr>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5F8A9681-B0BC-4244-B55F-DC1A7134E6C8}">
      <dgm:prSet phldrT="[Text]" custT="1"/>
      <dgm:spPr/>
      <dgm:t>
        <a:bodyPr/>
        <a:lstStyle/>
        <a:p>
          <a:pPr>
            <a:lnSpc>
              <a:spcPct val="150000"/>
            </a:lnSpc>
          </a:pPr>
          <a:r>
            <a:rPr lang="en-US" sz="1200" b="1" dirty="0">
              <a:latin typeface="+mj-lt"/>
            </a:rPr>
            <a:t>26 LEED Certified Buildings</a:t>
          </a:r>
        </a:p>
      </dgm:t>
    </dgm:pt>
    <dgm:pt modelId="{28927FB3-CEAE-3741-AD56-18CE6EB5B0FB}" type="parTrans" cxnId="{377AF59A-1217-0744-93BE-B3AF2AC899E5}">
      <dgm:prSet/>
      <dgm:spPr/>
      <dgm:t>
        <a:bodyPr/>
        <a:lstStyle/>
        <a:p>
          <a:pPr>
            <a:lnSpc>
              <a:spcPct val="150000"/>
            </a:lnSpc>
          </a:pPr>
          <a:endParaRPr lang="en-US" sz="1200" b="1">
            <a:latin typeface="+mj-lt"/>
          </a:endParaRPr>
        </a:p>
      </dgm:t>
    </dgm:pt>
    <dgm:pt modelId="{158620E9-3A7B-F342-AC30-ED9D38EAAFB4}" type="sibTrans" cxnId="{377AF59A-1217-0744-93BE-B3AF2AC899E5}">
      <dgm:prSet/>
      <dgm:spPr>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B43F49B2-DE9C-BF4F-8CC0-C2E122CB806B}">
      <dgm:prSet phldrT="[Text]" custT="1"/>
      <dgm:spPr/>
      <dgm:t>
        <a:bodyPr/>
        <a:lstStyle/>
        <a:p>
          <a:pPr>
            <a:lnSpc>
              <a:spcPct val="150000"/>
            </a:lnSpc>
          </a:pPr>
          <a:r>
            <a:rPr lang="en-US" sz="1200" b="1" dirty="0">
              <a:latin typeface="+mj-lt"/>
            </a:rPr>
            <a:t>243,000 Ft of Steam Pipe</a:t>
          </a:r>
        </a:p>
      </dgm:t>
    </dgm:pt>
    <dgm:pt modelId="{BB9A4E5B-8664-1842-B31A-00E24471A635}" type="parTrans" cxnId="{27A17927-2016-C842-950C-9936F5656F74}">
      <dgm:prSet/>
      <dgm:spPr/>
      <dgm:t>
        <a:bodyPr/>
        <a:lstStyle/>
        <a:p>
          <a:pPr>
            <a:lnSpc>
              <a:spcPct val="150000"/>
            </a:lnSpc>
          </a:pPr>
          <a:endParaRPr lang="en-US" sz="1200" b="1">
            <a:latin typeface="+mj-lt"/>
          </a:endParaRPr>
        </a:p>
      </dgm:t>
    </dgm:pt>
    <dgm:pt modelId="{FA9A0F46-48A4-BC4D-BABE-7C7A98DB4436}" type="sibTrans" cxnId="{27A17927-2016-C842-950C-9936F5656F74}">
      <dgm:prSet/>
      <dgm:spPr>
        <a:blipFill>
          <a:blip xmlns:r="http://schemas.openxmlformats.org/officeDocument/2006/relationships" r:embed="rId8"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D3EC880D-21CE-2542-87A9-8B3F7A3A7504}">
      <dgm:prSet phldrT="[Text]" custT="1"/>
      <dgm:spPr/>
      <dgm:t>
        <a:bodyPr/>
        <a:lstStyle/>
        <a:p>
          <a:pPr>
            <a:lnSpc>
              <a:spcPct val="150000"/>
            </a:lnSpc>
          </a:pPr>
          <a:r>
            <a:rPr lang="en-US" sz="1200" b="1" dirty="0">
              <a:latin typeface="+mj-lt"/>
            </a:rPr>
            <a:t>6,900 Under-ground Structures</a:t>
          </a:r>
        </a:p>
      </dgm:t>
    </dgm:pt>
    <dgm:pt modelId="{3FF3475F-54A3-E942-B264-05A1774410FA}" type="parTrans" cxnId="{5AE18978-72F1-E645-985A-BC06ACBEFF4E}">
      <dgm:prSet/>
      <dgm:spPr/>
      <dgm:t>
        <a:bodyPr/>
        <a:lstStyle/>
        <a:p>
          <a:pPr>
            <a:lnSpc>
              <a:spcPct val="150000"/>
            </a:lnSpc>
          </a:pPr>
          <a:endParaRPr lang="en-US" sz="1200" b="1">
            <a:latin typeface="+mj-lt"/>
          </a:endParaRPr>
        </a:p>
      </dgm:t>
    </dgm:pt>
    <dgm:pt modelId="{AAC23B4E-22BF-9B4F-A956-0BDBA4410F89}" type="sibTrans" cxnId="{5AE18978-72F1-E645-985A-BC06ACBEFF4E}">
      <dgm:prSet/>
      <dgm:spPr>
        <a:blipFill>
          <a:blip xmlns:r="http://schemas.openxmlformats.org/officeDocument/2006/relationships" r:embed="rId9"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DD0C1B2A-5DD5-4547-BE4A-054A54F6192E}">
      <dgm:prSet phldrT="[Text]" custT="1"/>
      <dgm:spPr/>
      <dgm:t>
        <a:bodyPr/>
        <a:lstStyle/>
        <a:p>
          <a:pPr>
            <a:lnSpc>
              <a:spcPct val="150000"/>
            </a:lnSpc>
          </a:pPr>
          <a:r>
            <a:rPr lang="en-US" sz="1200" b="1" dirty="0">
              <a:latin typeface="+mj-lt"/>
            </a:rPr>
            <a:t>145,000 Ft of Chilled Water Piping</a:t>
          </a:r>
        </a:p>
      </dgm:t>
    </dgm:pt>
    <dgm:pt modelId="{18666EA0-3438-9D45-A0D4-B345C48F3DCF}" type="parTrans" cxnId="{DE59E306-36AC-D14D-8995-AD154A0B2B98}">
      <dgm:prSet/>
      <dgm:spPr/>
      <dgm:t>
        <a:bodyPr/>
        <a:lstStyle/>
        <a:p>
          <a:pPr>
            <a:lnSpc>
              <a:spcPct val="150000"/>
            </a:lnSpc>
          </a:pPr>
          <a:endParaRPr lang="en-US" sz="1200" b="1">
            <a:latin typeface="+mj-lt"/>
          </a:endParaRPr>
        </a:p>
      </dgm:t>
    </dgm:pt>
    <dgm:pt modelId="{B3CE464C-5787-EB4B-9865-C0551534656E}" type="sibTrans" cxnId="{DE59E306-36AC-D14D-8995-AD154A0B2B98}">
      <dgm:prSet/>
      <dgm:spPr>
        <a:blipFill>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26AD8AF0-78E5-874F-AA40-395503602416}">
      <dgm:prSet phldrT="[Text]" custT="1"/>
      <dgm:spPr/>
      <dgm:t>
        <a:bodyPr/>
        <a:lstStyle/>
        <a:p>
          <a:pPr>
            <a:lnSpc>
              <a:spcPct val="150000"/>
            </a:lnSpc>
          </a:pPr>
          <a:r>
            <a:rPr lang="en-US" sz="1200" b="1" dirty="0">
              <a:latin typeface="+mj-lt"/>
            </a:rPr>
            <a:t>22 Bridges</a:t>
          </a:r>
        </a:p>
      </dgm:t>
    </dgm:pt>
    <dgm:pt modelId="{638338C3-6064-0C4F-A2AB-DCE4C0FDF2A9}" type="parTrans" cxnId="{7BBB8303-3A21-E941-BF8B-D01A27C28AAC}">
      <dgm:prSet/>
      <dgm:spPr/>
      <dgm:t>
        <a:bodyPr/>
        <a:lstStyle/>
        <a:p>
          <a:pPr>
            <a:lnSpc>
              <a:spcPct val="150000"/>
            </a:lnSpc>
          </a:pPr>
          <a:endParaRPr lang="en-US" sz="1200" b="1">
            <a:latin typeface="+mj-lt"/>
          </a:endParaRPr>
        </a:p>
      </dgm:t>
    </dgm:pt>
    <dgm:pt modelId="{F7C00D8F-5AAB-0F41-8748-34EBCC425AC9}" type="sibTrans" cxnId="{7BBB8303-3A21-E941-BF8B-D01A27C28AAC}">
      <dgm:prSet/>
      <dgm:spPr>
        <a:blipFill>
          <a:blip xmlns:r="http://schemas.openxmlformats.org/officeDocument/2006/relationships" r:embed="rId11"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DD96878D-BB3B-204E-9834-75119C0A9D68}">
      <dgm:prSet phldrT="[Text]" custT="1"/>
      <dgm:spPr/>
      <dgm:t>
        <a:bodyPr/>
        <a:lstStyle/>
        <a:p>
          <a:pPr>
            <a:lnSpc>
              <a:spcPct val="150000"/>
            </a:lnSpc>
          </a:pPr>
          <a:r>
            <a:rPr lang="en-US" sz="1200" b="1" dirty="0">
              <a:latin typeface="+mj-lt"/>
            </a:rPr>
            <a:t>2,000,000 SF of Laboratory Facilities</a:t>
          </a:r>
        </a:p>
      </dgm:t>
    </dgm:pt>
    <dgm:pt modelId="{30E6E094-BA76-D949-B1BA-EC96E16B75CB}" type="parTrans" cxnId="{D47288D4-FB83-7147-A6AE-488CD8F06597}">
      <dgm:prSet/>
      <dgm:spPr/>
      <dgm:t>
        <a:bodyPr/>
        <a:lstStyle/>
        <a:p>
          <a:pPr>
            <a:lnSpc>
              <a:spcPct val="150000"/>
            </a:lnSpc>
          </a:pPr>
          <a:endParaRPr lang="en-US" sz="1200" b="1">
            <a:latin typeface="+mj-lt"/>
          </a:endParaRPr>
        </a:p>
      </dgm:t>
    </dgm:pt>
    <dgm:pt modelId="{1FCCDCCA-97E4-564A-8B74-BF0195CBC7D7}" type="sibTrans" cxnId="{D47288D4-FB83-7147-A6AE-488CD8F06597}">
      <dgm:prSet/>
      <dgm:spPr>
        <a:blipFill>
          <a:blip xmlns:r="http://schemas.openxmlformats.org/officeDocument/2006/relationships" r:embed="rId12" cstate="print">
            <a:extLst>
              <a:ext uri="{28A0092B-C50C-407E-A947-70E740481C1C}">
                <a14:useLocalDpi xmlns:a14="http://schemas.microsoft.com/office/drawing/2010/main"/>
              </a:ext>
            </a:extLst>
          </a:blip>
          <a:srcRect/>
          <a:stretch>
            <a:fillRect/>
          </a:stretch>
        </a:blipFill>
      </dgm:spPr>
      <dgm:t>
        <a:bodyPr/>
        <a:lstStyle/>
        <a:p>
          <a:pPr>
            <a:lnSpc>
              <a:spcPct val="150000"/>
            </a:lnSpc>
          </a:pPr>
          <a:endParaRPr lang="en-US" sz="1200" b="1">
            <a:latin typeface="+mj-lt"/>
          </a:endParaRPr>
        </a:p>
      </dgm:t>
    </dgm:pt>
    <dgm:pt modelId="{B6496DEE-83E1-1043-8A37-90E4D33D192F}" type="pres">
      <dgm:prSet presAssocID="{4C5933AD-2C99-F244-A1DE-30020822824A}" presName="Name0" presStyleCnt="0">
        <dgm:presLayoutVars>
          <dgm:chMax val="21"/>
          <dgm:chPref val="21"/>
        </dgm:presLayoutVars>
      </dgm:prSet>
      <dgm:spPr/>
    </dgm:pt>
    <dgm:pt modelId="{404B0460-27C1-B54B-A8BF-15B3CE6A80EA}" type="pres">
      <dgm:prSet presAssocID="{DD96878D-BB3B-204E-9834-75119C0A9D68}" presName="text1" presStyleCnt="0"/>
      <dgm:spPr/>
    </dgm:pt>
    <dgm:pt modelId="{822D3AB1-9FAD-7241-930F-A329EE000108}" type="pres">
      <dgm:prSet presAssocID="{DD96878D-BB3B-204E-9834-75119C0A9D68}" presName="textRepeatNode" presStyleLbl="alignNode1" presStyleIdx="0" presStyleCnt="12">
        <dgm:presLayoutVars>
          <dgm:chMax val="0"/>
          <dgm:chPref val="0"/>
          <dgm:bulletEnabled val="1"/>
        </dgm:presLayoutVars>
      </dgm:prSet>
      <dgm:spPr/>
    </dgm:pt>
    <dgm:pt modelId="{C3E0A417-1A51-C943-8CE8-BCD995E3D748}" type="pres">
      <dgm:prSet presAssocID="{DD96878D-BB3B-204E-9834-75119C0A9D68}" presName="textaccent1" presStyleCnt="0"/>
      <dgm:spPr/>
    </dgm:pt>
    <dgm:pt modelId="{52FC9F21-DDA4-2440-A5E9-C1A4E2D4CB0C}" type="pres">
      <dgm:prSet presAssocID="{DD96878D-BB3B-204E-9834-75119C0A9D68}" presName="accentRepeatNode" presStyleLbl="solidAlignAcc1" presStyleIdx="0" presStyleCnt="24"/>
      <dgm:spPr/>
    </dgm:pt>
    <dgm:pt modelId="{B3E2488D-A21A-5349-A290-0EB791692375}" type="pres">
      <dgm:prSet presAssocID="{1FCCDCCA-97E4-564A-8B74-BF0195CBC7D7}" presName="image1" presStyleCnt="0"/>
      <dgm:spPr/>
    </dgm:pt>
    <dgm:pt modelId="{A9AB97A9-2D0A-2249-A94B-500113D2A443}" type="pres">
      <dgm:prSet presAssocID="{1FCCDCCA-97E4-564A-8B74-BF0195CBC7D7}" presName="imageRepeatNode" presStyleLbl="alignAcc1" presStyleIdx="0" presStyleCnt="12"/>
      <dgm:spPr/>
    </dgm:pt>
    <dgm:pt modelId="{DA3FF7A5-8CBC-B14D-8BBC-088C70C27AC4}" type="pres">
      <dgm:prSet presAssocID="{1FCCDCCA-97E4-564A-8B74-BF0195CBC7D7}" presName="imageaccent1" presStyleCnt="0"/>
      <dgm:spPr/>
    </dgm:pt>
    <dgm:pt modelId="{F86698E3-6C69-CE4A-A7C8-293FE58432D5}" type="pres">
      <dgm:prSet presAssocID="{1FCCDCCA-97E4-564A-8B74-BF0195CBC7D7}" presName="accentRepeatNode" presStyleLbl="solidAlignAcc1" presStyleIdx="1" presStyleCnt="24"/>
      <dgm:spPr/>
    </dgm:pt>
    <dgm:pt modelId="{D657F10C-A33D-FC46-BA36-587DF89A9781}" type="pres">
      <dgm:prSet presAssocID="{3E338FED-CF50-5642-8817-478379E73AA8}" presName="text2" presStyleCnt="0"/>
      <dgm:spPr/>
    </dgm:pt>
    <dgm:pt modelId="{6CA202E9-BAE4-FB47-B94E-CB5C3C2CDCF1}" type="pres">
      <dgm:prSet presAssocID="{3E338FED-CF50-5642-8817-478379E73AA8}" presName="textRepeatNode" presStyleLbl="alignNode1" presStyleIdx="1" presStyleCnt="12">
        <dgm:presLayoutVars>
          <dgm:chMax val="0"/>
          <dgm:chPref val="0"/>
          <dgm:bulletEnabled val="1"/>
        </dgm:presLayoutVars>
      </dgm:prSet>
      <dgm:spPr/>
    </dgm:pt>
    <dgm:pt modelId="{49863B10-834F-3344-BAA8-83601D5A4EA0}" type="pres">
      <dgm:prSet presAssocID="{3E338FED-CF50-5642-8817-478379E73AA8}" presName="textaccent2" presStyleCnt="0"/>
      <dgm:spPr/>
    </dgm:pt>
    <dgm:pt modelId="{3CBCEB69-C272-274A-89BE-BDC94CB3E1AA}" type="pres">
      <dgm:prSet presAssocID="{3E338FED-CF50-5642-8817-478379E73AA8}" presName="accentRepeatNode" presStyleLbl="solidAlignAcc1" presStyleIdx="2" presStyleCnt="24"/>
      <dgm:spPr/>
    </dgm:pt>
    <dgm:pt modelId="{9EFFF604-0612-1147-B1AF-94196693D283}" type="pres">
      <dgm:prSet presAssocID="{508BE4AF-601A-1F4B-A96A-541842726B10}" presName="image2" presStyleCnt="0"/>
      <dgm:spPr/>
    </dgm:pt>
    <dgm:pt modelId="{3E2A8400-8649-4B45-A770-3D4BAA472299}" type="pres">
      <dgm:prSet presAssocID="{508BE4AF-601A-1F4B-A96A-541842726B10}" presName="imageRepeatNode" presStyleLbl="alignAcc1" presStyleIdx="1" presStyleCnt="12"/>
      <dgm:spPr/>
    </dgm:pt>
    <dgm:pt modelId="{E11C8C0F-07F8-0C49-9E22-1F463834BED2}" type="pres">
      <dgm:prSet presAssocID="{508BE4AF-601A-1F4B-A96A-541842726B10}" presName="imageaccent2" presStyleCnt="0"/>
      <dgm:spPr/>
    </dgm:pt>
    <dgm:pt modelId="{0436FC84-3A25-5948-BC4C-40359F024A52}" type="pres">
      <dgm:prSet presAssocID="{508BE4AF-601A-1F4B-A96A-541842726B10}" presName="accentRepeatNode" presStyleLbl="solidAlignAcc1" presStyleIdx="3" presStyleCnt="24"/>
      <dgm:spPr/>
    </dgm:pt>
    <dgm:pt modelId="{9EA1C658-892F-9843-9883-D0DA35F1C8DE}" type="pres">
      <dgm:prSet presAssocID="{8E22125F-953E-C348-9717-D45592C19429}" presName="text3" presStyleCnt="0"/>
      <dgm:spPr/>
    </dgm:pt>
    <dgm:pt modelId="{EF147572-8AF9-134E-84A0-4CE369954813}" type="pres">
      <dgm:prSet presAssocID="{8E22125F-953E-C348-9717-D45592C19429}" presName="textRepeatNode" presStyleLbl="alignNode1" presStyleIdx="2" presStyleCnt="12">
        <dgm:presLayoutVars>
          <dgm:chMax val="0"/>
          <dgm:chPref val="0"/>
          <dgm:bulletEnabled val="1"/>
        </dgm:presLayoutVars>
      </dgm:prSet>
      <dgm:spPr/>
    </dgm:pt>
    <dgm:pt modelId="{9E1B99D9-4CDA-5E4C-B244-63AF722319F4}" type="pres">
      <dgm:prSet presAssocID="{8E22125F-953E-C348-9717-D45592C19429}" presName="textaccent3" presStyleCnt="0"/>
      <dgm:spPr/>
    </dgm:pt>
    <dgm:pt modelId="{A5EB2FC3-4CB2-8A47-AD1A-D148F106D2C1}" type="pres">
      <dgm:prSet presAssocID="{8E22125F-953E-C348-9717-D45592C19429}" presName="accentRepeatNode" presStyleLbl="solidAlignAcc1" presStyleIdx="4" presStyleCnt="24"/>
      <dgm:spPr/>
    </dgm:pt>
    <dgm:pt modelId="{A030FA03-0CEF-CA46-80AE-C56733632A82}" type="pres">
      <dgm:prSet presAssocID="{C4643DF4-6418-A043-A5A6-F46A441975F2}" presName="image3" presStyleCnt="0"/>
      <dgm:spPr/>
    </dgm:pt>
    <dgm:pt modelId="{C85E410A-1F20-B941-AB57-80EB7DEBC947}" type="pres">
      <dgm:prSet presAssocID="{C4643DF4-6418-A043-A5A6-F46A441975F2}" presName="imageRepeatNode" presStyleLbl="alignAcc1" presStyleIdx="2" presStyleCnt="12"/>
      <dgm:spPr/>
    </dgm:pt>
    <dgm:pt modelId="{498A501D-FA5A-4C47-A2CB-E273287BA2E1}" type="pres">
      <dgm:prSet presAssocID="{C4643DF4-6418-A043-A5A6-F46A441975F2}" presName="imageaccent3" presStyleCnt="0"/>
      <dgm:spPr/>
    </dgm:pt>
    <dgm:pt modelId="{EBFEFAC6-9EAD-D646-AA27-0D65D4606277}" type="pres">
      <dgm:prSet presAssocID="{C4643DF4-6418-A043-A5A6-F46A441975F2}" presName="accentRepeatNode" presStyleLbl="solidAlignAcc1" presStyleIdx="5" presStyleCnt="24"/>
      <dgm:spPr/>
    </dgm:pt>
    <dgm:pt modelId="{EA0D37E1-5F5C-734B-9253-9B8BA820A75F}" type="pres">
      <dgm:prSet presAssocID="{C27A4955-1D8A-4E4E-94B9-D80F7D524A38}" presName="text4" presStyleCnt="0"/>
      <dgm:spPr/>
    </dgm:pt>
    <dgm:pt modelId="{9AB1C7AE-EC63-6544-B020-4A033486BEF2}" type="pres">
      <dgm:prSet presAssocID="{C27A4955-1D8A-4E4E-94B9-D80F7D524A38}" presName="textRepeatNode" presStyleLbl="alignNode1" presStyleIdx="3" presStyleCnt="12">
        <dgm:presLayoutVars>
          <dgm:chMax val="0"/>
          <dgm:chPref val="0"/>
          <dgm:bulletEnabled val="1"/>
        </dgm:presLayoutVars>
      </dgm:prSet>
      <dgm:spPr/>
    </dgm:pt>
    <dgm:pt modelId="{07F63FE8-4D22-AD4C-B032-D7EB4FD58BBD}" type="pres">
      <dgm:prSet presAssocID="{C27A4955-1D8A-4E4E-94B9-D80F7D524A38}" presName="textaccent4" presStyleCnt="0"/>
      <dgm:spPr/>
    </dgm:pt>
    <dgm:pt modelId="{99A13843-9D25-5642-B5B6-FCF17429BA0E}" type="pres">
      <dgm:prSet presAssocID="{C27A4955-1D8A-4E4E-94B9-D80F7D524A38}" presName="accentRepeatNode" presStyleLbl="solidAlignAcc1" presStyleIdx="6" presStyleCnt="24"/>
      <dgm:spPr/>
    </dgm:pt>
    <dgm:pt modelId="{7C1FBD3B-B0C9-BA41-84CF-D1CEB9D89528}" type="pres">
      <dgm:prSet presAssocID="{952DBA32-B97D-004C-B8D3-281644AB8693}" presName="image4" presStyleCnt="0"/>
      <dgm:spPr/>
    </dgm:pt>
    <dgm:pt modelId="{90C1960B-571D-284A-9C0E-76AA67F7728E}" type="pres">
      <dgm:prSet presAssocID="{952DBA32-B97D-004C-B8D3-281644AB8693}" presName="imageRepeatNode" presStyleLbl="alignAcc1" presStyleIdx="3" presStyleCnt="12"/>
      <dgm:spPr/>
    </dgm:pt>
    <dgm:pt modelId="{5164C87D-52BF-084B-B6AE-7AFF9B877C3C}" type="pres">
      <dgm:prSet presAssocID="{952DBA32-B97D-004C-B8D3-281644AB8693}" presName="imageaccent4" presStyleCnt="0"/>
      <dgm:spPr/>
    </dgm:pt>
    <dgm:pt modelId="{3F353C59-9212-604E-9FE1-00E24C2013BD}" type="pres">
      <dgm:prSet presAssocID="{952DBA32-B97D-004C-B8D3-281644AB8693}" presName="accentRepeatNode" presStyleLbl="solidAlignAcc1" presStyleIdx="7" presStyleCnt="24"/>
      <dgm:spPr/>
    </dgm:pt>
    <dgm:pt modelId="{88F177A3-8258-9449-98D1-8F122148C845}" type="pres">
      <dgm:prSet presAssocID="{096E40BD-270E-F94B-BE01-41E35404D7DC}" presName="text5" presStyleCnt="0"/>
      <dgm:spPr/>
    </dgm:pt>
    <dgm:pt modelId="{427C669C-7BC7-EB43-A49F-30FB193FF552}" type="pres">
      <dgm:prSet presAssocID="{096E40BD-270E-F94B-BE01-41E35404D7DC}" presName="textRepeatNode" presStyleLbl="alignNode1" presStyleIdx="4" presStyleCnt="12">
        <dgm:presLayoutVars>
          <dgm:chMax val="0"/>
          <dgm:chPref val="0"/>
          <dgm:bulletEnabled val="1"/>
        </dgm:presLayoutVars>
      </dgm:prSet>
      <dgm:spPr/>
    </dgm:pt>
    <dgm:pt modelId="{7F1BD957-190C-1D45-B5B3-5F27A2E1B801}" type="pres">
      <dgm:prSet presAssocID="{096E40BD-270E-F94B-BE01-41E35404D7DC}" presName="textaccent5" presStyleCnt="0"/>
      <dgm:spPr/>
    </dgm:pt>
    <dgm:pt modelId="{5E48EDCC-D157-D94F-9FE1-B03091B2DA65}" type="pres">
      <dgm:prSet presAssocID="{096E40BD-270E-F94B-BE01-41E35404D7DC}" presName="accentRepeatNode" presStyleLbl="solidAlignAcc1" presStyleIdx="8" presStyleCnt="24"/>
      <dgm:spPr/>
    </dgm:pt>
    <dgm:pt modelId="{AC20956C-D362-794B-90C9-EE0AB6758B8F}" type="pres">
      <dgm:prSet presAssocID="{63736D0B-6561-5D40-B72C-65123D00696D}" presName="image5" presStyleCnt="0"/>
      <dgm:spPr/>
    </dgm:pt>
    <dgm:pt modelId="{E3112393-0AD2-DE41-A075-756B244B7337}" type="pres">
      <dgm:prSet presAssocID="{63736D0B-6561-5D40-B72C-65123D00696D}" presName="imageRepeatNode" presStyleLbl="alignAcc1" presStyleIdx="4" presStyleCnt="12"/>
      <dgm:spPr/>
    </dgm:pt>
    <dgm:pt modelId="{0AFBA512-AA83-9447-B252-360138076EA5}" type="pres">
      <dgm:prSet presAssocID="{63736D0B-6561-5D40-B72C-65123D00696D}" presName="imageaccent5" presStyleCnt="0"/>
      <dgm:spPr/>
    </dgm:pt>
    <dgm:pt modelId="{90FD4C65-6E40-0F4A-86F9-586742428D34}" type="pres">
      <dgm:prSet presAssocID="{63736D0B-6561-5D40-B72C-65123D00696D}" presName="accentRepeatNode" presStyleLbl="solidAlignAcc1" presStyleIdx="9" presStyleCnt="24"/>
      <dgm:spPr/>
    </dgm:pt>
    <dgm:pt modelId="{3FD62264-23FF-DF47-A9EA-436EE7BEC8DC}" type="pres">
      <dgm:prSet presAssocID="{AAB3A400-4341-A848-AA0E-2455384F7063}" presName="text6" presStyleCnt="0"/>
      <dgm:spPr/>
    </dgm:pt>
    <dgm:pt modelId="{71D67BCF-4CC0-D24B-A90C-FB7ED5B9B487}" type="pres">
      <dgm:prSet presAssocID="{AAB3A400-4341-A848-AA0E-2455384F7063}" presName="textRepeatNode" presStyleLbl="alignNode1" presStyleIdx="5" presStyleCnt="12">
        <dgm:presLayoutVars>
          <dgm:chMax val="0"/>
          <dgm:chPref val="0"/>
          <dgm:bulletEnabled val="1"/>
        </dgm:presLayoutVars>
      </dgm:prSet>
      <dgm:spPr/>
    </dgm:pt>
    <dgm:pt modelId="{7C309620-4198-EC40-981B-2B2345D4B0CC}" type="pres">
      <dgm:prSet presAssocID="{AAB3A400-4341-A848-AA0E-2455384F7063}" presName="textaccent6" presStyleCnt="0"/>
      <dgm:spPr/>
    </dgm:pt>
    <dgm:pt modelId="{F55F2232-B96A-6B49-93B4-2B7EC20FA082}" type="pres">
      <dgm:prSet presAssocID="{AAB3A400-4341-A848-AA0E-2455384F7063}" presName="accentRepeatNode" presStyleLbl="solidAlignAcc1" presStyleIdx="10" presStyleCnt="24"/>
      <dgm:spPr/>
    </dgm:pt>
    <dgm:pt modelId="{9B5AD006-674B-064B-9189-3A441B33FD8C}" type="pres">
      <dgm:prSet presAssocID="{CAA3B326-A03F-FF48-B1E4-74FA99F79D85}" presName="image6" presStyleCnt="0"/>
      <dgm:spPr/>
    </dgm:pt>
    <dgm:pt modelId="{ED5E8E41-8FBA-4A47-81FD-0ADF636F8318}" type="pres">
      <dgm:prSet presAssocID="{CAA3B326-A03F-FF48-B1E4-74FA99F79D85}" presName="imageRepeatNode" presStyleLbl="alignAcc1" presStyleIdx="5" presStyleCnt="12"/>
      <dgm:spPr/>
    </dgm:pt>
    <dgm:pt modelId="{B1780A60-BA84-824E-B220-02911648155A}" type="pres">
      <dgm:prSet presAssocID="{CAA3B326-A03F-FF48-B1E4-74FA99F79D85}" presName="imageaccent6" presStyleCnt="0"/>
      <dgm:spPr/>
    </dgm:pt>
    <dgm:pt modelId="{DE6486C8-3670-EE44-9D96-4D4CB2BD23EB}" type="pres">
      <dgm:prSet presAssocID="{CAA3B326-A03F-FF48-B1E4-74FA99F79D85}" presName="accentRepeatNode" presStyleLbl="solidAlignAcc1" presStyleIdx="11" presStyleCnt="24"/>
      <dgm:spPr/>
    </dgm:pt>
    <dgm:pt modelId="{7968D2A6-88AF-6F4A-90BF-00A897182FD6}" type="pres">
      <dgm:prSet presAssocID="{5F8A9681-B0BC-4244-B55F-DC1A7134E6C8}" presName="text7" presStyleCnt="0"/>
      <dgm:spPr/>
    </dgm:pt>
    <dgm:pt modelId="{9DC69FBF-9FAF-ED40-9502-ECEE297E8FA3}" type="pres">
      <dgm:prSet presAssocID="{5F8A9681-B0BC-4244-B55F-DC1A7134E6C8}" presName="textRepeatNode" presStyleLbl="alignNode1" presStyleIdx="6" presStyleCnt="12">
        <dgm:presLayoutVars>
          <dgm:chMax val="0"/>
          <dgm:chPref val="0"/>
          <dgm:bulletEnabled val="1"/>
        </dgm:presLayoutVars>
      </dgm:prSet>
      <dgm:spPr/>
    </dgm:pt>
    <dgm:pt modelId="{6A05FA1E-071F-1545-9109-F71925A0B279}" type="pres">
      <dgm:prSet presAssocID="{5F8A9681-B0BC-4244-B55F-DC1A7134E6C8}" presName="textaccent7" presStyleCnt="0"/>
      <dgm:spPr/>
    </dgm:pt>
    <dgm:pt modelId="{F81C4F8B-78F3-8643-8F76-9C443DC8E918}" type="pres">
      <dgm:prSet presAssocID="{5F8A9681-B0BC-4244-B55F-DC1A7134E6C8}" presName="accentRepeatNode" presStyleLbl="solidAlignAcc1" presStyleIdx="12" presStyleCnt="24"/>
      <dgm:spPr/>
    </dgm:pt>
    <dgm:pt modelId="{BFF0025B-566E-8041-812F-1A79F8621A7E}" type="pres">
      <dgm:prSet presAssocID="{158620E9-3A7B-F342-AC30-ED9D38EAAFB4}" presName="image7" presStyleCnt="0"/>
      <dgm:spPr/>
    </dgm:pt>
    <dgm:pt modelId="{8F39BF02-C06C-5943-98A3-4F90EB1BD0D2}" type="pres">
      <dgm:prSet presAssocID="{158620E9-3A7B-F342-AC30-ED9D38EAAFB4}" presName="imageRepeatNode" presStyleLbl="alignAcc1" presStyleIdx="6" presStyleCnt="12"/>
      <dgm:spPr/>
    </dgm:pt>
    <dgm:pt modelId="{EE67D576-F6F7-3741-870F-34E73BF4D147}" type="pres">
      <dgm:prSet presAssocID="{158620E9-3A7B-F342-AC30-ED9D38EAAFB4}" presName="imageaccent7" presStyleCnt="0"/>
      <dgm:spPr/>
    </dgm:pt>
    <dgm:pt modelId="{9D585F94-DDE0-5F4D-90C2-AE7C7C6DD4A4}" type="pres">
      <dgm:prSet presAssocID="{158620E9-3A7B-F342-AC30-ED9D38EAAFB4}" presName="accentRepeatNode" presStyleLbl="solidAlignAcc1" presStyleIdx="13" presStyleCnt="24"/>
      <dgm:spPr/>
    </dgm:pt>
    <dgm:pt modelId="{6B145F2C-A64B-9846-A4CD-B22305C949D6}" type="pres">
      <dgm:prSet presAssocID="{B43F49B2-DE9C-BF4F-8CC0-C2E122CB806B}" presName="text8" presStyleCnt="0"/>
      <dgm:spPr/>
    </dgm:pt>
    <dgm:pt modelId="{23D06453-439A-8049-9F02-5267B0D168CA}" type="pres">
      <dgm:prSet presAssocID="{B43F49B2-DE9C-BF4F-8CC0-C2E122CB806B}" presName="textRepeatNode" presStyleLbl="alignNode1" presStyleIdx="7" presStyleCnt="12">
        <dgm:presLayoutVars>
          <dgm:chMax val="0"/>
          <dgm:chPref val="0"/>
          <dgm:bulletEnabled val="1"/>
        </dgm:presLayoutVars>
      </dgm:prSet>
      <dgm:spPr/>
    </dgm:pt>
    <dgm:pt modelId="{169C9600-61CD-CD40-93CE-A95B45BE61F1}" type="pres">
      <dgm:prSet presAssocID="{B43F49B2-DE9C-BF4F-8CC0-C2E122CB806B}" presName="textaccent8" presStyleCnt="0"/>
      <dgm:spPr/>
    </dgm:pt>
    <dgm:pt modelId="{EB39FCEB-9434-D441-B984-6664607FE885}" type="pres">
      <dgm:prSet presAssocID="{B43F49B2-DE9C-BF4F-8CC0-C2E122CB806B}" presName="accentRepeatNode" presStyleLbl="solidAlignAcc1" presStyleIdx="14" presStyleCnt="24"/>
      <dgm:spPr/>
    </dgm:pt>
    <dgm:pt modelId="{0EB49E0F-6C2B-E945-9CBA-41C464951BC9}" type="pres">
      <dgm:prSet presAssocID="{FA9A0F46-48A4-BC4D-BABE-7C7A98DB4436}" presName="image8" presStyleCnt="0"/>
      <dgm:spPr/>
    </dgm:pt>
    <dgm:pt modelId="{3001BC58-029B-1446-83B8-8B121CEFB955}" type="pres">
      <dgm:prSet presAssocID="{FA9A0F46-48A4-BC4D-BABE-7C7A98DB4436}" presName="imageRepeatNode" presStyleLbl="alignAcc1" presStyleIdx="7" presStyleCnt="12"/>
      <dgm:spPr/>
    </dgm:pt>
    <dgm:pt modelId="{206453A3-F5C4-4842-BB52-8347C853C1A7}" type="pres">
      <dgm:prSet presAssocID="{FA9A0F46-48A4-BC4D-BABE-7C7A98DB4436}" presName="imageaccent8" presStyleCnt="0"/>
      <dgm:spPr/>
    </dgm:pt>
    <dgm:pt modelId="{9410C04E-E187-1A4F-A7DE-43269AD7FAB6}" type="pres">
      <dgm:prSet presAssocID="{FA9A0F46-48A4-BC4D-BABE-7C7A98DB4436}" presName="accentRepeatNode" presStyleLbl="solidAlignAcc1" presStyleIdx="15" presStyleCnt="24"/>
      <dgm:spPr/>
    </dgm:pt>
    <dgm:pt modelId="{51909103-05D0-9C41-9F43-D973D7C26F6D}" type="pres">
      <dgm:prSet presAssocID="{D3EC880D-21CE-2542-87A9-8B3F7A3A7504}" presName="text9" presStyleCnt="0"/>
      <dgm:spPr/>
    </dgm:pt>
    <dgm:pt modelId="{7CB0F906-E7C9-F544-84E3-775735BD4CD7}" type="pres">
      <dgm:prSet presAssocID="{D3EC880D-21CE-2542-87A9-8B3F7A3A7504}" presName="textRepeatNode" presStyleLbl="alignNode1" presStyleIdx="8" presStyleCnt="12">
        <dgm:presLayoutVars>
          <dgm:chMax val="0"/>
          <dgm:chPref val="0"/>
          <dgm:bulletEnabled val="1"/>
        </dgm:presLayoutVars>
      </dgm:prSet>
      <dgm:spPr/>
    </dgm:pt>
    <dgm:pt modelId="{5D8AB595-659E-EA4C-9A23-24763127F1DD}" type="pres">
      <dgm:prSet presAssocID="{D3EC880D-21CE-2542-87A9-8B3F7A3A7504}" presName="textaccent9" presStyleCnt="0"/>
      <dgm:spPr/>
    </dgm:pt>
    <dgm:pt modelId="{77120615-E5B2-AF4E-BEBF-D07E28C8BC3E}" type="pres">
      <dgm:prSet presAssocID="{D3EC880D-21CE-2542-87A9-8B3F7A3A7504}" presName="accentRepeatNode" presStyleLbl="solidAlignAcc1" presStyleIdx="16" presStyleCnt="24"/>
      <dgm:spPr/>
    </dgm:pt>
    <dgm:pt modelId="{036E0A26-6D7E-4747-947B-D0149CA87691}" type="pres">
      <dgm:prSet presAssocID="{AAC23B4E-22BF-9B4F-A956-0BDBA4410F89}" presName="image9" presStyleCnt="0"/>
      <dgm:spPr/>
    </dgm:pt>
    <dgm:pt modelId="{7F95A034-FD62-2F4B-A5FD-5E635A86F0EF}" type="pres">
      <dgm:prSet presAssocID="{AAC23B4E-22BF-9B4F-A956-0BDBA4410F89}" presName="imageRepeatNode" presStyleLbl="alignAcc1" presStyleIdx="8" presStyleCnt="12"/>
      <dgm:spPr/>
    </dgm:pt>
    <dgm:pt modelId="{3164B1B5-7E3F-764B-8AF5-73366D38FBDB}" type="pres">
      <dgm:prSet presAssocID="{AAC23B4E-22BF-9B4F-A956-0BDBA4410F89}" presName="imageaccent9" presStyleCnt="0"/>
      <dgm:spPr/>
    </dgm:pt>
    <dgm:pt modelId="{BC0FAB5C-27A2-D947-9250-007294CE9916}" type="pres">
      <dgm:prSet presAssocID="{AAC23B4E-22BF-9B4F-A956-0BDBA4410F89}" presName="accentRepeatNode" presStyleLbl="solidAlignAcc1" presStyleIdx="17" presStyleCnt="24"/>
      <dgm:spPr/>
    </dgm:pt>
    <dgm:pt modelId="{904FBC00-08B3-8242-A957-7CBBDF925E2D}" type="pres">
      <dgm:prSet presAssocID="{4F30C1EA-162B-3B46-8538-4BD18C3474BA}" presName="text10" presStyleCnt="0"/>
      <dgm:spPr/>
    </dgm:pt>
    <dgm:pt modelId="{0F336AA7-5E10-E048-B7FB-77DF7626AC13}" type="pres">
      <dgm:prSet presAssocID="{4F30C1EA-162B-3B46-8538-4BD18C3474BA}" presName="textRepeatNode" presStyleLbl="alignNode1" presStyleIdx="9" presStyleCnt="12">
        <dgm:presLayoutVars>
          <dgm:chMax val="0"/>
          <dgm:chPref val="0"/>
          <dgm:bulletEnabled val="1"/>
        </dgm:presLayoutVars>
      </dgm:prSet>
      <dgm:spPr/>
    </dgm:pt>
    <dgm:pt modelId="{48B42296-A7C8-3C48-B80A-6C227C29CAEF}" type="pres">
      <dgm:prSet presAssocID="{4F30C1EA-162B-3B46-8538-4BD18C3474BA}" presName="textaccent10" presStyleCnt="0"/>
      <dgm:spPr/>
    </dgm:pt>
    <dgm:pt modelId="{D42524D6-0718-7B4E-B314-9EFBBE990E8B}" type="pres">
      <dgm:prSet presAssocID="{4F30C1EA-162B-3B46-8538-4BD18C3474BA}" presName="accentRepeatNode" presStyleLbl="solidAlignAcc1" presStyleIdx="18" presStyleCnt="24"/>
      <dgm:spPr/>
    </dgm:pt>
    <dgm:pt modelId="{DE22E53A-BC75-C844-BD7B-C2FADE0B5DDA}" type="pres">
      <dgm:prSet presAssocID="{52BFD426-FC91-DB4A-BD15-739B96A90B55}" presName="image10" presStyleCnt="0"/>
      <dgm:spPr/>
    </dgm:pt>
    <dgm:pt modelId="{A86CD4B8-3E13-1545-A8CA-5DBD6303A61A}" type="pres">
      <dgm:prSet presAssocID="{52BFD426-FC91-DB4A-BD15-739B96A90B55}" presName="imageRepeatNode" presStyleLbl="alignAcc1" presStyleIdx="9" presStyleCnt="12"/>
      <dgm:spPr/>
    </dgm:pt>
    <dgm:pt modelId="{F88D995A-D7DF-1F42-A60C-6460C00A67C0}" type="pres">
      <dgm:prSet presAssocID="{52BFD426-FC91-DB4A-BD15-739B96A90B55}" presName="imageaccent10" presStyleCnt="0"/>
      <dgm:spPr/>
    </dgm:pt>
    <dgm:pt modelId="{17F8730F-380B-5B4A-A576-1335644CBD74}" type="pres">
      <dgm:prSet presAssocID="{52BFD426-FC91-DB4A-BD15-739B96A90B55}" presName="accentRepeatNode" presStyleLbl="solidAlignAcc1" presStyleIdx="19" presStyleCnt="24"/>
      <dgm:spPr/>
    </dgm:pt>
    <dgm:pt modelId="{E0D97279-5CA9-AA4B-9134-BA6566DA9585}" type="pres">
      <dgm:prSet presAssocID="{DD0C1B2A-5DD5-4547-BE4A-054A54F6192E}" presName="text11" presStyleCnt="0"/>
      <dgm:spPr/>
    </dgm:pt>
    <dgm:pt modelId="{5EB7271B-3E15-C34F-96B2-3D4F7B4F62BC}" type="pres">
      <dgm:prSet presAssocID="{DD0C1B2A-5DD5-4547-BE4A-054A54F6192E}" presName="textRepeatNode" presStyleLbl="alignNode1" presStyleIdx="10" presStyleCnt="12">
        <dgm:presLayoutVars>
          <dgm:chMax val="0"/>
          <dgm:chPref val="0"/>
          <dgm:bulletEnabled val="1"/>
        </dgm:presLayoutVars>
      </dgm:prSet>
      <dgm:spPr/>
    </dgm:pt>
    <dgm:pt modelId="{CE4CD176-9384-CA41-BE15-A5DA0437A60D}" type="pres">
      <dgm:prSet presAssocID="{DD0C1B2A-5DD5-4547-BE4A-054A54F6192E}" presName="textaccent11" presStyleCnt="0"/>
      <dgm:spPr/>
    </dgm:pt>
    <dgm:pt modelId="{66DDCDF1-0890-5841-96BB-8CFABCFBDF77}" type="pres">
      <dgm:prSet presAssocID="{DD0C1B2A-5DD5-4547-BE4A-054A54F6192E}" presName="accentRepeatNode" presStyleLbl="solidAlignAcc1" presStyleIdx="20" presStyleCnt="24"/>
      <dgm:spPr/>
    </dgm:pt>
    <dgm:pt modelId="{4A220E98-F3D7-BE41-AA7F-482C1F1320BC}" type="pres">
      <dgm:prSet presAssocID="{B3CE464C-5787-EB4B-9865-C0551534656E}" presName="image11" presStyleCnt="0"/>
      <dgm:spPr/>
    </dgm:pt>
    <dgm:pt modelId="{F1513247-F7BB-EF4B-9C29-321F0FECCC91}" type="pres">
      <dgm:prSet presAssocID="{B3CE464C-5787-EB4B-9865-C0551534656E}" presName="imageRepeatNode" presStyleLbl="alignAcc1" presStyleIdx="10" presStyleCnt="12"/>
      <dgm:spPr/>
    </dgm:pt>
    <dgm:pt modelId="{6B67EA95-7351-014B-8E49-3F1944DEDF51}" type="pres">
      <dgm:prSet presAssocID="{B3CE464C-5787-EB4B-9865-C0551534656E}" presName="imageaccent11" presStyleCnt="0"/>
      <dgm:spPr/>
    </dgm:pt>
    <dgm:pt modelId="{53EEAF25-FA82-F346-8A29-EC99078CC731}" type="pres">
      <dgm:prSet presAssocID="{B3CE464C-5787-EB4B-9865-C0551534656E}" presName="accentRepeatNode" presStyleLbl="solidAlignAcc1" presStyleIdx="21" presStyleCnt="24"/>
      <dgm:spPr/>
    </dgm:pt>
    <dgm:pt modelId="{E3D0E298-EED5-5A43-8D67-5F229E7C0FCB}" type="pres">
      <dgm:prSet presAssocID="{26AD8AF0-78E5-874F-AA40-395503602416}" presName="text12" presStyleCnt="0"/>
      <dgm:spPr/>
    </dgm:pt>
    <dgm:pt modelId="{8C5A1C99-4EC7-5F41-B55B-6D6606F450EB}" type="pres">
      <dgm:prSet presAssocID="{26AD8AF0-78E5-874F-AA40-395503602416}" presName="textRepeatNode" presStyleLbl="alignNode1" presStyleIdx="11" presStyleCnt="12">
        <dgm:presLayoutVars>
          <dgm:chMax val="0"/>
          <dgm:chPref val="0"/>
          <dgm:bulletEnabled val="1"/>
        </dgm:presLayoutVars>
      </dgm:prSet>
      <dgm:spPr/>
    </dgm:pt>
    <dgm:pt modelId="{C7B4CEEE-76C6-4243-B4BD-FCAEA02D7DB7}" type="pres">
      <dgm:prSet presAssocID="{26AD8AF0-78E5-874F-AA40-395503602416}" presName="textaccent12" presStyleCnt="0"/>
      <dgm:spPr/>
    </dgm:pt>
    <dgm:pt modelId="{3D2A3C51-DCC9-6049-84F9-23243C8BA9E4}" type="pres">
      <dgm:prSet presAssocID="{26AD8AF0-78E5-874F-AA40-395503602416}" presName="accentRepeatNode" presStyleLbl="solidAlignAcc1" presStyleIdx="22" presStyleCnt="24"/>
      <dgm:spPr/>
    </dgm:pt>
    <dgm:pt modelId="{F72966BE-9BFC-4C48-A4DF-16A2579B089B}" type="pres">
      <dgm:prSet presAssocID="{F7C00D8F-5AAB-0F41-8748-34EBCC425AC9}" presName="image12" presStyleCnt="0"/>
      <dgm:spPr/>
    </dgm:pt>
    <dgm:pt modelId="{6DFB3A30-745F-2F4F-90BC-32A3AED868E6}" type="pres">
      <dgm:prSet presAssocID="{F7C00D8F-5AAB-0F41-8748-34EBCC425AC9}" presName="imageRepeatNode" presStyleLbl="alignAcc1" presStyleIdx="11" presStyleCnt="12"/>
      <dgm:spPr/>
    </dgm:pt>
    <dgm:pt modelId="{5C6FBA0D-9C9E-814C-B3D4-812A2B87F928}" type="pres">
      <dgm:prSet presAssocID="{F7C00D8F-5AAB-0F41-8748-34EBCC425AC9}" presName="imageaccent12" presStyleCnt="0"/>
      <dgm:spPr/>
    </dgm:pt>
    <dgm:pt modelId="{72FD0386-4E29-A74B-9E10-EB6AE2A4D1DB}" type="pres">
      <dgm:prSet presAssocID="{F7C00D8F-5AAB-0F41-8748-34EBCC425AC9}" presName="accentRepeatNode" presStyleLbl="solidAlignAcc1" presStyleIdx="23" presStyleCnt="24"/>
      <dgm:spPr/>
    </dgm:pt>
  </dgm:ptLst>
  <dgm:cxnLst>
    <dgm:cxn modelId="{7BBB8303-3A21-E941-BF8B-D01A27C28AAC}" srcId="{4C5933AD-2C99-F244-A1DE-30020822824A}" destId="{26AD8AF0-78E5-874F-AA40-395503602416}" srcOrd="11" destOrd="0" parTransId="{638338C3-6064-0C4F-A2AB-DCE4C0FDF2A9}" sibTransId="{F7C00D8F-5AAB-0F41-8748-34EBCC425AC9}"/>
    <dgm:cxn modelId="{DE59E306-36AC-D14D-8995-AD154A0B2B98}" srcId="{4C5933AD-2C99-F244-A1DE-30020822824A}" destId="{DD0C1B2A-5DD5-4547-BE4A-054A54F6192E}" srcOrd="10" destOrd="0" parTransId="{18666EA0-3438-9D45-A0D4-B345C48F3DCF}" sibTransId="{B3CE464C-5787-EB4B-9865-C0551534656E}"/>
    <dgm:cxn modelId="{386ED707-9BD0-4942-90B4-8D7CF35C9FD2}" type="presOf" srcId="{CAA3B326-A03F-FF48-B1E4-74FA99F79D85}" destId="{ED5E8E41-8FBA-4A47-81FD-0ADF636F8318}" srcOrd="0" destOrd="0" presId="urn:microsoft.com/office/officeart/2008/layout/HexagonCluster"/>
    <dgm:cxn modelId="{03CACB09-8DF0-684C-81DC-8682EACD7754}" type="presOf" srcId="{AAC23B4E-22BF-9B4F-A956-0BDBA4410F89}" destId="{7F95A034-FD62-2F4B-A5FD-5E635A86F0EF}" srcOrd="0" destOrd="0" presId="urn:microsoft.com/office/officeart/2008/layout/HexagonCluster"/>
    <dgm:cxn modelId="{F6A27010-7AC7-FD44-844E-7116DF8B9127}" type="presOf" srcId="{3E338FED-CF50-5642-8817-478379E73AA8}" destId="{6CA202E9-BAE4-FB47-B94E-CB5C3C2CDCF1}" srcOrd="0" destOrd="0" presId="urn:microsoft.com/office/officeart/2008/layout/HexagonCluster"/>
    <dgm:cxn modelId="{5F429D15-5335-8141-9AE6-016DC17458C1}" type="presOf" srcId="{26AD8AF0-78E5-874F-AA40-395503602416}" destId="{8C5A1C99-4EC7-5F41-B55B-6D6606F450EB}" srcOrd="0" destOrd="0" presId="urn:microsoft.com/office/officeart/2008/layout/HexagonCluster"/>
    <dgm:cxn modelId="{27A17927-2016-C842-950C-9936F5656F74}" srcId="{4C5933AD-2C99-F244-A1DE-30020822824A}" destId="{B43F49B2-DE9C-BF4F-8CC0-C2E122CB806B}" srcOrd="7" destOrd="0" parTransId="{BB9A4E5B-8664-1842-B31A-00E24471A635}" sibTransId="{FA9A0F46-48A4-BC4D-BABE-7C7A98DB4436}"/>
    <dgm:cxn modelId="{CD5DE227-0FBD-1844-BEA4-ED12FF89933C}" type="presOf" srcId="{952DBA32-B97D-004C-B8D3-281644AB8693}" destId="{90C1960B-571D-284A-9C0E-76AA67F7728E}" srcOrd="0" destOrd="0" presId="urn:microsoft.com/office/officeart/2008/layout/HexagonCluster"/>
    <dgm:cxn modelId="{7C40F22C-FD4B-C24C-8E7D-D8C652885F27}" srcId="{4C5933AD-2C99-F244-A1DE-30020822824A}" destId="{096E40BD-270E-F94B-BE01-41E35404D7DC}" srcOrd="4" destOrd="0" parTransId="{C4D0AEBE-FC5B-4F41-8A01-2232D69E67DA}" sibTransId="{63736D0B-6561-5D40-B72C-65123D00696D}"/>
    <dgm:cxn modelId="{DA3A2D32-2D50-9346-BFB4-EF61CC77A969}" type="presOf" srcId="{4C5933AD-2C99-F244-A1DE-30020822824A}" destId="{B6496DEE-83E1-1043-8A37-90E4D33D192F}" srcOrd="0" destOrd="0" presId="urn:microsoft.com/office/officeart/2008/layout/HexagonCluster"/>
    <dgm:cxn modelId="{21106433-238E-254A-A86E-3DA1660743A3}" type="presOf" srcId="{4F30C1EA-162B-3B46-8538-4BD18C3474BA}" destId="{0F336AA7-5E10-E048-B7FB-77DF7626AC13}" srcOrd="0" destOrd="0" presId="urn:microsoft.com/office/officeart/2008/layout/HexagonCluster"/>
    <dgm:cxn modelId="{93A06134-A1B8-564E-9506-68D1537FC963}" type="presOf" srcId="{5F8A9681-B0BC-4244-B55F-DC1A7134E6C8}" destId="{9DC69FBF-9FAF-ED40-9502-ECEE297E8FA3}" srcOrd="0" destOrd="0" presId="urn:microsoft.com/office/officeart/2008/layout/HexagonCluster"/>
    <dgm:cxn modelId="{2506CF37-2AB1-3B4D-A2DE-DD7F3446F9F5}" srcId="{4C5933AD-2C99-F244-A1DE-30020822824A}" destId="{4F30C1EA-162B-3B46-8538-4BD18C3474BA}" srcOrd="9" destOrd="0" parTransId="{6785C42B-7331-FB42-B8D8-BEEA73CC74CF}" sibTransId="{52BFD426-FC91-DB4A-BD15-739B96A90B55}"/>
    <dgm:cxn modelId="{D7D40045-F3F4-F84F-98C8-051F86ABE55D}" type="presOf" srcId="{508BE4AF-601A-1F4B-A96A-541842726B10}" destId="{3E2A8400-8649-4B45-A770-3D4BAA472299}" srcOrd="0" destOrd="0" presId="urn:microsoft.com/office/officeart/2008/layout/HexagonCluster"/>
    <dgm:cxn modelId="{C0D31E46-280F-684B-A31A-2BD18DC8A869}" srcId="{4C5933AD-2C99-F244-A1DE-30020822824A}" destId="{C27A4955-1D8A-4E4E-94B9-D80F7D524A38}" srcOrd="3" destOrd="0" parTransId="{69D21443-E0A5-4845-A623-42421AF43FCD}" sibTransId="{952DBA32-B97D-004C-B8D3-281644AB8693}"/>
    <dgm:cxn modelId="{03A85849-160F-D54C-AFA9-CAF59E10673C}" type="presOf" srcId="{AAB3A400-4341-A848-AA0E-2455384F7063}" destId="{71D67BCF-4CC0-D24B-A90C-FB7ED5B9B487}" srcOrd="0" destOrd="0" presId="urn:microsoft.com/office/officeart/2008/layout/HexagonCluster"/>
    <dgm:cxn modelId="{7394406F-A9BD-744D-B410-DB5C2EAF1279}" srcId="{4C5933AD-2C99-F244-A1DE-30020822824A}" destId="{3E338FED-CF50-5642-8817-478379E73AA8}" srcOrd="1" destOrd="0" parTransId="{E095DF20-DF5D-B942-8311-B17551CF57E8}" sibTransId="{508BE4AF-601A-1F4B-A96A-541842726B10}"/>
    <dgm:cxn modelId="{28E8F472-018E-AF4B-BE5D-A66A8E12089F}" type="presOf" srcId="{F7C00D8F-5AAB-0F41-8748-34EBCC425AC9}" destId="{6DFB3A30-745F-2F4F-90BC-32A3AED868E6}" srcOrd="0" destOrd="0" presId="urn:microsoft.com/office/officeart/2008/layout/HexagonCluster"/>
    <dgm:cxn modelId="{D4EB5F57-8600-3A4F-9516-A2C0560813BF}" type="presOf" srcId="{D3EC880D-21CE-2542-87A9-8B3F7A3A7504}" destId="{7CB0F906-E7C9-F544-84E3-775735BD4CD7}" srcOrd="0" destOrd="0" presId="urn:microsoft.com/office/officeart/2008/layout/HexagonCluster"/>
    <dgm:cxn modelId="{5AE18978-72F1-E645-985A-BC06ACBEFF4E}" srcId="{4C5933AD-2C99-F244-A1DE-30020822824A}" destId="{D3EC880D-21CE-2542-87A9-8B3F7A3A7504}" srcOrd="8" destOrd="0" parTransId="{3FF3475F-54A3-E942-B264-05A1774410FA}" sibTransId="{AAC23B4E-22BF-9B4F-A956-0BDBA4410F89}"/>
    <dgm:cxn modelId="{54489B92-D822-4D4B-A12A-E39FD79574B5}" type="presOf" srcId="{B43F49B2-DE9C-BF4F-8CC0-C2E122CB806B}" destId="{23D06453-439A-8049-9F02-5267B0D168CA}" srcOrd="0" destOrd="0" presId="urn:microsoft.com/office/officeart/2008/layout/HexagonCluster"/>
    <dgm:cxn modelId="{377AF59A-1217-0744-93BE-B3AF2AC899E5}" srcId="{4C5933AD-2C99-F244-A1DE-30020822824A}" destId="{5F8A9681-B0BC-4244-B55F-DC1A7134E6C8}" srcOrd="6" destOrd="0" parTransId="{28927FB3-CEAE-3741-AD56-18CE6EB5B0FB}" sibTransId="{158620E9-3A7B-F342-AC30-ED9D38EAAFB4}"/>
    <dgm:cxn modelId="{C288DFA4-4AA5-D14A-89F1-9F47CB031552}" type="presOf" srcId="{63736D0B-6561-5D40-B72C-65123D00696D}" destId="{E3112393-0AD2-DE41-A075-756B244B7337}" srcOrd="0" destOrd="0" presId="urn:microsoft.com/office/officeart/2008/layout/HexagonCluster"/>
    <dgm:cxn modelId="{C89827AD-9276-E641-A987-B40254BE8251}" type="presOf" srcId="{C27A4955-1D8A-4E4E-94B9-D80F7D524A38}" destId="{9AB1C7AE-EC63-6544-B020-4A033486BEF2}" srcOrd="0" destOrd="0" presId="urn:microsoft.com/office/officeart/2008/layout/HexagonCluster"/>
    <dgm:cxn modelId="{4FE793B1-4AF6-5548-B34E-3B739A70EE6B}" type="presOf" srcId="{8E22125F-953E-C348-9717-D45592C19429}" destId="{EF147572-8AF9-134E-84A0-4CE369954813}" srcOrd="0" destOrd="0" presId="urn:microsoft.com/office/officeart/2008/layout/HexagonCluster"/>
    <dgm:cxn modelId="{85C7C3B5-086B-1247-B4E4-E7A9D3FA3F60}" type="presOf" srcId="{52BFD426-FC91-DB4A-BD15-739B96A90B55}" destId="{A86CD4B8-3E13-1545-A8CA-5DBD6303A61A}" srcOrd="0" destOrd="0" presId="urn:microsoft.com/office/officeart/2008/layout/HexagonCluster"/>
    <dgm:cxn modelId="{AB6158C4-612F-E74F-B4A9-A27F4DEB3759}" srcId="{4C5933AD-2C99-F244-A1DE-30020822824A}" destId="{8E22125F-953E-C348-9717-D45592C19429}" srcOrd="2" destOrd="0" parTransId="{E48ED01E-8CDA-9A49-B2EC-7BEC4AB2906D}" sibTransId="{C4643DF4-6418-A043-A5A6-F46A441975F2}"/>
    <dgm:cxn modelId="{7EC542C7-8579-F145-A1BF-F7244642E920}" type="presOf" srcId="{1FCCDCCA-97E4-564A-8B74-BF0195CBC7D7}" destId="{A9AB97A9-2D0A-2249-A94B-500113D2A443}" srcOrd="0" destOrd="0" presId="urn:microsoft.com/office/officeart/2008/layout/HexagonCluster"/>
    <dgm:cxn modelId="{65ECD1C7-F7FC-1E48-BD71-BA5BE85C0F50}" type="presOf" srcId="{158620E9-3A7B-F342-AC30-ED9D38EAAFB4}" destId="{8F39BF02-C06C-5943-98A3-4F90EB1BD0D2}" srcOrd="0" destOrd="0" presId="urn:microsoft.com/office/officeart/2008/layout/HexagonCluster"/>
    <dgm:cxn modelId="{B48B26CB-D906-9248-88B4-D0A49476D220}" type="presOf" srcId="{DD0C1B2A-5DD5-4547-BE4A-054A54F6192E}" destId="{5EB7271B-3E15-C34F-96B2-3D4F7B4F62BC}" srcOrd="0" destOrd="0" presId="urn:microsoft.com/office/officeart/2008/layout/HexagonCluster"/>
    <dgm:cxn modelId="{593D0DCC-5B4D-6649-A5AA-E0D51A208717}" type="presOf" srcId="{C4643DF4-6418-A043-A5A6-F46A441975F2}" destId="{C85E410A-1F20-B941-AB57-80EB7DEBC947}" srcOrd="0" destOrd="0" presId="urn:microsoft.com/office/officeart/2008/layout/HexagonCluster"/>
    <dgm:cxn modelId="{D47288D4-FB83-7147-A6AE-488CD8F06597}" srcId="{4C5933AD-2C99-F244-A1DE-30020822824A}" destId="{DD96878D-BB3B-204E-9834-75119C0A9D68}" srcOrd="0" destOrd="0" parTransId="{30E6E094-BA76-D949-B1BA-EC96E16B75CB}" sibTransId="{1FCCDCCA-97E4-564A-8B74-BF0195CBC7D7}"/>
    <dgm:cxn modelId="{F66FB2D7-1BE0-0741-8475-E83008BEEE07}" type="presOf" srcId="{DD96878D-BB3B-204E-9834-75119C0A9D68}" destId="{822D3AB1-9FAD-7241-930F-A329EE000108}" srcOrd="0" destOrd="0" presId="urn:microsoft.com/office/officeart/2008/layout/HexagonCluster"/>
    <dgm:cxn modelId="{5E50D8D8-5D64-0A46-894F-258F451029A0}" type="presOf" srcId="{096E40BD-270E-F94B-BE01-41E35404D7DC}" destId="{427C669C-7BC7-EB43-A49F-30FB193FF552}" srcOrd="0" destOrd="0" presId="urn:microsoft.com/office/officeart/2008/layout/HexagonCluster"/>
    <dgm:cxn modelId="{3BA0EDE5-621E-A44F-A962-B02971705D64}" type="presOf" srcId="{B3CE464C-5787-EB4B-9865-C0551534656E}" destId="{F1513247-F7BB-EF4B-9C29-321F0FECCC91}" srcOrd="0" destOrd="0" presId="urn:microsoft.com/office/officeart/2008/layout/HexagonCluster"/>
    <dgm:cxn modelId="{DDB331F7-5B6A-F24E-BE63-BC819CF08835}" type="presOf" srcId="{FA9A0F46-48A4-BC4D-BABE-7C7A98DB4436}" destId="{3001BC58-029B-1446-83B8-8B121CEFB955}" srcOrd="0" destOrd="0" presId="urn:microsoft.com/office/officeart/2008/layout/HexagonCluster"/>
    <dgm:cxn modelId="{6569D1FD-6FB6-1644-BF96-EBF6939DA00C}" srcId="{4C5933AD-2C99-F244-A1DE-30020822824A}" destId="{AAB3A400-4341-A848-AA0E-2455384F7063}" srcOrd="5" destOrd="0" parTransId="{972F2822-4448-744A-99B7-072F69219068}" sibTransId="{CAA3B326-A03F-FF48-B1E4-74FA99F79D85}"/>
    <dgm:cxn modelId="{014C8472-9DA2-9346-9B88-7551D7A40A4D}" type="presParOf" srcId="{B6496DEE-83E1-1043-8A37-90E4D33D192F}" destId="{404B0460-27C1-B54B-A8BF-15B3CE6A80EA}" srcOrd="0" destOrd="0" presId="urn:microsoft.com/office/officeart/2008/layout/HexagonCluster"/>
    <dgm:cxn modelId="{F4E50DE8-AA90-D348-BA86-8003462B1B1D}" type="presParOf" srcId="{404B0460-27C1-B54B-A8BF-15B3CE6A80EA}" destId="{822D3AB1-9FAD-7241-930F-A329EE000108}" srcOrd="0" destOrd="0" presId="urn:microsoft.com/office/officeart/2008/layout/HexagonCluster"/>
    <dgm:cxn modelId="{BA8C3309-BF8A-E847-B404-D9428DE5FB03}" type="presParOf" srcId="{B6496DEE-83E1-1043-8A37-90E4D33D192F}" destId="{C3E0A417-1A51-C943-8CE8-BCD995E3D748}" srcOrd="1" destOrd="0" presId="urn:microsoft.com/office/officeart/2008/layout/HexagonCluster"/>
    <dgm:cxn modelId="{7DE5095D-18EA-8548-B153-AD75F50A87D2}" type="presParOf" srcId="{C3E0A417-1A51-C943-8CE8-BCD995E3D748}" destId="{52FC9F21-DDA4-2440-A5E9-C1A4E2D4CB0C}" srcOrd="0" destOrd="0" presId="urn:microsoft.com/office/officeart/2008/layout/HexagonCluster"/>
    <dgm:cxn modelId="{F9199CBE-0309-8442-A81B-61A30A52004F}" type="presParOf" srcId="{B6496DEE-83E1-1043-8A37-90E4D33D192F}" destId="{B3E2488D-A21A-5349-A290-0EB791692375}" srcOrd="2" destOrd="0" presId="urn:microsoft.com/office/officeart/2008/layout/HexagonCluster"/>
    <dgm:cxn modelId="{567D8CE1-9018-964A-A71C-8789F773BE23}" type="presParOf" srcId="{B3E2488D-A21A-5349-A290-0EB791692375}" destId="{A9AB97A9-2D0A-2249-A94B-500113D2A443}" srcOrd="0" destOrd="0" presId="urn:microsoft.com/office/officeart/2008/layout/HexagonCluster"/>
    <dgm:cxn modelId="{9385A504-44F6-CC4C-BE51-5DE7940B6EE2}" type="presParOf" srcId="{B6496DEE-83E1-1043-8A37-90E4D33D192F}" destId="{DA3FF7A5-8CBC-B14D-8BBC-088C70C27AC4}" srcOrd="3" destOrd="0" presId="urn:microsoft.com/office/officeart/2008/layout/HexagonCluster"/>
    <dgm:cxn modelId="{422E0097-090C-C141-8672-DF5EC7A9F896}" type="presParOf" srcId="{DA3FF7A5-8CBC-B14D-8BBC-088C70C27AC4}" destId="{F86698E3-6C69-CE4A-A7C8-293FE58432D5}" srcOrd="0" destOrd="0" presId="urn:microsoft.com/office/officeart/2008/layout/HexagonCluster"/>
    <dgm:cxn modelId="{23829E66-3639-504F-B331-8376F5E21CDF}" type="presParOf" srcId="{B6496DEE-83E1-1043-8A37-90E4D33D192F}" destId="{D657F10C-A33D-FC46-BA36-587DF89A9781}" srcOrd="4" destOrd="0" presId="urn:microsoft.com/office/officeart/2008/layout/HexagonCluster"/>
    <dgm:cxn modelId="{FE7EFF12-F69A-E948-BCDD-908881BB940D}" type="presParOf" srcId="{D657F10C-A33D-FC46-BA36-587DF89A9781}" destId="{6CA202E9-BAE4-FB47-B94E-CB5C3C2CDCF1}" srcOrd="0" destOrd="0" presId="urn:microsoft.com/office/officeart/2008/layout/HexagonCluster"/>
    <dgm:cxn modelId="{484384AF-8B82-6B42-BE5A-EDE04B119E20}" type="presParOf" srcId="{B6496DEE-83E1-1043-8A37-90E4D33D192F}" destId="{49863B10-834F-3344-BAA8-83601D5A4EA0}" srcOrd="5" destOrd="0" presId="urn:microsoft.com/office/officeart/2008/layout/HexagonCluster"/>
    <dgm:cxn modelId="{C347A0A0-1B61-AD46-8D18-4A119B244DD3}" type="presParOf" srcId="{49863B10-834F-3344-BAA8-83601D5A4EA0}" destId="{3CBCEB69-C272-274A-89BE-BDC94CB3E1AA}" srcOrd="0" destOrd="0" presId="urn:microsoft.com/office/officeart/2008/layout/HexagonCluster"/>
    <dgm:cxn modelId="{C1B08E7D-0354-944F-970F-E5D225968395}" type="presParOf" srcId="{B6496DEE-83E1-1043-8A37-90E4D33D192F}" destId="{9EFFF604-0612-1147-B1AF-94196693D283}" srcOrd="6" destOrd="0" presId="urn:microsoft.com/office/officeart/2008/layout/HexagonCluster"/>
    <dgm:cxn modelId="{4450531C-41F6-EC40-9569-015F30A8455A}" type="presParOf" srcId="{9EFFF604-0612-1147-B1AF-94196693D283}" destId="{3E2A8400-8649-4B45-A770-3D4BAA472299}" srcOrd="0" destOrd="0" presId="urn:microsoft.com/office/officeart/2008/layout/HexagonCluster"/>
    <dgm:cxn modelId="{7F17FE8D-4058-2F42-B9A7-B1C64A5ED68B}" type="presParOf" srcId="{B6496DEE-83E1-1043-8A37-90E4D33D192F}" destId="{E11C8C0F-07F8-0C49-9E22-1F463834BED2}" srcOrd="7" destOrd="0" presId="urn:microsoft.com/office/officeart/2008/layout/HexagonCluster"/>
    <dgm:cxn modelId="{357274DA-EFDB-FE4D-9C12-EFE6C6AE2DEF}" type="presParOf" srcId="{E11C8C0F-07F8-0C49-9E22-1F463834BED2}" destId="{0436FC84-3A25-5948-BC4C-40359F024A52}" srcOrd="0" destOrd="0" presId="urn:microsoft.com/office/officeart/2008/layout/HexagonCluster"/>
    <dgm:cxn modelId="{972DA4ED-F1FB-1146-9752-4B7037AE7072}" type="presParOf" srcId="{B6496DEE-83E1-1043-8A37-90E4D33D192F}" destId="{9EA1C658-892F-9843-9883-D0DA35F1C8DE}" srcOrd="8" destOrd="0" presId="urn:microsoft.com/office/officeart/2008/layout/HexagonCluster"/>
    <dgm:cxn modelId="{00533DDF-7276-644A-B1EC-8B9392485CED}" type="presParOf" srcId="{9EA1C658-892F-9843-9883-D0DA35F1C8DE}" destId="{EF147572-8AF9-134E-84A0-4CE369954813}" srcOrd="0" destOrd="0" presId="urn:microsoft.com/office/officeart/2008/layout/HexagonCluster"/>
    <dgm:cxn modelId="{F416FAF1-389C-6E42-8ABF-573FE8420658}" type="presParOf" srcId="{B6496DEE-83E1-1043-8A37-90E4D33D192F}" destId="{9E1B99D9-4CDA-5E4C-B244-63AF722319F4}" srcOrd="9" destOrd="0" presId="urn:microsoft.com/office/officeart/2008/layout/HexagonCluster"/>
    <dgm:cxn modelId="{187594B8-A96E-7149-A42C-3659641A734E}" type="presParOf" srcId="{9E1B99D9-4CDA-5E4C-B244-63AF722319F4}" destId="{A5EB2FC3-4CB2-8A47-AD1A-D148F106D2C1}" srcOrd="0" destOrd="0" presId="urn:microsoft.com/office/officeart/2008/layout/HexagonCluster"/>
    <dgm:cxn modelId="{9F61AD4F-67B4-E248-AADD-4B91737B6ABD}" type="presParOf" srcId="{B6496DEE-83E1-1043-8A37-90E4D33D192F}" destId="{A030FA03-0CEF-CA46-80AE-C56733632A82}" srcOrd="10" destOrd="0" presId="urn:microsoft.com/office/officeart/2008/layout/HexagonCluster"/>
    <dgm:cxn modelId="{73C95E7B-7441-8F45-A72F-8A4CFB656111}" type="presParOf" srcId="{A030FA03-0CEF-CA46-80AE-C56733632A82}" destId="{C85E410A-1F20-B941-AB57-80EB7DEBC947}" srcOrd="0" destOrd="0" presId="urn:microsoft.com/office/officeart/2008/layout/HexagonCluster"/>
    <dgm:cxn modelId="{1C43E5A3-F378-6F40-BB1A-05E1BD1BDE9F}" type="presParOf" srcId="{B6496DEE-83E1-1043-8A37-90E4D33D192F}" destId="{498A501D-FA5A-4C47-A2CB-E273287BA2E1}" srcOrd="11" destOrd="0" presId="urn:microsoft.com/office/officeart/2008/layout/HexagonCluster"/>
    <dgm:cxn modelId="{840D6D22-B791-1D44-B735-0F560654798B}" type="presParOf" srcId="{498A501D-FA5A-4C47-A2CB-E273287BA2E1}" destId="{EBFEFAC6-9EAD-D646-AA27-0D65D4606277}" srcOrd="0" destOrd="0" presId="urn:microsoft.com/office/officeart/2008/layout/HexagonCluster"/>
    <dgm:cxn modelId="{F441C73B-FC0C-C443-90AE-83C60099ACC1}" type="presParOf" srcId="{B6496DEE-83E1-1043-8A37-90E4D33D192F}" destId="{EA0D37E1-5F5C-734B-9253-9B8BA820A75F}" srcOrd="12" destOrd="0" presId="urn:microsoft.com/office/officeart/2008/layout/HexagonCluster"/>
    <dgm:cxn modelId="{087BE1FA-23EE-3B4D-AD13-4A459BF2D949}" type="presParOf" srcId="{EA0D37E1-5F5C-734B-9253-9B8BA820A75F}" destId="{9AB1C7AE-EC63-6544-B020-4A033486BEF2}" srcOrd="0" destOrd="0" presId="urn:microsoft.com/office/officeart/2008/layout/HexagonCluster"/>
    <dgm:cxn modelId="{EBDACE85-FFB2-2C42-ABD9-608269149030}" type="presParOf" srcId="{B6496DEE-83E1-1043-8A37-90E4D33D192F}" destId="{07F63FE8-4D22-AD4C-B032-D7EB4FD58BBD}" srcOrd="13" destOrd="0" presId="urn:microsoft.com/office/officeart/2008/layout/HexagonCluster"/>
    <dgm:cxn modelId="{F4C4089C-4E08-A544-948E-5841C342D3A5}" type="presParOf" srcId="{07F63FE8-4D22-AD4C-B032-D7EB4FD58BBD}" destId="{99A13843-9D25-5642-B5B6-FCF17429BA0E}" srcOrd="0" destOrd="0" presId="urn:microsoft.com/office/officeart/2008/layout/HexagonCluster"/>
    <dgm:cxn modelId="{447E9C2F-292B-2947-80BA-9878E571057E}" type="presParOf" srcId="{B6496DEE-83E1-1043-8A37-90E4D33D192F}" destId="{7C1FBD3B-B0C9-BA41-84CF-D1CEB9D89528}" srcOrd="14" destOrd="0" presId="urn:microsoft.com/office/officeart/2008/layout/HexagonCluster"/>
    <dgm:cxn modelId="{E5A1D875-4C71-7241-8F37-73F815B2E2A4}" type="presParOf" srcId="{7C1FBD3B-B0C9-BA41-84CF-D1CEB9D89528}" destId="{90C1960B-571D-284A-9C0E-76AA67F7728E}" srcOrd="0" destOrd="0" presId="urn:microsoft.com/office/officeart/2008/layout/HexagonCluster"/>
    <dgm:cxn modelId="{A6D334C9-7CD5-6F48-AAE7-EB9F94E46D0E}" type="presParOf" srcId="{B6496DEE-83E1-1043-8A37-90E4D33D192F}" destId="{5164C87D-52BF-084B-B6AE-7AFF9B877C3C}" srcOrd="15" destOrd="0" presId="urn:microsoft.com/office/officeart/2008/layout/HexagonCluster"/>
    <dgm:cxn modelId="{7D50033C-825A-8D41-A4B5-A2D868DCAA9D}" type="presParOf" srcId="{5164C87D-52BF-084B-B6AE-7AFF9B877C3C}" destId="{3F353C59-9212-604E-9FE1-00E24C2013BD}" srcOrd="0" destOrd="0" presId="urn:microsoft.com/office/officeart/2008/layout/HexagonCluster"/>
    <dgm:cxn modelId="{3518F1EB-7286-A845-B9AE-7782E54B494A}" type="presParOf" srcId="{B6496DEE-83E1-1043-8A37-90E4D33D192F}" destId="{88F177A3-8258-9449-98D1-8F122148C845}" srcOrd="16" destOrd="0" presId="urn:microsoft.com/office/officeart/2008/layout/HexagonCluster"/>
    <dgm:cxn modelId="{CC8F6CEE-000C-634C-B977-89B454D616E4}" type="presParOf" srcId="{88F177A3-8258-9449-98D1-8F122148C845}" destId="{427C669C-7BC7-EB43-A49F-30FB193FF552}" srcOrd="0" destOrd="0" presId="urn:microsoft.com/office/officeart/2008/layout/HexagonCluster"/>
    <dgm:cxn modelId="{3435112C-C6E6-A742-BB2F-58F3802069A3}" type="presParOf" srcId="{B6496DEE-83E1-1043-8A37-90E4D33D192F}" destId="{7F1BD957-190C-1D45-B5B3-5F27A2E1B801}" srcOrd="17" destOrd="0" presId="urn:microsoft.com/office/officeart/2008/layout/HexagonCluster"/>
    <dgm:cxn modelId="{84CDF7BB-13AA-9A4D-88DD-291FF0EF8B87}" type="presParOf" srcId="{7F1BD957-190C-1D45-B5B3-5F27A2E1B801}" destId="{5E48EDCC-D157-D94F-9FE1-B03091B2DA65}" srcOrd="0" destOrd="0" presId="urn:microsoft.com/office/officeart/2008/layout/HexagonCluster"/>
    <dgm:cxn modelId="{EFF49CC4-F68A-174F-9629-B2F8962C2E84}" type="presParOf" srcId="{B6496DEE-83E1-1043-8A37-90E4D33D192F}" destId="{AC20956C-D362-794B-90C9-EE0AB6758B8F}" srcOrd="18" destOrd="0" presId="urn:microsoft.com/office/officeart/2008/layout/HexagonCluster"/>
    <dgm:cxn modelId="{C0214B0A-4AF9-CA4F-93D4-5AEEA3C8233E}" type="presParOf" srcId="{AC20956C-D362-794B-90C9-EE0AB6758B8F}" destId="{E3112393-0AD2-DE41-A075-756B244B7337}" srcOrd="0" destOrd="0" presId="urn:microsoft.com/office/officeart/2008/layout/HexagonCluster"/>
    <dgm:cxn modelId="{C65C0BD4-9E18-1445-AFCB-CF5926316F5A}" type="presParOf" srcId="{B6496DEE-83E1-1043-8A37-90E4D33D192F}" destId="{0AFBA512-AA83-9447-B252-360138076EA5}" srcOrd="19" destOrd="0" presId="urn:microsoft.com/office/officeart/2008/layout/HexagonCluster"/>
    <dgm:cxn modelId="{777D3AF5-13CB-F44D-9B52-B5F87D0DB6A0}" type="presParOf" srcId="{0AFBA512-AA83-9447-B252-360138076EA5}" destId="{90FD4C65-6E40-0F4A-86F9-586742428D34}" srcOrd="0" destOrd="0" presId="urn:microsoft.com/office/officeart/2008/layout/HexagonCluster"/>
    <dgm:cxn modelId="{DE62982B-8E0B-6048-8CB7-0A2506A6FA36}" type="presParOf" srcId="{B6496DEE-83E1-1043-8A37-90E4D33D192F}" destId="{3FD62264-23FF-DF47-A9EA-436EE7BEC8DC}" srcOrd="20" destOrd="0" presId="urn:microsoft.com/office/officeart/2008/layout/HexagonCluster"/>
    <dgm:cxn modelId="{51B9B028-31F1-6948-A108-09B878C59617}" type="presParOf" srcId="{3FD62264-23FF-DF47-A9EA-436EE7BEC8DC}" destId="{71D67BCF-4CC0-D24B-A90C-FB7ED5B9B487}" srcOrd="0" destOrd="0" presId="urn:microsoft.com/office/officeart/2008/layout/HexagonCluster"/>
    <dgm:cxn modelId="{6E14B3EA-F8DE-1642-9495-212788B44E87}" type="presParOf" srcId="{B6496DEE-83E1-1043-8A37-90E4D33D192F}" destId="{7C309620-4198-EC40-981B-2B2345D4B0CC}" srcOrd="21" destOrd="0" presId="urn:microsoft.com/office/officeart/2008/layout/HexagonCluster"/>
    <dgm:cxn modelId="{6798F092-5D8D-3F4F-9D8A-5B38BAF3FBEE}" type="presParOf" srcId="{7C309620-4198-EC40-981B-2B2345D4B0CC}" destId="{F55F2232-B96A-6B49-93B4-2B7EC20FA082}" srcOrd="0" destOrd="0" presId="urn:microsoft.com/office/officeart/2008/layout/HexagonCluster"/>
    <dgm:cxn modelId="{D718DB6D-9015-9A44-B663-655FC57EF723}" type="presParOf" srcId="{B6496DEE-83E1-1043-8A37-90E4D33D192F}" destId="{9B5AD006-674B-064B-9189-3A441B33FD8C}" srcOrd="22" destOrd="0" presId="urn:microsoft.com/office/officeart/2008/layout/HexagonCluster"/>
    <dgm:cxn modelId="{9F822B34-874F-104D-BA6E-E07FE489AD1E}" type="presParOf" srcId="{9B5AD006-674B-064B-9189-3A441B33FD8C}" destId="{ED5E8E41-8FBA-4A47-81FD-0ADF636F8318}" srcOrd="0" destOrd="0" presId="urn:microsoft.com/office/officeart/2008/layout/HexagonCluster"/>
    <dgm:cxn modelId="{2D7453B8-7630-E94A-8A14-687FF734A8A0}" type="presParOf" srcId="{B6496DEE-83E1-1043-8A37-90E4D33D192F}" destId="{B1780A60-BA84-824E-B220-02911648155A}" srcOrd="23" destOrd="0" presId="urn:microsoft.com/office/officeart/2008/layout/HexagonCluster"/>
    <dgm:cxn modelId="{67FDC876-2A7E-D745-9D2B-87BD5FF6EDD1}" type="presParOf" srcId="{B1780A60-BA84-824E-B220-02911648155A}" destId="{DE6486C8-3670-EE44-9D96-4D4CB2BD23EB}" srcOrd="0" destOrd="0" presId="urn:microsoft.com/office/officeart/2008/layout/HexagonCluster"/>
    <dgm:cxn modelId="{60BFE1EB-69D9-EB4C-A122-EB1BD85876B9}" type="presParOf" srcId="{B6496DEE-83E1-1043-8A37-90E4D33D192F}" destId="{7968D2A6-88AF-6F4A-90BF-00A897182FD6}" srcOrd="24" destOrd="0" presId="urn:microsoft.com/office/officeart/2008/layout/HexagonCluster"/>
    <dgm:cxn modelId="{FDB65DBF-2E5E-FD43-A383-1DAE2385B115}" type="presParOf" srcId="{7968D2A6-88AF-6F4A-90BF-00A897182FD6}" destId="{9DC69FBF-9FAF-ED40-9502-ECEE297E8FA3}" srcOrd="0" destOrd="0" presId="urn:microsoft.com/office/officeart/2008/layout/HexagonCluster"/>
    <dgm:cxn modelId="{30369A92-5155-0448-AB6B-D09F29DF079D}" type="presParOf" srcId="{B6496DEE-83E1-1043-8A37-90E4D33D192F}" destId="{6A05FA1E-071F-1545-9109-F71925A0B279}" srcOrd="25" destOrd="0" presId="urn:microsoft.com/office/officeart/2008/layout/HexagonCluster"/>
    <dgm:cxn modelId="{1125F99E-6378-D44E-8093-6D80CB88FA7A}" type="presParOf" srcId="{6A05FA1E-071F-1545-9109-F71925A0B279}" destId="{F81C4F8B-78F3-8643-8F76-9C443DC8E918}" srcOrd="0" destOrd="0" presId="urn:microsoft.com/office/officeart/2008/layout/HexagonCluster"/>
    <dgm:cxn modelId="{6612E8FC-658F-FB4D-92B4-D2C8C5BE3DCA}" type="presParOf" srcId="{B6496DEE-83E1-1043-8A37-90E4D33D192F}" destId="{BFF0025B-566E-8041-812F-1A79F8621A7E}" srcOrd="26" destOrd="0" presId="urn:microsoft.com/office/officeart/2008/layout/HexagonCluster"/>
    <dgm:cxn modelId="{80D7BAAA-1EC5-6046-AA64-426545A8DE23}" type="presParOf" srcId="{BFF0025B-566E-8041-812F-1A79F8621A7E}" destId="{8F39BF02-C06C-5943-98A3-4F90EB1BD0D2}" srcOrd="0" destOrd="0" presId="urn:microsoft.com/office/officeart/2008/layout/HexagonCluster"/>
    <dgm:cxn modelId="{35014523-C3A5-504E-861B-6044356E40DA}" type="presParOf" srcId="{B6496DEE-83E1-1043-8A37-90E4D33D192F}" destId="{EE67D576-F6F7-3741-870F-34E73BF4D147}" srcOrd="27" destOrd="0" presId="urn:microsoft.com/office/officeart/2008/layout/HexagonCluster"/>
    <dgm:cxn modelId="{4038E343-44C3-F641-87CF-5BF0E12A509A}" type="presParOf" srcId="{EE67D576-F6F7-3741-870F-34E73BF4D147}" destId="{9D585F94-DDE0-5F4D-90C2-AE7C7C6DD4A4}" srcOrd="0" destOrd="0" presId="urn:microsoft.com/office/officeart/2008/layout/HexagonCluster"/>
    <dgm:cxn modelId="{9B57D94F-3BBA-9247-B4EC-1701A51A0B20}" type="presParOf" srcId="{B6496DEE-83E1-1043-8A37-90E4D33D192F}" destId="{6B145F2C-A64B-9846-A4CD-B22305C949D6}" srcOrd="28" destOrd="0" presId="urn:microsoft.com/office/officeart/2008/layout/HexagonCluster"/>
    <dgm:cxn modelId="{A65299BA-DDF9-E144-B271-DB92F707A9A3}" type="presParOf" srcId="{6B145F2C-A64B-9846-A4CD-B22305C949D6}" destId="{23D06453-439A-8049-9F02-5267B0D168CA}" srcOrd="0" destOrd="0" presId="urn:microsoft.com/office/officeart/2008/layout/HexagonCluster"/>
    <dgm:cxn modelId="{975680AC-D3CD-914D-AFC1-1B66E9F64136}" type="presParOf" srcId="{B6496DEE-83E1-1043-8A37-90E4D33D192F}" destId="{169C9600-61CD-CD40-93CE-A95B45BE61F1}" srcOrd="29" destOrd="0" presId="urn:microsoft.com/office/officeart/2008/layout/HexagonCluster"/>
    <dgm:cxn modelId="{A243308A-9986-B34B-9C79-72328EBC400D}" type="presParOf" srcId="{169C9600-61CD-CD40-93CE-A95B45BE61F1}" destId="{EB39FCEB-9434-D441-B984-6664607FE885}" srcOrd="0" destOrd="0" presId="urn:microsoft.com/office/officeart/2008/layout/HexagonCluster"/>
    <dgm:cxn modelId="{AC1B3112-BC2C-C74F-BB9E-A64B0001E01D}" type="presParOf" srcId="{B6496DEE-83E1-1043-8A37-90E4D33D192F}" destId="{0EB49E0F-6C2B-E945-9CBA-41C464951BC9}" srcOrd="30" destOrd="0" presId="urn:microsoft.com/office/officeart/2008/layout/HexagonCluster"/>
    <dgm:cxn modelId="{DD87C777-673A-7E45-9690-E18E1D464143}" type="presParOf" srcId="{0EB49E0F-6C2B-E945-9CBA-41C464951BC9}" destId="{3001BC58-029B-1446-83B8-8B121CEFB955}" srcOrd="0" destOrd="0" presId="urn:microsoft.com/office/officeart/2008/layout/HexagonCluster"/>
    <dgm:cxn modelId="{AC8D99BA-85B4-2E4B-AA83-9645E8B6115A}" type="presParOf" srcId="{B6496DEE-83E1-1043-8A37-90E4D33D192F}" destId="{206453A3-F5C4-4842-BB52-8347C853C1A7}" srcOrd="31" destOrd="0" presId="urn:microsoft.com/office/officeart/2008/layout/HexagonCluster"/>
    <dgm:cxn modelId="{CFA339E0-5FE2-164A-AC81-BA1EA0F4683D}" type="presParOf" srcId="{206453A3-F5C4-4842-BB52-8347C853C1A7}" destId="{9410C04E-E187-1A4F-A7DE-43269AD7FAB6}" srcOrd="0" destOrd="0" presId="urn:microsoft.com/office/officeart/2008/layout/HexagonCluster"/>
    <dgm:cxn modelId="{A45879A2-6555-4E4E-8249-916C92FF8827}" type="presParOf" srcId="{B6496DEE-83E1-1043-8A37-90E4D33D192F}" destId="{51909103-05D0-9C41-9F43-D973D7C26F6D}" srcOrd="32" destOrd="0" presId="urn:microsoft.com/office/officeart/2008/layout/HexagonCluster"/>
    <dgm:cxn modelId="{1C6F00EB-3EB3-5948-BDB9-8F80B72610C8}" type="presParOf" srcId="{51909103-05D0-9C41-9F43-D973D7C26F6D}" destId="{7CB0F906-E7C9-F544-84E3-775735BD4CD7}" srcOrd="0" destOrd="0" presId="urn:microsoft.com/office/officeart/2008/layout/HexagonCluster"/>
    <dgm:cxn modelId="{477324AA-4A56-AF41-9103-3764F53F066D}" type="presParOf" srcId="{B6496DEE-83E1-1043-8A37-90E4D33D192F}" destId="{5D8AB595-659E-EA4C-9A23-24763127F1DD}" srcOrd="33" destOrd="0" presId="urn:microsoft.com/office/officeart/2008/layout/HexagonCluster"/>
    <dgm:cxn modelId="{3310B69E-9BAE-5D4F-A2CA-F5399DF650A4}" type="presParOf" srcId="{5D8AB595-659E-EA4C-9A23-24763127F1DD}" destId="{77120615-E5B2-AF4E-BEBF-D07E28C8BC3E}" srcOrd="0" destOrd="0" presId="urn:microsoft.com/office/officeart/2008/layout/HexagonCluster"/>
    <dgm:cxn modelId="{26D3EC79-6D96-7149-A0C0-49D2E2CFA6C8}" type="presParOf" srcId="{B6496DEE-83E1-1043-8A37-90E4D33D192F}" destId="{036E0A26-6D7E-4747-947B-D0149CA87691}" srcOrd="34" destOrd="0" presId="urn:microsoft.com/office/officeart/2008/layout/HexagonCluster"/>
    <dgm:cxn modelId="{053F8469-BEA6-D341-9F9A-F3862796CFD3}" type="presParOf" srcId="{036E0A26-6D7E-4747-947B-D0149CA87691}" destId="{7F95A034-FD62-2F4B-A5FD-5E635A86F0EF}" srcOrd="0" destOrd="0" presId="urn:microsoft.com/office/officeart/2008/layout/HexagonCluster"/>
    <dgm:cxn modelId="{A1074686-D203-9747-929C-488A7877B470}" type="presParOf" srcId="{B6496DEE-83E1-1043-8A37-90E4D33D192F}" destId="{3164B1B5-7E3F-764B-8AF5-73366D38FBDB}" srcOrd="35" destOrd="0" presId="urn:microsoft.com/office/officeart/2008/layout/HexagonCluster"/>
    <dgm:cxn modelId="{AC1DB702-A348-EF45-9E91-68845C9F85B9}" type="presParOf" srcId="{3164B1B5-7E3F-764B-8AF5-73366D38FBDB}" destId="{BC0FAB5C-27A2-D947-9250-007294CE9916}" srcOrd="0" destOrd="0" presId="urn:microsoft.com/office/officeart/2008/layout/HexagonCluster"/>
    <dgm:cxn modelId="{103552CF-FDC4-6546-A460-BAC128D44BC0}" type="presParOf" srcId="{B6496DEE-83E1-1043-8A37-90E4D33D192F}" destId="{904FBC00-08B3-8242-A957-7CBBDF925E2D}" srcOrd="36" destOrd="0" presId="urn:microsoft.com/office/officeart/2008/layout/HexagonCluster"/>
    <dgm:cxn modelId="{66E080B1-FB9A-AC45-9A3F-ED8CBAE3CCA3}" type="presParOf" srcId="{904FBC00-08B3-8242-A957-7CBBDF925E2D}" destId="{0F336AA7-5E10-E048-B7FB-77DF7626AC13}" srcOrd="0" destOrd="0" presId="urn:microsoft.com/office/officeart/2008/layout/HexagonCluster"/>
    <dgm:cxn modelId="{254BE727-203C-9645-9C08-AFB0B148E59E}" type="presParOf" srcId="{B6496DEE-83E1-1043-8A37-90E4D33D192F}" destId="{48B42296-A7C8-3C48-B80A-6C227C29CAEF}" srcOrd="37" destOrd="0" presId="urn:microsoft.com/office/officeart/2008/layout/HexagonCluster"/>
    <dgm:cxn modelId="{84BF2D28-41BD-B142-8B15-1FBAC753D17E}" type="presParOf" srcId="{48B42296-A7C8-3C48-B80A-6C227C29CAEF}" destId="{D42524D6-0718-7B4E-B314-9EFBBE990E8B}" srcOrd="0" destOrd="0" presId="urn:microsoft.com/office/officeart/2008/layout/HexagonCluster"/>
    <dgm:cxn modelId="{CF447D4F-2C8A-D742-AC9D-DE9B7AA3B46C}" type="presParOf" srcId="{B6496DEE-83E1-1043-8A37-90E4D33D192F}" destId="{DE22E53A-BC75-C844-BD7B-C2FADE0B5DDA}" srcOrd="38" destOrd="0" presId="urn:microsoft.com/office/officeart/2008/layout/HexagonCluster"/>
    <dgm:cxn modelId="{E0AE35CE-368F-0B48-B985-38017C46EA4A}" type="presParOf" srcId="{DE22E53A-BC75-C844-BD7B-C2FADE0B5DDA}" destId="{A86CD4B8-3E13-1545-A8CA-5DBD6303A61A}" srcOrd="0" destOrd="0" presId="urn:microsoft.com/office/officeart/2008/layout/HexagonCluster"/>
    <dgm:cxn modelId="{4016D25A-DE67-4044-BA1D-7717419F2C57}" type="presParOf" srcId="{B6496DEE-83E1-1043-8A37-90E4D33D192F}" destId="{F88D995A-D7DF-1F42-A60C-6460C00A67C0}" srcOrd="39" destOrd="0" presId="urn:microsoft.com/office/officeart/2008/layout/HexagonCluster"/>
    <dgm:cxn modelId="{11390DA2-A5F1-C943-B594-C731EBF826CE}" type="presParOf" srcId="{F88D995A-D7DF-1F42-A60C-6460C00A67C0}" destId="{17F8730F-380B-5B4A-A576-1335644CBD74}" srcOrd="0" destOrd="0" presId="urn:microsoft.com/office/officeart/2008/layout/HexagonCluster"/>
    <dgm:cxn modelId="{E04F035B-D34F-6C44-902A-ADEE1FA8ECB8}" type="presParOf" srcId="{B6496DEE-83E1-1043-8A37-90E4D33D192F}" destId="{E0D97279-5CA9-AA4B-9134-BA6566DA9585}" srcOrd="40" destOrd="0" presId="urn:microsoft.com/office/officeart/2008/layout/HexagonCluster"/>
    <dgm:cxn modelId="{D7E70A92-3C43-344D-A0AD-EA216E136374}" type="presParOf" srcId="{E0D97279-5CA9-AA4B-9134-BA6566DA9585}" destId="{5EB7271B-3E15-C34F-96B2-3D4F7B4F62BC}" srcOrd="0" destOrd="0" presId="urn:microsoft.com/office/officeart/2008/layout/HexagonCluster"/>
    <dgm:cxn modelId="{B3DE310E-A58F-ED4D-93F2-1704F94CCEE4}" type="presParOf" srcId="{B6496DEE-83E1-1043-8A37-90E4D33D192F}" destId="{CE4CD176-9384-CA41-BE15-A5DA0437A60D}" srcOrd="41" destOrd="0" presId="urn:microsoft.com/office/officeart/2008/layout/HexagonCluster"/>
    <dgm:cxn modelId="{44FF9B9C-7BFF-D74C-B421-0C3A34A12B1E}" type="presParOf" srcId="{CE4CD176-9384-CA41-BE15-A5DA0437A60D}" destId="{66DDCDF1-0890-5841-96BB-8CFABCFBDF77}" srcOrd="0" destOrd="0" presId="urn:microsoft.com/office/officeart/2008/layout/HexagonCluster"/>
    <dgm:cxn modelId="{C631C59A-FD35-8E47-A965-14CA903F281B}" type="presParOf" srcId="{B6496DEE-83E1-1043-8A37-90E4D33D192F}" destId="{4A220E98-F3D7-BE41-AA7F-482C1F1320BC}" srcOrd="42" destOrd="0" presId="urn:microsoft.com/office/officeart/2008/layout/HexagonCluster"/>
    <dgm:cxn modelId="{080BCCF2-DEDF-F746-AD1D-4D471E1BD7C8}" type="presParOf" srcId="{4A220E98-F3D7-BE41-AA7F-482C1F1320BC}" destId="{F1513247-F7BB-EF4B-9C29-321F0FECCC91}" srcOrd="0" destOrd="0" presId="urn:microsoft.com/office/officeart/2008/layout/HexagonCluster"/>
    <dgm:cxn modelId="{90891AAF-5AD4-5A4D-8FFA-26663ED9C4C3}" type="presParOf" srcId="{B6496DEE-83E1-1043-8A37-90E4D33D192F}" destId="{6B67EA95-7351-014B-8E49-3F1944DEDF51}" srcOrd="43" destOrd="0" presId="urn:microsoft.com/office/officeart/2008/layout/HexagonCluster"/>
    <dgm:cxn modelId="{E2D7089B-9369-2B41-AFAA-376D10D10440}" type="presParOf" srcId="{6B67EA95-7351-014B-8E49-3F1944DEDF51}" destId="{53EEAF25-FA82-F346-8A29-EC99078CC731}" srcOrd="0" destOrd="0" presId="urn:microsoft.com/office/officeart/2008/layout/HexagonCluster"/>
    <dgm:cxn modelId="{A46B2EE5-0F4E-2B40-AAA1-04C674639F97}" type="presParOf" srcId="{B6496DEE-83E1-1043-8A37-90E4D33D192F}" destId="{E3D0E298-EED5-5A43-8D67-5F229E7C0FCB}" srcOrd="44" destOrd="0" presId="urn:microsoft.com/office/officeart/2008/layout/HexagonCluster"/>
    <dgm:cxn modelId="{4FAC4A42-089F-9445-A1FE-F461B1E42CED}" type="presParOf" srcId="{E3D0E298-EED5-5A43-8D67-5F229E7C0FCB}" destId="{8C5A1C99-4EC7-5F41-B55B-6D6606F450EB}" srcOrd="0" destOrd="0" presId="urn:microsoft.com/office/officeart/2008/layout/HexagonCluster"/>
    <dgm:cxn modelId="{1D6C6B05-79A1-7B4F-BAC1-B73F9DE0A67E}" type="presParOf" srcId="{B6496DEE-83E1-1043-8A37-90E4D33D192F}" destId="{C7B4CEEE-76C6-4243-B4BD-FCAEA02D7DB7}" srcOrd="45" destOrd="0" presId="urn:microsoft.com/office/officeart/2008/layout/HexagonCluster"/>
    <dgm:cxn modelId="{6B72F222-9A89-7E48-953E-9AEE722604E2}" type="presParOf" srcId="{C7B4CEEE-76C6-4243-B4BD-FCAEA02D7DB7}" destId="{3D2A3C51-DCC9-6049-84F9-23243C8BA9E4}" srcOrd="0" destOrd="0" presId="urn:microsoft.com/office/officeart/2008/layout/HexagonCluster"/>
    <dgm:cxn modelId="{01577CE6-9C4F-5C4F-9064-E36762F5AF3E}" type="presParOf" srcId="{B6496DEE-83E1-1043-8A37-90E4D33D192F}" destId="{F72966BE-9BFC-4C48-A4DF-16A2579B089B}" srcOrd="46" destOrd="0" presId="urn:microsoft.com/office/officeart/2008/layout/HexagonCluster"/>
    <dgm:cxn modelId="{C044789A-5B66-DC42-A46C-E0FFD9454537}" type="presParOf" srcId="{F72966BE-9BFC-4C48-A4DF-16A2579B089B}" destId="{6DFB3A30-745F-2F4F-90BC-32A3AED868E6}" srcOrd="0" destOrd="0" presId="urn:microsoft.com/office/officeart/2008/layout/HexagonCluster"/>
    <dgm:cxn modelId="{286DAB94-B3A2-864C-B31F-A394FE9132FA}" type="presParOf" srcId="{B6496DEE-83E1-1043-8A37-90E4D33D192F}" destId="{5C6FBA0D-9C9E-814C-B3D4-812A2B87F928}" srcOrd="47" destOrd="0" presId="urn:microsoft.com/office/officeart/2008/layout/HexagonCluster"/>
    <dgm:cxn modelId="{B21FE866-09F4-6B4D-9824-C61C3D2F877D}" type="presParOf" srcId="{5C6FBA0D-9C9E-814C-B3D4-812A2B87F928}" destId="{72FD0386-4E29-A74B-9E10-EB6AE2A4D1DB}"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C28D5F-8FE3-2A42-82D0-CC8D697BA449}" type="doc">
      <dgm:prSet loTypeId="urn:microsoft.com/office/officeart/2005/8/layout/hChevron3" loCatId="" qsTypeId="urn:microsoft.com/office/officeart/2005/8/quickstyle/simple1" qsCatId="simple" csTypeId="urn:microsoft.com/office/officeart/2005/8/colors/accent1_2" csCatId="accent1" phldr="1"/>
      <dgm:spPr/>
    </dgm:pt>
    <dgm:pt modelId="{57D98E11-CED5-6744-8E02-8788F7845FF5}">
      <dgm:prSet phldrT="[Text]"/>
      <dgm:spPr/>
      <dgm:t>
        <a:bodyPr/>
        <a:lstStyle/>
        <a:p>
          <a:r>
            <a:rPr lang="en-US" dirty="0"/>
            <a:t>SD</a:t>
          </a:r>
        </a:p>
      </dgm:t>
    </dgm:pt>
    <dgm:pt modelId="{33B3D56D-772D-9647-8CE9-57EE00FD1145}" type="parTrans" cxnId="{31D1DFAF-348A-234E-94AD-08F5BBA5CB34}">
      <dgm:prSet/>
      <dgm:spPr/>
      <dgm:t>
        <a:bodyPr/>
        <a:lstStyle/>
        <a:p>
          <a:endParaRPr lang="en-US"/>
        </a:p>
      </dgm:t>
    </dgm:pt>
    <dgm:pt modelId="{441D46D3-5C5C-7C43-A570-7ACEB1B4A965}" type="sibTrans" cxnId="{31D1DFAF-348A-234E-94AD-08F5BBA5CB34}">
      <dgm:prSet/>
      <dgm:spPr/>
      <dgm:t>
        <a:bodyPr/>
        <a:lstStyle/>
        <a:p>
          <a:endParaRPr lang="en-US"/>
        </a:p>
      </dgm:t>
    </dgm:pt>
    <dgm:pt modelId="{4D6AEB2F-9E39-DE43-862D-E47F99ACE714}">
      <dgm:prSet phldrT="[Text]"/>
      <dgm:spPr/>
      <dgm:t>
        <a:bodyPr/>
        <a:lstStyle/>
        <a:p>
          <a:r>
            <a:rPr lang="en-US" dirty="0"/>
            <a:t>DD</a:t>
          </a:r>
        </a:p>
      </dgm:t>
    </dgm:pt>
    <dgm:pt modelId="{6B553A13-A123-8F4D-B946-8FD11104744D}" type="parTrans" cxnId="{8C3803BE-D7FF-E34B-9058-94301D673488}">
      <dgm:prSet/>
      <dgm:spPr/>
      <dgm:t>
        <a:bodyPr/>
        <a:lstStyle/>
        <a:p>
          <a:endParaRPr lang="en-US"/>
        </a:p>
      </dgm:t>
    </dgm:pt>
    <dgm:pt modelId="{A8E415D8-730F-544E-9340-C390F6EFAA14}" type="sibTrans" cxnId="{8C3803BE-D7FF-E34B-9058-94301D673488}">
      <dgm:prSet/>
      <dgm:spPr/>
      <dgm:t>
        <a:bodyPr/>
        <a:lstStyle/>
        <a:p>
          <a:endParaRPr lang="en-US"/>
        </a:p>
      </dgm:t>
    </dgm:pt>
    <dgm:pt modelId="{D7BBA898-45AF-D843-8AF4-D15C21898A8A}">
      <dgm:prSet phldrT="[Text]"/>
      <dgm:spPr/>
      <dgm:t>
        <a:bodyPr/>
        <a:lstStyle/>
        <a:p>
          <a:r>
            <a:rPr lang="en-US" dirty="0"/>
            <a:t>CD</a:t>
          </a:r>
        </a:p>
      </dgm:t>
    </dgm:pt>
    <dgm:pt modelId="{2993D4FF-FD69-3444-98A0-A5A7F1A8D956}" type="parTrans" cxnId="{4F7F9B03-A2B4-5942-A976-9C6044534182}">
      <dgm:prSet/>
      <dgm:spPr/>
      <dgm:t>
        <a:bodyPr/>
        <a:lstStyle/>
        <a:p>
          <a:endParaRPr lang="en-US"/>
        </a:p>
      </dgm:t>
    </dgm:pt>
    <dgm:pt modelId="{70399463-0DC4-B34C-918F-849C6E585C3C}" type="sibTrans" cxnId="{4F7F9B03-A2B4-5942-A976-9C6044534182}">
      <dgm:prSet/>
      <dgm:spPr/>
      <dgm:t>
        <a:bodyPr/>
        <a:lstStyle/>
        <a:p>
          <a:endParaRPr lang="en-US"/>
        </a:p>
      </dgm:t>
    </dgm:pt>
    <dgm:pt modelId="{F363ADB9-3C51-EC4D-864A-FB699293A84C}">
      <dgm:prSet phldrT="[Text]"/>
      <dgm:spPr/>
      <dgm:t>
        <a:bodyPr/>
        <a:lstStyle/>
        <a:p>
          <a:r>
            <a:rPr lang="en-US" dirty="0"/>
            <a:t>BID</a:t>
          </a:r>
        </a:p>
      </dgm:t>
    </dgm:pt>
    <dgm:pt modelId="{FE71BF0F-C532-8145-A8E4-1C3C44AABF9E}" type="parTrans" cxnId="{B3C13E10-FC42-5B44-896F-2FE56D7BE7D3}">
      <dgm:prSet/>
      <dgm:spPr/>
      <dgm:t>
        <a:bodyPr/>
        <a:lstStyle/>
        <a:p>
          <a:endParaRPr lang="en-US"/>
        </a:p>
      </dgm:t>
    </dgm:pt>
    <dgm:pt modelId="{11CDC09A-D968-9948-85CA-4B7975CB283F}" type="sibTrans" cxnId="{B3C13E10-FC42-5B44-896F-2FE56D7BE7D3}">
      <dgm:prSet/>
      <dgm:spPr/>
      <dgm:t>
        <a:bodyPr/>
        <a:lstStyle/>
        <a:p>
          <a:endParaRPr lang="en-US"/>
        </a:p>
      </dgm:t>
    </dgm:pt>
    <dgm:pt modelId="{AD1D4A09-244B-DF4A-AAA7-5EFF23C1FD7F}">
      <dgm:prSet phldrT="[Text]"/>
      <dgm:spPr/>
      <dgm:t>
        <a:bodyPr/>
        <a:lstStyle/>
        <a:p>
          <a:r>
            <a:rPr lang="en-US" dirty="0"/>
            <a:t>BUILD</a:t>
          </a:r>
        </a:p>
      </dgm:t>
    </dgm:pt>
    <dgm:pt modelId="{20768D08-2E1D-7C4D-B465-1784445952CF}" type="parTrans" cxnId="{DB28C190-00E5-8444-8EAF-630EBB690CCD}">
      <dgm:prSet/>
      <dgm:spPr/>
      <dgm:t>
        <a:bodyPr/>
        <a:lstStyle/>
        <a:p>
          <a:endParaRPr lang="en-US"/>
        </a:p>
      </dgm:t>
    </dgm:pt>
    <dgm:pt modelId="{777F8880-8A52-D249-935C-616730A69D8B}" type="sibTrans" cxnId="{DB28C190-00E5-8444-8EAF-630EBB690CCD}">
      <dgm:prSet/>
      <dgm:spPr/>
      <dgm:t>
        <a:bodyPr/>
        <a:lstStyle/>
        <a:p>
          <a:endParaRPr lang="en-US"/>
        </a:p>
      </dgm:t>
    </dgm:pt>
    <dgm:pt modelId="{D0B6627F-6361-6D43-835D-4B8D9D6A2298}">
      <dgm:prSet phldrT="[Text]"/>
      <dgm:spPr/>
      <dgm:t>
        <a:bodyPr/>
        <a:lstStyle/>
        <a:p>
          <a:r>
            <a:rPr lang="en-US" dirty="0"/>
            <a:t>OCCUPY</a:t>
          </a:r>
        </a:p>
      </dgm:t>
    </dgm:pt>
    <dgm:pt modelId="{9F41D5DE-0129-7945-8A73-5742EA61A877}" type="parTrans" cxnId="{4F7B2E11-295F-F347-846E-6DAE8CC7C319}">
      <dgm:prSet/>
      <dgm:spPr/>
      <dgm:t>
        <a:bodyPr/>
        <a:lstStyle/>
        <a:p>
          <a:endParaRPr lang="en-US"/>
        </a:p>
      </dgm:t>
    </dgm:pt>
    <dgm:pt modelId="{2A39AC70-07CF-D243-B508-207C8F28A018}" type="sibTrans" cxnId="{4F7B2E11-295F-F347-846E-6DAE8CC7C319}">
      <dgm:prSet/>
      <dgm:spPr/>
      <dgm:t>
        <a:bodyPr/>
        <a:lstStyle/>
        <a:p>
          <a:endParaRPr lang="en-US"/>
        </a:p>
      </dgm:t>
    </dgm:pt>
    <dgm:pt modelId="{712F66E5-EACB-0F4D-AF9E-8407BDB7254F}" type="pres">
      <dgm:prSet presAssocID="{B8C28D5F-8FE3-2A42-82D0-CC8D697BA449}" presName="Name0" presStyleCnt="0">
        <dgm:presLayoutVars>
          <dgm:dir/>
          <dgm:resizeHandles val="exact"/>
        </dgm:presLayoutVars>
      </dgm:prSet>
      <dgm:spPr/>
    </dgm:pt>
    <dgm:pt modelId="{43E9A0A5-898E-8C44-8A0D-55E5E263D7FD}" type="pres">
      <dgm:prSet presAssocID="{57D98E11-CED5-6744-8E02-8788F7845FF5}" presName="parTxOnly" presStyleLbl="node1" presStyleIdx="0" presStyleCnt="6">
        <dgm:presLayoutVars>
          <dgm:bulletEnabled val="1"/>
        </dgm:presLayoutVars>
      </dgm:prSet>
      <dgm:spPr/>
    </dgm:pt>
    <dgm:pt modelId="{7BA85BEE-FD68-8242-BFE8-443DDAEF6392}" type="pres">
      <dgm:prSet presAssocID="{441D46D3-5C5C-7C43-A570-7ACEB1B4A965}" presName="parSpace" presStyleCnt="0"/>
      <dgm:spPr/>
    </dgm:pt>
    <dgm:pt modelId="{D0DDD596-FC95-3C4F-B95B-59202526EDFE}" type="pres">
      <dgm:prSet presAssocID="{4D6AEB2F-9E39-DE43-862D-E47F99ACE714}" presName="parTxOnly" presStyleLbl="node1" presStyleIdx="1" presStyleCnt="6">
        <dgm:presLayoutVars>
          <dgm:bulletEnabled val="1"/>
        </dgm:presLayoutVars>
      </dgm:prSet>
      <dgm:spPr/>
    </dgm:pt>
    <dgm:pt modelId="{566BA987-001F-6548-8687-77DB79E13008}" type="pres">
      <dgm:prSet presAssocID="{A8E415D8-730F-544E-9340-C390F6EFAA14}" presName="parSpace" presStyleCnt="0"/>
      <dgm:spPr/>
    </dgm:pt>
    <dgm:pt modelId="{B871D0AB-54A3-C548-A22A-64F59FF606C7}" type="pres">
      <dgm:prSet presAssocID="{D7BBA898-45AF-D843-8AF4-D15C21898A8A}" presName="parTxOnly" presStyleLbl="node1" presStyleIdx="2" presStyleCnt="6">
        <dgm:presLayoutVars>
          <dgm:bulletEnabled val="1"/>
        </dgm:presLayoutVars>
      </dgm:prSet>
      <dgm:spPr/>
    </dgm:pt>
    <dgm:pt modelId="{51130A6A-52D3-6A44-B14C-3AB98B4A15F3}" type="pres">
      <dgm:prSet presAssocID="{70399463-0DC4-B34C-918F-849C6E585C3C}" presName="parSpace" presStyleCnt="0"/>
      <dgm:spPr/>
    </dgm:pt>
    <dgm:pt modelId="{BCD31934-D42F-A646-87AA-8FB17CBF4D01}" type="pres">
      <dgm:prSet presAssocID="{F363ADB9-3C51-EC4D-864A-FB699293A84C}" presName="parTxOnly" presStyleLbl="node1" presStyleIdx="3" presStyleCnt="6">
        <dgm:presLayoutVars>
          <dgm:bulletEnabled val="1"/>
        </dgm:presLayoutVars>
      </dgm:prSet>
      <dgm:spPr/>
    </dgm:pt>
    <dgm:pt modelId="{921C728D-2468-B841-BDDC-97E7C3D06087}" type="pres">
      <dgm:prSet presAssocID="{11CDC09A-D968-9948-85CA-4B7975CB283F}" presName="parSpace" presStyleCnt="0"/>
      <dgm:spPr/>
    </dgm:pt>
    <dgm:pt modelId="{11D6829A-B512-854C-AF05-7A2874166259}" type="pres">
      <dgm:prSet presAssocID="{AD1D4A09-244B-DF4A-AAA7-5EFF23C1FD7F}" presName="parTxOnly" presStyleLbl="node1" presStyleIdx="4" presStyleCnt="6">
        <dgm:presLayoutVars>
          <dgm:bulletEnabled val="1"/>
        </dgm:presLayoutVars>
      </dgm:prSet>
      <dgm:spPr/>
    </dgm:pt>
    <dgm:pt modelId="{145A1B3A-C1AF-704B-B663-D2CDE55E9B79}" type="pres">
      <dgm:prSet presAssocID="{777F8880-8A52-D249-935C-616730A69D8B}" presName="parSpace" presStyleCnt="0"/>
      <dgm:spPr/>
    </dgm:pt>
    <dgm:pt modelId="{E1E14319-D903-4047-8EBC-AF053681CAE2}" type="pres">
      <dgm:prSet presAssocID="{D0B6627F-6361-6D43-835D-4B8D9D6A2298}" presName="parTxOnly" presStyleLbl="node1" presStyleIdx="5" presStyleCnt="6">
        <dgm:presLayoutVars>
          <dgm:bulletEnabled val="1"/>
        </dgm:presLayoutVars>
      </dgm:prSet>
      <dgm:spPr/>
    </dgm:pt>
  </dgm:ptLst>
  <dgm:cxnLst>
    <dgm:cxn modelId="{4F7F9B03-A2B4-5942-A976-9C6044534182}" srcId="{B8C28D5F-8FE3-2A42-82D0-CC8D697BA449}" destId="{D7BBA898-45AF-D843-8AF4-D15C21898A8A}" srcOrd="2" destOrd="0" parTransId="{2993D4FF-FD69-3444-98A0-A5A7F1A8D956}" sibTransId="{70399463-0DC4-B34C-918F-849C6E585C3C}"/>
    <dgm:cxn modelId="{B3C13E10-FC42-5B44-896F-2FE56D7BE7D3}" srcId="{B8C28D5F-8FE3-2A42-82D0-CC8D697BA449}" destId="{F363ADB9-3C51-EC4D-864A-FB699293A84C}" srcOrd="3" destOrd="0" parTransId="{FE71BF0F-C532-8145-A8E4-1C3C44AABF9E}" sibTransId="{11CDC09A-D968-9948-85CA-4B7975CB283F}"/>
    <dgm:cxn modelId="{4F7B2E11-295F-F347-846E-6DAE8CC7C319}" srcId="{B8C28D5F-8FE3-2A42-82D0-CC8D697BA449}" destId="{D0B6627F-6361-6D43-835D-4B8D9D6A2298}" srcOrd="5" destOrd="0" parTransId="{9F41D5DE-0129-7945-8A73-5742EA61A877}" sibTransId="{2A39AC70-07CF-D243-B508-207C8F28A018}"/>
    <dgm:cxn modelId="{D5A70919-2876-984E-BCD9-843EACFB62B0}" type="presOf" srcId="{AD1D4A09-244B-DF4A-AAA7-5EFF23C1FD7F}" destId="{11D6829A-B512-854C-AF05-7A2874166259}" srcOrd="0" destOrd="0" presId="urn:microsoft.com/office/officeart/2005/8/layout/hChevron3"/>
    <dgm:cxn modelId="{80A4851D-D206-7A44-9CC7-6F1411FF2729}" type="presOf" srcId="{F363ADB9-3C51-EC4D-864A-FB699293A84C}" destId="{BCD31934-D42F-A646-87AA-8FB17CBF4D01}" srcOrd="0" destOrd="0" presId="urn:microsoft.com/office/officeart/2005/8/layout/hChevron3"/>
    <dgm:cxn modelId="{5BD51127-7C9D-7E45-9230-48401AF30295}" type="presOf" srcId="{4D6AEB2F-9E39-DE43-862D-E47F99ACE714}" destId="{D0DDD596-FC95-3C4F-B95B-59202526EDFE}" srcOrd="0" destOrd="0" presId="urn:microsoft.com/office/officeart/2005/8/layout/hChevron3"/>
    <dgm:cxn modelId="{41801B5E-59ED-944F-BA87-0C8F5B15B17E}" type="presOf" srcId="{D0B6627F-6361-6D43-835D-4B8D9D6A2298}" destId="{E1E14319-D903-4047-8EBC-AF053681CAE2}" srcOrd="0" destOrd="0" presId="urn:microsoft.com/office/officeart/2005/8/layout/hChevron3"/>
    <dgm:cxn modelId="{2973F383-413A-8E42-99BB-125F1AADB1B9}" type="presOf" srcId="{57D98E11-CED5-6744-8E02-8788F7845FF5}" destId="{43E9A0A5-898E-8C44-8A0D-55E5E263D7FD}" srcOrd="0" destOrd="0" presId="urn:microsoft.com/office/officeart/2005/8/layout/hChevron3"/>
    <dgm:cxn modelId="{DB28C190-00E5-8444-8EAF-630EBB690CCD}" srcId="{B8C28D5F-8FE3-2A42-82D0-CC8D697BA449}" destId="{AD1D4A09-244B-DF4A-AAA7-5EFF23C1FD7F}" srcOrd="4" destOrd="0" parTransId="{20768D08-2E1D-7C4D-B465-1784445952CF}" sibTransId="{777F8880-8A52-D249-935C-616730A69D8B}"/>
    <dgm:cxn modelId="{31D1DFAF-348A-234E-94AD-08F5BBA5CB34}" srcId="{B8C28D5F-8FE3-2A42-82D0-CC8D697BA449}" destId="{57D98E11-CED5-6744-8E02-8788F7845FF5}" srcOrd="0" destOrd="0" parTransId="{33B3D56D-772D-9647-8CE9-57EE00FD1145}" sibTransId="{441D46D3-5C5C-7C43-A570-7ACEB1B4A965}"/>
    <dgm:cxn modelId="{3F6EA4B1-1EA0-1048-A16F-A9C259624105}" type="presOf" srcId="{B8C28D5F-8FE3-2A42-82D0-CC8D697BA449}" destId="{712F66E5-EACB-0F4D-AF9E-8407BDB7254F}" srcOrd="0" destOrd="0" presId="urn:microsoft.com/office/officeart/2005/8/layout/hChevron3"/>
    <dgm:cxn modelId="{8C3803BE-D7FF-E34B-9058-94301D673488}" srcId="{B8C28D5F-8FE3-2A42-82D0-CC8D697BA449}" destId="{4D6AEB2F-9E39-DE43-862D-E47F99ACE714}" srcOrd="1" destOrd="0" parTransId="{6B553A13-A123-8F4D-B946-8FD11104744D}" sibTransId="{A8E415D8-730F-544E-9340-C390F6EFAA14}"/>
    <dgm:cxn modelId="{9E5502F6-7E42-594B-9C50-F0D54A825CB6}" type="presOf" srcId="{D7BBA898-45AF-D843-8AF4-D15C21898A8A}" destId="{B871D0AB-54A3-C548-A22A-64F59FF606C7}" srcOrd="0" destOrd="0" presId="urn:microsoft.com/office/officeart/2005/8/layout/hChevron3"/>
    <dgm:cxn modelId="{375272BB-EBCC-E74B-A53B-50F8E2C2515A}" type="presParOf" srcId="{712F66E5-EACB-0F4D-AF9E-8407BDB7254F}" destId="{43E9A0A5-898E-8C44-8A0D-55E5E263D7FD}" srcOrd="0" destOrd="0" presId="urn:microsoft.com/office/officeart/2005/8/layout/hChevron3"/>
    <dgm:cxn modelId="{44F89111-8573-9042-B593-F53ABDB53987}" type="presParOf" srcId="{712F66E5-EACB-0F4D-AF9E-8407BDB7254F}" destId="{7BA85BEE-FD68-8242-BFE8-443DDAEF6392}" srcOrd="1" destOrd="0" presId="urn:microsoft.com/office/officeart/2005/8/layout/hChevron3"/>
    <dgm:cxn modelId="{82091DBF-4AFF-1442-95B6-6D8E131B6E90}" type="presParOf" srcId="{712F66E5-EACB-0F4D-AF9E-8407BDB7254F}" destId="{D0DDD596-FC95-3C4F-B95B-59202526EDFE}" srcOrd="2" destOrd="0" presId="urn:microsoft.com/office/officeart/2005/8/layout/hChevron3"/>
    <dgm:cxn modelId="{0EA030FC-BCA2-2743-BC47-E72D4735E96B}" type="presParOf" srcId="{712F66E5-EACB-0F4D-AF9E-8407BDB7254F}" destId="{566BA987-001F-6548-8687-77DB79E13008}" srcOrd="3" destOrd="0" presId="urn:microsoft.com/office/officeart/2005/8/layout/hChevron3"/>
    <dgm:cxn modelId="{E0D9B984-F1C0-1941-87E7-A63A5E608449}" type="presParOf" srcId="{712F66E5-EACB-0F4D-AF9E-8407BDB7254F}" destId="{B871D0AB-54A3-C548-A22A-64F59FF606C7}" srcOrd="4" destOrd="0" presId="urn:microsoft.com/office/officeart/2005/8/layout/hChevron3"/>
    <dgm:cxn modelId="{F97163AE-D432-C84D-B2BC-9331E26265B8}" type="presParOf" srcId="{712F66E5-EACB-0F4D-AF9E-8407BDB7254F}" destId="{51130A6A-52D3-6A44-B14C-3AB98B4A15F3}" srcOrd="5" destOrd="0" presId="urn:microsoft.com/office/officeart/2005/8/layout/hChevron3"/>
    <dgm:cxn modelId="{AB471D55-B422-6644-8331-81A6F185C961}" type="presParOf" srcId="{712F66E5-EACB-0F4D-AF9E-8407BDB7254F}" destId="{BCD31934-D42F-A646-87AA-8FB17CBF4D01}" srcOrd="6" destOrd="0" presId="urn:microsoft.com/office/officeart/2005/8/layout/hChevron3"/>
    <dgm:cxn modelId="{6EFA05DF-9C1C-BD42-A1DE-10175A661942}" type="presParOf" srcId="{712F66E5-EACB-0F4D-AF9E-8407BDB7254F}" destId="{921C728D-2468-B841-BDDC-97E7C3D06087}" srcOrd="7" destOrd="0" presId="urn:microsoft.com/office/officeart/2005/8/layout/hChevron3"/>
    <dgm:cxn modelId="{397043B7-2AD4-C544-931E-C9D93F667293}" type="presParOf" srcId="{712F66E5-EACB-0F4D-AF9E-8407BDB7254F}" destId="{11D6829A-B512-854C-AF05-7A2874166259}" srcOrd="8" destOrd="0" presId="urn:microsoft.com/office/officeart/2005/8/layout/hChevron3"/>
    <dgm:cxn modelId="{1E220E0A-770B-124F-B89F-F02541F8B236}" type="presParOf" srcId="{712F66E5-EACB-0F4D-AF9E-8407BDB7254F}" destId="{145A1B3A-C1AF-704B-B663-D2CDE55E9B79}" srcOrd="9" destOrd="0" presId="urn:microsoft.com/office/officeart/2005/8/layout/hChevron3"/>
    <dgm:cxn modelId="{B80B9658-1406-D345-B49D-7C564C15BB53}" type="presParOf" srcId="{712F66E5-EACB-0F4D-AF9E-8407BDB7254F}" destId="{E1E14319-D903-4047-8EBC-AF053681CAE2}"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29B287-877B-1643-A650-535CB08E5C20}"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6F4D080E-DF05-A44C-9553-842A33E27ACE}">
      <dgm:prSet phldrT="[Text]"/>
      <dgm:spPr/>
      <dgm:t>
        <a:bodyPr/>
        <a:lstStyle/>
        <a:p>
          <a:r>
            <a:rPr lang="en-US" dirty="0"/>
            <a:t>Window of Opportunity</a:t>
          </a:r>
        </a:p>
      </dgm:t>
    </dgm:pt>
    <dgm:pt modelId="{D6167599-C27B-7D4D-87BD-5A377507ADE0}" type="parTrans" cxnId="{3671DF83-A590-024D-AA3D-6C8C03563337}">
      <dgm:prSet/>
      <dgm:spPr/>
      <dgm:t>
        <a:bodyPr/>
        <a:lstStyle/>
        <a:p>
          <a:endParaRPr lang="en-US"/>
        </a:p>
      </dgm:t>
    </dgm:pt>
    <dgm:pt modelId="{8DD18979-438D-A645-96E9-08B645F8CAB6}" type="sibTrans" cxnId="{3671DF83-A590-024D-AA3D-6C8C03563337}">
      <dgm:prSet/>
      <dgm:spPr/>
      <dgm:t>
        <a:bodyPr/>
        <a:lstStyle/>
        <a:p>
          <a:endParaRPr lang="en-US"/>
        </a:p>
      </dgm:t>
    </dgm:pt>
    <dgm:pt modelId="{C6F938EB-3A96-994B-81FF-CCA904B7A5E5}">
      <dgm:prSet phldrT="[Text]"/>
      <dgm:spPr/>
      <dgm:t>
        <a:bodyPr/>
        <a:lstStyle/>
        <a:p>
          <a:r>
            <a:rPr lang="en-US" dirty="0"/>
            <a:t>Design Standards</a:t>
          </a:r>
        </a:p>
      </dgm:t>
    </dgm:pt>
    <dgm:pt modelId="{5CE596FB-92F7-654A-9358-1099B858C5ED}" type="parTrans" cxnId="{09B651F5-020F-8D4C-A0E4-2E0DC9DC0545}">
      <dgm:prSet/>
      <dgm:spPr/>
      <dgm:t>
        <a:bodyPr/>
        <a:lstStyle/>
        <a:p>
          <a:endParaRPr lang="en-US"/>
        </a:p>
      </dgm:t>
    </dgm:pt>
    <dgm:pt modelId="{63F572E3-EFD5-0D4B-B3AD-3C9D4FADC8B9}" type="sibTrans" cxnId="{09B651F5-020F-8D4C-A0E4-2E0DC9DC0545}">
      <dgm:prSet/>
      <dgm:spPr/>
      <dgm:t>
        <a:bodyPr/>
        <a:lstStyle/>
        <a:p>
          <a:endParaRPr lang="en-US"/>
        </a:p>
      </dgm:t>
    </dgm:pt>
    <dgm:pt modelId="{871B4589-268D-6E4E-8DD6-ADDE2DA6E5ED}" type="pres">
      <dgm:prSet presAssocID="{5929B287-877B-1643-A650-535CB08E5C20}" presName="Name0" presStyleCnt="0">
        <dgm:presLayoutVars>
          <dgm:dir/>
          <dgm:animLvl val="lvl"/>
          <dgm:resizeHandles val="exact"/>
        </dgm:presLayoutVars>
      </dgm:prSet>
      <dgm:spPr/>
    </dgm:pt>
    <dgm:pt modelId="{A4FEE255-0209-3E48-B70A-0F8754403440}" type="pres">
      <dgm:prSet presAssocID="{C6F938EB-3A96-994B-81FF-CCA904B7A5E5}" presName="boxAndChildren" presStyleCnt="0"/>
      <dgm:spPr/>
    </dgm:pt>
    <dgm:pt modelId="{7C576F7B-6D8A-A74B-8D35-98F5816DA638}" type="pres">
      <dgm:prSet presAssocID="{C6F938EB-3A96-994B-81FF-CCA904B7A5E5}" presName="parentTextBox" presStyleLbl="node1" presStyleIdx="0" presStyleCnt="2"/>
      <dgm:spPr/>
    </dgm:pt>
    <dgm:pt modelId="{9845CD85-B831-7A4E-87F0-E0D91C4C0552}" type="pres">
      <dgm:prSet presAssocID="{8DD18979-438D-A645-96E9-08B645F8CAB6}" presName="sp" presStyleCnt="0"/>
      <dgm:spPr/>
    </dgm:pt>
    <dgm:pt modelId="{709E67D1-5F07-8B4D-92DC-A1AD531D10E3}" type="pres">
      <dgm:prSet presAssocID="{6F4D080E-DF05-A44C-9553-842A33E27ACE}" presName="arrowAndChildren" presStyleCnt="0"/>
      <dgm:spPr/>
    </dgm:pt>
    <dgm:pt modelId="{19C4FD8B-CF0D-E447-8F33-CE79DFD9EA78}" type="pres">
      <dgm:prSet presAssocID="{6F4D080E-DF05-A44C-9553-842A33E27ACE}" presName="parentTextArrow" presStyleLbl="node1" presStyleIdx="1" presStyleCnt="2"/>
      <dgm:spPr/>
    </dgm:pt>
  </dgm:ptLst>
  <dgm:cxnLst>
    <dgm:cxn modelId="{38F51D18-AC76-EB4B-B8CE-12B1484BF97E}" type="presOf" srcId="{C6F938EB-3A96-994B-81FF-CCA904B7A5E5}" destId="{7C576F7B-6D8A-A74B-8D35-98F5816DA638}" srcOrd="0" destOrd="0" presId="urn:microsoft.com/office/officeart/2005/8/layout/process4"/>
    <dgm:cxn modelId="{11ECFB28-7108-8541-BDA5-1FB1683E1869}" type="presOf" srcId="{5929B287-877B-1643-A650-535CB08E5C20}" destId="{871B4589-268D-6E4E-8DD6-ADDE2DA6E5ED}" srcOrd="0" destOrd="0" presId="urn:microsoft.com/office/officeart/2005/8/layout/process4"/>
    <dgm:cxn modelId="{9AC80474-79C3-8B46-BDF1-81BC22EE3A08}" type="presOf" srcId="{6F4D080E-DF05-A44C-9553-842A33E27ACE}" destId="{19C4FD8B-CF0D-E447-8F33-CE79DFD9EA78}" srcOrd="0" destOrd="0" presId="urn:microsoft.com/office/officeart/2005/8/layout/process4"/>
    <dgm:cxn modelId="{3671DF83-A590-024D-AA3D-6C8C03563337}" srcId="{5929B287-877B-1643-A650-535CB08E5C20}" destId="{6F4D080E-DF05-A44C-9553-842A33E27ACE}" srcOrd="0" destOrd="0" parTransId="{D6167599-C27B-7D4D-87BD-5A377507ADE0}" sibTransId="{8DD18979-438D-A645-96E9-08B645F8CAB6}"/>
    <dgm:cxn modelId="{09B651F5-020F-8D4C-A0E4-2E0DC9DC0545}" srcId="{5929B287-877B-1643-A650-535CB08E5C20}" destId="{C6F938EB-3A96-994B-81FF-CCA904B7A5E5}" srcOrd="1" destOrd="0" parTransId="{5CE596FB-92F7-654A-9358-1099B858C5ED}" sibTransId="{63F572E3-EFD5-0D4B-B3AD-3C9D4FADC8B9}"/>
    <dgm:cxn modelId="{F5539FB3-E92D-F94F-9ACD-9B23EF6CD3CE}" type="presParOf" srcId="{871B4589-268D-6E4E-8DD6-ADDE2DA6E5ED}" destId="{A4FEE255-0209-3E48-B70A-0F8754403440}" srcOrd="0" destOrd="0" presId="urn:microsoft.com/office/officeart/2005/8/layout/process4"/>
    <dgm:cxn modelId="{E2E80A05-B98A-004B-92B0-DB7B1C9F0018}" type="presParOf" srcId="{A4FEE255-0209-3E48-B70A-0F8754403440}" destId="{7C576F7B-6D8A-A74B-8D35-98F5816DA638}" srcOrd="0" destOrd="0" presId="urn:microsoft.com/office/officeart/2005/8/layout/process4"/>
    <dgm:cxn modelId="{5440A4CD-6440-FB49-BE97-8697447D4FF3}" type="presParOf" srcId="{871B4589-268D-6E4E-8DD6-ADDE2DA6E5ED}" destId="{9845CD85-B831-7A4E-87F0-E0D91C4C0552}" srcOrd="1" destOrd="0" presId="urn:microsoft.com/office/officeart/2005/8/layout/process4"/>
    <dgm:cxn modelId="{934AF83B-B050-6148-AB86-936613BD4F87}" type="presParOf" srcId="{871B4589-268D-6E4E-8DD6-ADDE2DA6E5ED}" destId="{709E67D1-5F07-8B4D-92DC-A1AD531D10E3}" srcOrd="2" destOrd="0" presId="urn:microsoft.com/office/officeart/2005/8/layout/process4"/>
    <dgm:cxn modelId="{E9D076C9-4F4F-1C46-9B37-FB17DB9A22EB}" type="presParOf" srcId="{709E67D1-5F07-8B4D-92DC-A1AD531D10E3}" destId="{19C4FD8B-CF0D-E447-8F33-CE79DFD9EA78}"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9B4D1F-A70F-694A-823A-501A50510F98}"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386A0C66-60AB-794C-9ADC-EF5231FECBF9}">
      <dgm:prSet phldrT="[Text]"/>
      <dgm:spPr/>
      <dgm:t>
        <a:bodyPr/>
        <a:lstStyle/>
        <a:p>
          <a:r>
            <a:rPr lang="en-US" dirty="0"/>
            <a:t>Design</a:t>
          </a:r>
        </a:p>
      </dgm:t>
    </dgm:pt>
    <dgm:pt modelId="{49C7DFC0-2040-8144-9240-10F4987962F2}" type="parTrans" cxnId="{FF13C912-7983-734D-B96A-67A526B40412}">
      <dgm:prSet/>
      <dgm:spPr/>
      <dgm:t>
        <a:bodyPr/>
        <a:lstStyle/>
        <a:p>
          <a:endParaRPr lang="en-US"/>
        </a:p>
      </dgm:t>
    </dgm:pt>
    <dgm:pt modelId="{FA52EC55-B042-9D4A-AF8B-A290DA523320}" type="sibTrans" cxnId="{FF13C912-7983-734D-B96A-67A526B40412}">
      <dgm:prSet/>
      <dgm:spPr/>
      <dgm:t>
        <a:bodyPr/>
        <a:lstStyle/>
        <a:p>
          <a:endParaRPr lang="en-US"/>
        </a:p>
      </dgm:t>
    </dgm:pt>
    <dgm:pt modelId="{E529E170-2D68-8F40-A5B1-8608E12EC4D8}">
      <dgm:prSet phldrT="[Text]"/>
      <dgm:spPr/>
      <dgm:t>
        <a:bodyPr/>
        <a:lstStyle/>
        <a:p>
          <a:r>
            <a:rPr lang="en-US" dirty="0"/>
            <a:t>Construct</a:t>
          </a:r>
        </a:p>
      </dgm:t>
    </dgm:pt>
    <dgm:pt modelId="{77957A54-77FD-0E4C-A2F5-AF2CDB0E2E4F}" type="parTrans" cxnId="{C59A3347-4417-D34E-A9F5-F264B3ADB135}">
      <dgm:prSet/>
      <dgm:spPr/>
      <dgm:t>
        <a:bodyPr/>
        <a:lstStyle/>
        <a:p>
          <a:endParaRPr lang="en-US"/>
        </a:p>
      </dgm:t>
    </dgm:pt>
    <dgm:pt modelId="{8A69D336-B10F-7640-BEB2-7DC917E0B372}" type="sibTrans" cxnId="{C59A3347-4417-D34E-A9F5-F264B3ADB135}">
      <dgm:prSet/>
      <dgm:spPr/>
      <dgm:t>
        <a:bodyPr/>
        <a:lstStyle/>
        <a:p>
          <a:endParaRPr lang="en-US"/>
        </a:p>
      </dgm:t>
    </dgm:pt>
    <dgm:pt modelId="{BC57DC29-FC12-1B48-BB35-777DF6B0BEB8}">
      <dgm:prSet phldrT="[Text]"/>
      <dgm:spPr/>
      <dgm:t>
        <a:bodyPr/>
        <a:lstStyle/>
        <a:p>
          <a:r>
            <a:rPr lang="en-US" dirty="0"/>
            <a:t>Occupy</a:t>
          </a:r>
        </a:p>
      </dgm:t>
    </dgm:pt>
    <dgm:pt modelId="{D7F81474-813A-4443-9CCA-C6910594A274}" type="parTrans" cxnId="{A612B84B-F35D-F84C-9704-242361F2C70F}">
      <dgm:prSet/>
      <dgm:spPr/>
      <dgm:t>
        <a:bodyPr/>
        <a:lstStyle/>
        <a:p>
          <a:endParaRPr lang="en-US"/>
        </a:p>
      </dgm:t>
    </dgm:pt>
    <dgm:pt modelId="{A4B9590A-51EA-694C-8EA1-059412DD74B4}" type="sibTrans" cxnId="{A612B84B-F35D-F84C-9704-242361F2C70F}">
      <dgm:prSet/>
      <dgm:spPr/>
      <dgm:t>
        <a:bodyPr/>
        <a:lstStyle/>
        <a:p>
          <a:endParaRPr lang="en-US"/>
        </a:p>
      </dgm:t>
    </dgm:pt>
    <dgm:pt modelId="{F78E6601-A715-2242-8B5E-E148BCCE8719}">
      <dgm:prSet phldrT="[Text]"/>
      <dgm:spPr/>
      <dgm:t>
        <a:bodyPr/>
        <a:lstStyle/>
        <a:p>
          <a:r>
            <a:rPr lang="en-US" dirty="0"/>
            <a:t>Learn</a:t>
          </a:r>
        </a:p>
      </dgm:t>
    </dgm:pt>
    <dgm:pt modelId="{41C54723-7EFB-A149-AD9A-F39B401B4C7E}" type="parTrans" cxnId="{22BE1215-1C39-A949-9FC2-0C0C54C46ABB}">
      <dgm:prSet/>
      <dgm:spPr/>
      <dgm:t>
        <a:bodyPr/>
        <a:lstStyle/>
        <a:p>
          <a:endParaRPr lang="en-US"/>
        </a:p>
      </dgm:t>
    </dgm:pt>
    <dgm:pt modelId="{4AB42E8A-2313-104D-91D1-0E9DEFFDD4F8}" type="sibTrans" cxnId="{22BE1215-1C39-A949-9FC2-0C0C54C46ABB}">
      <dgm:prSet/>
      <dgm:spPr/>
      <dgm:t>
        <a:bodyPr/>
        <a:lstStyle/>
        <a:p>
          <a:endParaRPr lang="en-US"/>
        </a:p>
      </dgm:t>
    </dgm:pt>
    <dgm:pt modelId="{40B602A3-0F09-CC4D-8EB8-A8C863C528B2}">
      <dgm:prSet phldrT="[Text]"/>
      <dgm:spPr/>
      <dgm:t>
        <a:bodyPr/>
        <a:lstStyle/>
        <a:p>
          <a:r>
            <a:rPr lang="en-US" dirty="0"/>
            <a:t>Design Standards</a:t>
          </a:r>
        </a:p>
      </dgm:t>
    </dgm:pt>
    <dgm:pt modelId="{86E0DA20-56A0-7D4E-ABD6-C889C6A04391}" type="parTrans" cxnId="{B34479E3-113F-D444-88C4-15AED68AA9B5}">
      <dgm:prSet/>
      <dgm:spPr/>
      <dgm:t>
        <a:bodyPr/>
        <a:lstStyle/>
        <a:p>
          <a:endParaRPr lang="en-US"/>
        </a:p>
      </dgm:t>
    </dgm:pt>
    <dgm:pt modelId="{FEA90375-C018-AE4C-A899-0E09945EB815}" type="sibTrans" cxnId="{B34479E3-113F-D444-88C4-15AED68AA9B5}">
      <dgm:prSet custLinFactNeighborX="-740" custLinFactNeighborY="2013"/>
      <dgm:spPr/>
      <dgm:t>
        <a:bodyPr/>
        <a:lstStyle/>
        <a:p>
          <a:endParaRPr lang="en-US"/>
        </a:p>
      </dgm:t>
    </dgm:pt>
    <dgm:pt modelId="{75A38726-2868-C543-A01E-F3CA03D8F2C5}" type="pres">
      <dgm:prSet presAssocID="{2D9B4D1F-A70F-694A-823A-501A50510F98}" presName="Name0" presStyleCnt="0">
        <dgm:presLayoutVars>
          <dgm:dir/>
          <dgm:resizeHandles val="exact"/>
        </dgm:presLayoutVars>
      </dgm:prSet>
      <dgm:spPr/>
    </dgm:pt>
    <dgm:pt modelId="{C5896B5A-260B-8545-BEF1-4E163F2DFB2F}" type="pres">
      <dgm:prSet presAssocID="{2D9B4D1F-A70F-694A-823A-501A50510F98}" presName="cycle" presStyleCnt="0"/>
      <dgm:spPr/>
    </dgm:pt>
    <dgm:pt modelId="{1D25B16D-2B1F-344D-B0B7-6A1C6CD3EFFF}" type="pres">
      <dgm:prSet presAssocID="{386A0C66-60AB-794C-9ADC-EF5231FECBF9}" presName="nodeFirstNode" presStyleLbl="node1" presStyleIdx="0" presStyleCnt="5">
        <dgm:presLayoutVars>
          <dgm:bulletEnabled val="1"/>
        </dgm:presLayoutVars>
      </dgm:prSet>
      <dgm:spPr/>
    </dgm:pt>
    <dgm:pt modelId="{C678D477-7C64-7B4A-90F5-A0C8B5AE0E75}" type="pres">
      <dgm:prSet presAssocID="{FA52EC55-B042-9D4A-AF8B-A290DA523320}" presName="sibTransFirstNode" presStyleLbl="bgShp" presStyleIdx="0" presStyleCnt="1"/>
      <dgm:spPr/>
    </dgm:pt>
    <dgm:pt modelId="{634E3D99-9022-574E-AE45-2C408119F475}" type="pres">
      <dgm:prSet presAssocID="{E529E170-2D68-8F40-A5B1-8608E12EC4D8}" presName="nodeFollowingNodes" presStyleLbl="node1" presStyleIdx="1" presStyleCnt="5">
        <dgm:presLayoutVars>
          <dgm:bulletEnabled val="1"/>
        </dgm:presLayoutVars>
      </dgm:prSet>
      <dgm:spPr/>
    </dgm:pt>
    <dgm:pt modelId="{E83223E3-CE84-E546-8813-513F3123B667}" type="pres">
      <dgm:prSet presAssocID="{BC57DC29-FC12-1B48-BB35-777DF6B0BEB8}" presName="nodeFollowingNodes" presStyleLbl="node1" presStyleIdx="2" presStyleCnt="5">
        <dgm:presLayoutVars>
          <dgm:bulletEnabled val="1"/>
        </dgm:presLayoutVars>
      </dgm:prSet>
      <dgm:spPr/>
    </dgm:pt>
    <dgm:pt modelId="{9FA55648-D879-544D-9537-73A8BA33EAC5}" type="pres">
      <dgm:prSet presAssocID="{F78E6601-A715-2242-8B5E-E148BCCE8719}" presName="nodeFollowingNodes" presStyleLbl="node1" presStyleIdx="3" presStyleCnt="5">
        <dgm:presLayoutVars>
          <dgm:bulletEnabled val="1"/>
        </dgm:presLayoutVars>
      </dgm:prSet>
      <dgm:spPr/>
    </dgm:pt>
    <dgm:pt modelId="{43B737D3-05E9-B046-BF94-68B052152925}" type="pres">
      <dgm:prSet presAssocID="{40B602A3-0F09-CC4D-8EB8-A8C863C528B2}" presName="nodeFollowingNodes" presStyleLbl="node1" presStyleIdx="4" presStyleCnt="5">
        <dgm:presLayoutVars>
          <dgm:bulletEnabled val="1"/>
        </dgm:presLayoutVars>
      </dgm:prSet>
      <dgm:spPr/>
    </dgm:pt>
  </dgm:ptLst>
  <dgm:cxnLst>
    <dgm:cxn modelId="{FF13C912-7983-734D-B96A-67A526B40412}" srcId="{2D9B4D1F-A70F-694A-823A-501A50510F98}" destId="{386A0C66-60AB-794C-9ADC-EF5231FECBF9}" srcOrd="0" destOrd="0" parTransId="{49C7DFC0-2040-8144-9240-10F4987962F2}" sibTransId="{FA52EC55-B042-9D4A-AF8B-A290DA523320}"/>
    <dgm:cxn modelId="{22BE1215-1C39-A949-9FC2-0C0C54C46ABB}" srcId="{2D9B4D1F-A70F-694A-823A-501A50510F98}" destId="{F78E6601-A715-2242-8B5E-E148BCCE8719}" srcOrd="3" destOrd="0" parTransId="{41C54723-7EFB-A149-AD9A-F39B401B4C7E}" sibTransId="{4AB42E8A-2313-104D-91D1-0E9DEFFDD4F8}"/>
    <dgm:cxn modelId="{C59A3347-4417-D34E-A9F5-F264B3ADB135}" srcId="{2D9B4D1F-A70F-694A-823A-501A50510F98}" destId="{E529E170-2D68-8F40-A5B1-8608E12EC4D8}" srcOrd="1" destOrd="0" parTransId="{77957A54-77FD-0E4C-A2F5-AF2CDB0E2E4F}" sibTransId="{8A69D336-B10F-7640-BEB2-7DC917E0B372}"/>
    <dgm:cxn modelId="{A612B84B-F35D-F84C-9704-242361F2C70F}" srcId="{2D9B4D1F-A70F-694A-823A-501A50510F98}" destId="{BC57DC29-FC12-1B48-BB35-777DF6B0BEB8}" srcOrd="2" destOrd="0" parTransId="{D7F81474-813A-4443-9CCA-C6910594A274}" sibTransId="{A4B9590A-51EA-694C-8EA1-059412DD74B4}"/>
    <dgm:cxn modelId="{F3BB5753-28C5-634E-A9BC-0AB3F0619A33}" type="presOf" srcId="{BC57DC29-FC12-1B48-BB35-777DF6B0BEB8}" destId="{E83223E3-CE84-E546-8813-513F3123B667}" srcOrd="0" destOrd="0" presId="urn:microsoft.com/office/officeart/2005/8/layout/cycle3"/>
    <dgm:cxn modelId="{EC22CB55-22B2-D04A-B041-1729A72102BA}" type="presOf" srcId="{2D9B4D1F-A70F-694A-823A-501A50510F98}" destId="{75A38726-2868-C543-A01E-F3CA03D8F2C5}" srcOrd="0" destOrd="0" presId="urn:microsoft.com/office/officeart/2005/8/layout/cycle3"/>
    <dgm:cxn modelId="{88871684-30E3-3F4C-BF5D-911009407ED5}" type="presOf" srcId="{E529E170-2D68-8F40-A5B1-8608E12EC4D8}" destId="{634E3D99-9022-574E-AE45-2C408119F475}" srcOrd="0" destOrd="0" presId="urn:microsoft.com/office/officeart/2005/8/layout/cycle3"/>
    <dgm:cxn modelId="{2E6BBA9E-14F0-D243-99F3-814487864EF4}" type="presOf" srcId="{40B602A3-0F09-CC4D-8EB8-A8C863C528B2}" destId="{43B737D3-05E9-B046-BF94-68B052152925}" srcOrd="0" destOrd="0" presId="urn:microsoft.com/office/officeart/2005/8/layout/cycle3"/>
    <dgm:cxn modelId="{D037D5D3-F59C-954A-AE55-1E50696A9D31}" type="presOf" srcId="{F78E6601-A715-2242-8B5E-E148BCCE8719}" destId="{9FA55648-D879-544D-9537-73A8BA33EAC5}" srcOrd="0" destOrd="0" presId="urn:microsoft.com/office/officeart/2005/8/layout/cycle3"/>
    <dgm:cxn modelId="{F440C9D7-262A-A145-9129-C19C8AEB85F3}" type="presOf" srcId="{386A0C66-60AB-794C-9ADC-EF5231FECBF9}" destId="{1D25B16D-2B1F-344D-B0B7-6A1C6CD3EFFF}" srcOrd="0" destOrd="0" presId="urn:microsoft.com/office/officeart/2005/8/layout/cycle3"/>
    <dgm:cxn modelId="{35D7BADC-2727-8F45-9E71-E16F8A9CD5A6}" type="presOf" srcId="{FA52EC55-B042-9D4A-AF8B-A290DA523320}" destId="{C678D477-7C64-7B4A-90F5-A0C8B5AE0E75}" srcOrd="0" destOrd="0" presId="urn:microsoft.com/office/officeart/2005/8/layout/cycle3"/>
    <dgm:cxn modelId="{B34479E3-113F-D444-88C4-15AED68AA9B5}" srcId="{2D9B4D1F-A70F-694A-823A-501A50510F98}" destId="{40B602A3-0F09-CC4D-8EB8-A8C863C528B2}" srcOrd="4" destOrd="0" parTransId="{86E0DA20-56A0-7D4E-ABD6-C889C6A04391}" sibTransId="{FEA90375-C018-AE4C-A899-0E09945EB815}"/>
    <dgm:cxn modelId="{A7E91442-74BA-B949-B7FE-6E01A4E8F1D6}" type="presParOf" srcId="{75A38726-2868-C543-A01E-F3CA03D8F2C5}" destId="{C5896B5A-260B-8545-BEF1-4E163F2DFB2F}" srcOrd="0" destOrd="0" presId="urn:microsoft.com/office/officeart/2005/8/layout/cycle3"/>
    <dgm:cxn modelId="{A47EE08B-F31A-8A4D-8DD4-75546CEDA464}" type="presParOf" srcId="{C5896B5A-260B-8545-BEF1-4E163F2DFB2F}" destId="{1D25B16D-2B1F-344D-B0B7-6A1C6CD3EFFF}" srcOrd="0" destOrd="0" presId="urn:microsoft.com/office/officeart/2005/8/layout/cycle3"/>
    <dgm:cxn modelId="{367B34D1-7315-1F48-BBDF-8D9B95951941}" type="presParOf" srcId="{C5896B5A-260B-8545-BEF1-4E163F2DFB2F}" destId="{C678D477-7C64-7B4A-90F5-A0C8B5AE0E75}" srcOrd="1" destOrd="0" presId="urn:microsoft.com/office/officeart/2005/8/layout/cycle3"/>
    <dgm:cxn modelId="{EBBD67A9-4410-1442-8FE2-628684C69A5A}" type="presParOf" srcId="{C5896B5A-260B-8545-BEF1-4E163F2DFB2F}" destId="{634E3D99-9022-574E-AE45-2C408119F475}" srcOrd="2" destOrd="0" presId="urn:microsoft.com/office/officeart/2005/8/layout/cycle3"/>
    <dgm:cxn modelId="{4AAD3A99-A74E-1E42-A415-2E97301D8A8E}" type="presParOf" srcId="{C5896B5A-260B-8545-BEF1-4E163F2DFB2F}" destId="{E83223E3-CE84-E546-8813-513F3123B667}" srcOrd="3" destOrd="0" presId="urn:microsoft.com/office/officeart/2005/8/layout/cycle3"/>
    <dgm:cxn modelId="{FAF647CC-B7DA-2E4E-BE97-4B07281F2561}" type="presParOf" srcId="{C5896B5A-260B-8545-BEF1-4E163F2DFB2F}" destId="{9FA55648-D879-544D-9537-73A8BA33EAC5}" srcOrd="4" destOrd="0" presId="urn:microsoft.com/office/officeart/2005/8/layout/cycle3"/>
    <dgm:cxn modelId="{C427F37F-2863-E642-A105-D7398DB21E4E}" type="presParOf" srcId="{C5896B5A-260B-8545-BEF1-4E163F2DFB2F}" destId="{43B737D3-05E9-B046-BF94-68B05215292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9576FC-5964-8449-9C41-22B17FFDDE3C}"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9E9233E2-C082-B64B-9048-4E118510C5D3}">
      <dgm:prSet phldrT="[Text]"/>
      <dgm:spPr/>
      <dgm:t>
        <a:bodyPr/>
        <a:lstStyle/>
        <a:p>
          <a:r>
            <a:rPr lang="en-US" dirty="0"/>
            <a:t>Written Standards &amp; Guidelines</a:t>
          </a:r>
        </a:p>
      </dgm:t>
    </dgm:pt>
    <dgm:pt modelId="{6F915842-9EF3-A04E-A707-C1C6291E98C2}" type="parTrans" cxnId="{ACB07012-5093-8E40-B1ED-BD0FB7F3140F}">
      <dgm:prSet/>
      <dgm:spPr/>
      <dgm:t>
        <a:bodyPr/>
        <a:lstStyle/>
        <a:p>
          <a:endParaRPr lang="en-US"/>
        </a:p>
      </dgm:t>
    </dgm:pt>
    <dgm:pt modelId="{F8B841C8-EA28-524F-8125-3AB2C89AF68C}" type="sibTrans" cxnId="{ACB07012-5093-8E40-B1ED-BD0FB7F3140F}">
      <dgm:prSet/>
      <dgm:spPr/>
      <dgm:t>
        <a:bodyPr/>
        <a:lstStyle/>
        <a:p>
          <a:endParaRPr lang="en-US"/>
        </a:p>
      </dgm:t>
    </dgm:pt>
    <dgm:pt modelId="{EB3F2AFB-238C-0843-B16A-2D44FF1568E6}">
      <dgm:prSet phldrT="[Text]"/>
      <dgm:spPr/>
      <dgm:t>
        <a:bodyPr/>
        <a:lstStyle/>
        <a:p>
          <a:r>
            <a:rPr lang="en-US" dirty="0"/>
            <a:t>Standard Details</a:t>
          </a:r>
        </a:p>
      </dgm:t>
    </dgm:pt>
    <dgm:pt modelId="{2742FD63-8F6C-7348-91C9-6396C5B8BDE9}" type="parTrans" cxnId="{529927C3-E28A-BB4C-A875-30CC9AAAB1E8}">
      <dgm:prSet/>
      <dgm:spPr/>
      <dgm:t>
        <a:bodyPr/>
        <a:lstStyle/>
        <a:p>
          <a:endParaRPr lang="en-US"/>
        </a:p>
      </dgm:t>
    </dgm:pt>
    <dgm:pt modelId="{B5EB99F3-F24F-9247-80E4-9FE7DAE89608}" type="sibTrans" cxnId="{529927C3-E28A-BB4C-A875-30CC9AAAB1E8}">
      <dgm:prSet/>
      <dgm:spPr/>
      <dgm:t>
        <a:bodyPr/>
        <a:lstStyle/>
        <a:p>
          <a:endParaRPr lang="en-US"/>
        </a:p>
      </dgm:t>
    </dgm:pt>
    <dgm:pt modelId="{86150472-A407-214F-8E73-F5F960E7D666}" type="pres">
      <dgm:prSet presAssocID="{4A9576FC-5964-8449-9C41-22B17FFDDE3C}" presName="diagram" presStyleCnt="0">
        <dgm:presLayoutVars>
          <dgm:chPref val="1"/>
          <dgm:dir/>
          <dgm:animOne val="branch"/>
          <dgm:animLvl val="lvl"/>
          <dgm:resizeHandles val="exact"/>
        </dgm:presLayoutVars>
      </dgm:prSet>
      <dgm:spPr/>
    </dgm:pt>
    <dgm:pt modelId="{C50A9FC9-C8E8-A942-9B13-2127EE156FF8}" type="pres">
      <dgm:prSet presAssocID="{9E9233E2-C082-B64B-9048-4E118510C5D3}" presName="root1" presStyleCnt="0"/>
      <dgm:spPr/>
    </dgm:pt>
    <dgm:pt modelId="{69723173-4BB9-9C48-8021-28088C4B35EB}" type="pres">
      <dgm:prSet presAssocID="{9E9233E2-C082-B64B-9048-4E118510C5D3}" presName="LevelOneTextNode" presStyleLbl="node0" presStyleIdx="0" presStyleCnt="2">
        <dgm:presLayoutVars>
          <dgm:chPref val="3"/>
        </dgm:presLayoutVars>
      </dgm:prSet>
      <dgm:spPr/>
    </dgm:pt>
    <dgm:pt modelId="{41F08657-B9BE-C64B-8CF1-AD623188FBD8}" type="pres">
      <dgm:prSet presAssocID="{9E9233E2-C082-B64B-9048-4E118510C5D3}" presName="level2hierChild" presStyleCnt="0"/>
      <dgm:spPr/>
    </dgm:pt>
    <dgm:pt modelId="{01F615E0-C445-1441-ABB0-60BC4A6FA75B}" type="pres">
      <dgm:prSet presAssocID="{EB3F2AFB-238C-0843-B16A-2D44FF1568E6}" presName="root1" presStyleCnt="0"/>
      <dgm:spPr/>
    </dgm:pt>
    <dgm:pt modelId="{018AFBD8-E97D-A347-A2C0-74AD3C8C9C9E}" type="pres">
      <dgm:prSet presAssocID="{EB3F2AFB-238C-0843-B16A-2D44FF1568E6}" presName="LevelOneTextNode" presStyleLbl="node0" presStyleIdx="1" presStyleCnt="2">
        <dgm:presLayoutVars>
          <dgm:chPref val="3"/>
        </dgm:presLayoutVars>
      </dgm:prSet>
      <dgm:spPr/>
    </dgm:pt>
    <dgm:pt modelId="{27BF07C9-9A11-204F-B06E-A15ADF948F13}" type="pres">
      <dgm:prSet presAssocID="{EB3F2AFB-238C-0843-B16A-2D44FF1568E6}" presName="level2hierChild" presStyleCnt="0"/>
      <dgm:spPr/>
    </dgm:pt>
  </dgm:ptLst>
  <dgm:cxnLst>
    <dgm:cxn modelId="{ACB07012-5093-8E40-B1ED-BD0FB7F3140F}" srcId="{4A9576FC-5964-8449-9C41-22B17FFDDE3C}" destId="{9E9233E2-C082-B64B-9048-4E118510C5D3}" srcOrd="0" destOrd="0" parTransId="{6F915842-9EF3-A04E-A707-C1C6291E98C2}" sibTransId="{F8B841C8-EA28-524F-8125-3AB2C89AF68C}"/>
    <dgm:cxn modelId="{02F5301C-A103-0B48-8152-4FB365F01A4C}" type="presOf" srcId="{EB3F2AFB-238C-0843-B16A-2D44FF1568E6}" destId="{018AFBD8-E97D-A347-A2C0-74AD3C8C9C9E}" srcOrd="0" destOrd="0" presId="urn:microsoft.com/office/officeart/2005/8/layout/hierarchy2"/>
    <dgm:cxn modelId="{D1619935-D1C1-A541-A803-6F23958D2DC4}" type="presOf" srcId="{9E9233E2-C082-B64B-9048-4E118510C5D3}" destId="{69723173-4BB9-9C48-8021-28088C4B35EB}" srcOrd="0" destOrd="0" presId="urn:microsoft.com/office/officeart/2005/8/layout/hierarchy2"/>
    <dgm:cxn modelId="{529927C3-E28A-BB4C-A875-30CC9AAAB1E8}" srcId="{4A9576FC-5964-8449-9C41-22B17FFDDE3C}" destId="{EB3F2AFB-238C-0843-B16A-2D44FF1568E6}" srcOrd="1" destOrd="0" parTransId="{2742FD63-8F6C-7348-91C9-6396C5B8BDE9}" sibTransId="{B5EB99F3-F24F-9247-80E4-9FE7DAE89608}"/>
    <dgm:cxn modelId="{7266D5C6-70D2-374F-9136-BCBEAA36773C}" type="presOf" srcId="{4A9576FC-5964-8449-9C41-22B17FFDDE3C}" destId="{86150472-A407-214F-8E73-F5F960E7D666}" srcOrd="0" destOrd="0" presId="urn:microsoft.com/office/officeart/2005/8/layout/hierarchy2"/>
    <dgm:cxn modelId="{11A2DCBE-F107-D84F-B215-404946B0B2C5}" type="presParOf" srcId="{86150472-A407-214F-8E73-F5F960E7D666}" destId="{C50A9FC9-C8E8-A942-9B13-2127EE156FF8}" srcOrd="0" destOrd="0" presId="urn:microsoft.com/office/officeart/2005/8/layout/hierarchy2"/>
    <dgm:cxn modelId="{1D5FBEBA-6BB5-9C4C-94BF-1A2C85777744}" type="presParOf" srcId="{C50A9FC9-C8E8-A942-9B13-2127EE156FF8}" destId="{69723173-4BB9-9C48-8021-28088C4B35EB}" srcOrd="0" destOrd="0" presId="urn:microsoft.com/office/officeart/2005/8/layout/hierarchy2"/>
    <dgm:cxn modelId="{210B9D55-31C6-384E-AF27-38528ABD6CF0}" type="presParOf" srcId="{C50A9FC9-C8E8-A942-9B13-2127EE156FF8}" destId="{41F08657-B9BE-C64B-8CF1-AD623188FBD8}" srcOrd="1" destOrd="0" presId="urn:microsoft.com/office/officeart/2005/8/layout/hierarchy2"/>
    <dgm:cxn modelId="{C2270AB8-1401-1C43-889A-CB5BE0D097B0}" type="presParOf" srcId="{86150472-A407-214F-8E73-F5F960E7D666}" destId="{01F615E0-C445-1441-ABB0-60BC4A6FA75B}" srcOrd="1" destOrd="0" presId="urn:microsoft.com/office/officeart/2005/8/layout/hierarchy2"/>
    <dgm:cxn modelId="{71718E56-751F-E94A-9D9B-1FFBB555742E}" type="presParOf" srcId="{01F615E0-C445-1441-ABB0-60BC4A6FA75B}" destId="{018AFBD8-E97D-A347-A2C0-74AD3C8C9C9E}" srcOrd="0" destOrd="0" presId="urn:microsoft.com/office/officeart/2005/8/layout/hierarchy2"/>
    <dgm:cxn modelId="{D782B770-A957-6B4D-948D-426371A18246}" type="presParOf" srcId="{01F615E0-C445-1441-ABB0-60BC4A6FA75B}" destId="{27BF07C9-9A11-204F-B06E-A15ADF948F13}"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D3AB1-9FAD-7241-930F-A329EE000108}">
      <dsp:nvSpPr>
        <dsp:cNvPr id="0" name=""/>
        <dsp:cNvSpPr/>
      </dsp:nvSpPr>
      <dsp:spPr>
        <a:xfrm>
          <a:off x="1086021" y="2013454"/>
          <a:ext cx="1262300" cy="1083615"/>
        </a:xfrm>
        <a:prstGeom prst="hexagon">
          <a:avLst>
            <a:gd name="adj" fmla="val 25000"/>
            <a:gd name="vf" fmla="val 115470"/>
          </a:avLst>
        </a:prstGeom>
        <a:solidFill>
          <a:schemeClr val="accent6">
            <a:alpha val="9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2,000,000 SF of Laboratory Facilities</a:t>
          </a:r>
        </a:p>
      </dsp:txBody>
      <dsp:txXfrm>
        <a:off x="1281514" y="2181274"/>
        <a:ext cx="871314" cy="747975"/>
      </dsp:txXfrm>
    </dsp:sp>
    <dsp:sp modelId="{52FC9F21-DDA4-2440-A5E9-C1A4E2D4CB0C}">
      <dsp:nvSpPr>
        <dsp:cNvPr id="0" name=""/>
        <dsp:cNvSpPr/>
      </dsp:nvSpPr>
      <dsp:spPr>
        <a:xfrm>
          <a:off x="1116139" y="2497881"/>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AB97A9-2D0A-2249-A94B-500113D2A443}">
      <dsp:nvSpPr>
        <dsp:cNvPr id="0" name=""/>
        <dsp:cNvSpPr/>
      </dsp:nvSpPr>
      <dsp:spPr>
        <a:xfrm>
          <a:off x="0" y="1414795"/>
          <a:ext cx="1262300" cy="1083615"/>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6698E3-6C69-CE4A-A7C8-293FE58432D5}">
      <dsp:nvSpPr>
        <dsp:cNvPr id="0" name=""/>
        <dsp:cNvSpPr/>
      </dsp:nvSpPr>
      <dsp:spPr>
        <a:xfrm>
          <a:off x="864565" y="2354034"/>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A202E9-BAE4-FB47-B94E-CB5C3C2CDCF1}">
      <dsp:nvSpPr>
        <dsp:cNvPr id="0" name=""/>
        <dsp:cNvSpPr/>
      </dsp:nvSpPr>
      <dsp:spPr>
        <a:xfrm>
          <a:off x="2172042" y="1411093"/>
          <a:ext cx="1262300" cy="1083615"/>
        </a:xfrm>
        <a:prstGeom prst="hexagon">
          <a:avLst>
            <a:gd name="adj" fmla="val 25000"/>
            <a:gd name="vf" fmla="val 115470"/>
          </a:avLst>
        </a:prstGeom>
        <a:solidFill>
          <a:schemeClr val="accent6">
            <a:alpha val="90000"/>
            <a:hueOff val="0"/>
            <a:satOff val="0"/>
            <a:lumOff val="0"/>
            <a:alphaOff val="-3636"/>
          </a:schemeClr>
        </a:solidFill>
        <a:ln w="25400" cap="flat" cmpd="sng" algn="ctr">
          <a:solidFill>
            <a:schemeClr val="accent6">
              <a:alpha val="90000"/>
              <a:hueOff val="0"/>
              <a:satOff val="0"/>
              <a:lumOff val="0"/>
              <a:alphaOff val="-3636"/>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100,000 Sprinklers</a:t>
          </a:r>
        </a:p>
      </dsp:txBody>
      <dsp:txXfrm>
        <a:off x="2367535" y="1578913"/>
        <a:ext cx="871314" cy="747975"/>
      </dsp:txXfrm>
    </dsp:sp>
    <dsp:sp modelId="{3CBCEB69-C272-274A-89BE-BDC94CB3E1AA}">
      <dsp:nvSpPr>
        <dsp:cNvPr id="0" name=""/>
        <dsp:cNvSpPr/>
      </dsp:nvSpPr>
      <dsp:spPr>
        <a:xfrm>
          <a:off x="3040151" y="2348745"/>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2A8400-8649-4B45-A770-3D4BAA472299}">
      <dsp:nvSpPr>
        <dsp:cNvPr id="0" name=""/>
        <dsp:cNvSpPr/>
      </dsp:nvSpPr>
      <dsp:spPr>
        <a:xfrm>
          <a:off x="3257178" y="2011338"/>
          <a:ext cx="1262300" cy="1083615"/>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3636"/>
            </a:schemeClr>
          </a:solidFill>
          <a:prstDash val="solid"/>
        </a:ln>
        <a:effectLst/>
      </dsp:spPr>
      <dsp:style>
        <a:lnRef idx="2">
          <a:scrgbClr r="0" g="0" b="0"/>
        </a:lnRef>
        <a:fillRef idx="1">
          <a:scrgbClr r="0" g="0" b="0"/>
        </a:fillRef>
        <a:effectRef idx="0">
          <a:scrgbClr r="0" g="0" b="0"/>
        </a:effectRef>
        <a:fontRef idx="minor"/>
      </dsp:style>
    </dsp:sp>
    <dsp:sp modelId="{0436FC84-3A25-5948-BC4C-40359F024A52}">
      <dsp:nvSpPr>
        <dsp:cNvPr id="0" name=""/>
        <dsp:cNvSpPr/>
      </dsp:nvSpPr>
      <dsp:spPr>
        <a:xfrm>
          <a:off x="3288182" y="2493650"/>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147572-8AF9-134E-84A0-4CE369954813}">
      <dsp:nvSpPr>
        <dsp:cNvPr id="0" name=""/>
        <dsp:cNvSpPr/>
      </dsp:nvSpPr>
      <dsp:spPr>
        <a:xfrm>
          <a:off x="1086021" y="815607"/>
          <a:ext cx="1262300" cy="1083615"/>
        </a:xfrm>
        <a:prstGeom prst="hexagon">
          <a:avLst>
            <a:gd name="adj" fmla="val 25000"/>
            <a:gd name="vf" fmla="val 115470"/>
          </a:avLst>
        </a:prstGeom>
        <a:solidFill>
          <a:schemeClr val="accent6">
            <a:alpha val="90000"/>
            <a:hueOff val="0"/>
            <a:satOff val="0"/>
            <a:lumOff val="0"/>
            <a:alphaOff val="-7273"/>
          </a:schemeClr>
        </a:solidFill>
        <a:ln w="25400" cap="flat" cmpd="sng" algn="ctr">
          <a:solidFill>
            <a:schemeClr val="accent6">
              <a:alpha val="90000"/>
              <a:hueOff val="0"/>
              <a:satOff val="0"/>
              <a:lumOff val="0"/>
              <a:alphaOff val="-7273"/>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60 Miles of Sidewalks</a:t>
          </a:r>
        </a:p>
      </dsp:txBody>
      <dsp:txXfrm>
        <a:off x="1281514" y="983427"/>
        <a:ext cx="871314" cy="747975"/>
      </dsp:txXfrm>
    </dsp:sp>
    <dsp:sp modelId="{A5EB2FC3-4CB2-8A47-AD1A-D148F106D2C1}">
      <dsp:nvSpPr>
        <dsp:cNvPr id="0" name=""/>
        <dsp:cNvSpPr/>
      </dsp:nvSpPr>
      <dsp:spPr>
        <a:xfrm>
          <a:off x="1945271" y="830415"/>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5E410A-1F20-B941-AB57-80EB7DEBC947}">
      <dsp:nvSpPr>
        <dsp:cNvPr id="0" name=""/>
        <dsp:cNvSpPr/>
      </dsp:nvSpPr>
      <dsp:spPr>
        <a:xfrm>
          <a:off x="2172042" y="213246"/>
          <a:ext cx="1262300" cy="1083615"/>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7273"/>
            </a:schemeClr>
          </a:solidFill>
          <a:prstDash val="solid"/>
        </a:ln>
        <a:effectLst/>
      </dsp:spPr>
      <dsp:style>
        <a:lnRef idx="2">
          <a:scrgbClr r="0" g="0" b="0"/>
        </a:lnRef>
        <a:fillRef idx="1">
          <a:scrgbClr r="0" g="0" b="0"/>
        </a:fillRef>
        <a:effectRef idx="0">
          <a:scrgbClr r="0" g="0" b="0"/>
        </a:effectRef>
        <a:fontRef idx="minor"/>
      </dsp:style>
    </dsp:sp>
    <dsp:sp modelId="{EBFEFAC6-9EAD-D646-AA27-0D65D4606277}">
      <dsp:nvSpPr>
        <dsp:cNvPr id="0" name=""/>
        <dsp:cNvSpPr/>
      </dsp:nvSpPr>
      <dsp:spPr>
        <a:xfrm>
          <a:off x="2207475" y="693442"/>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B1C7AE-EC63-6544-B020-4A033486BEF2}">
      <dsp:nvSpPr>
        <dsp:cNvPr id="0" name=""/>
        <dsp:cNvSpPr/>
      </dsp:nvSpPr>
      <dsp:spPr>
        <a:xfrm>
          <a:off x="3257178" y="813491"/>
          <a:ext cx="1262300" cy="1083615"/>
        </a:xfrm>
        <a:prstGeom prst="hexagon">
          <a:avLst>
            <a:gd name="adj" fmla="val 25000"/>
            <a:gd name="vf" fmla="val 115470"/>
          </a:avLst>
        </a:prstGeom>
        <a:solidFill>
          <a:schemeClr val="accent6">
            <a:alpha val="90000"/>
            <a:hueOff val="0"/>
            <a:satOff val="0"/>
            <a:lumOff val="0"/>
            <a:alphaOff val="-10909"/>
          </a:schemeClr>
        </a:solidFill>
        <a:ln w="25400" cap="flat" cmpd="sng" algn="ctr">
          <a:solidFill>
            <a:schemeClr val="accent6">
              <a:alpha val="90000"/>
              <a:hueOff val="0"/>
              <a:satOff val="0"/>
              <a:lumOff val="0"/>
              <a:alphaOff val="-10909"/>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10 Miles of Roads</a:t>
          </a:r>
        </a:p>
      </dsp:txBody>
      <dsp:txXfrm>
        <a:off x="3452671" y="981311"/>
        <a:ext cx="871314" cy="747975"/>
      </dsp:txXfrm>
    </dsp:sp>
    <dsp:sp modelId="{99A13843-9D25-5642-B5B6-FCF17429BA0E}">
      <dsp:nvSpPr>
        <dsp:cNvPr id="0" name=""/>
        <dsp:cNvSpPr/>
      </dsp:nvSpPr>
      <dsp:spPr>
        <a:xfrm>
          <a:off x="4349400" y="1293159"/>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C1960B-571D-284A-9C0E-76AA67F7728E}">
      <dsp:nvSpPr>
        <dsp:cNvPr id="0" name=""/>
        <dsp:cNvSpPr/>
      </dsp:nvSpPr>
      <dsp:spPr>
        <a:xfrm>
          <a:off x="4343199" y="1422727"/>
          <a:ext cx="1262300" cy="1083615"/>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10909"/>
            </a:schemeClr>
          </a:solidFill>
          <a:prstDash val="solid"/>
        </a:ln>
        <a:effectLst/>
      </dsp:spPr>
      <dsp:style>
        <a:lnRef idx="2">
          <a:scrgbClr r="0" g="0" b="0"/>
        </a:lnRef>
        <a:fillRef idx="1">
          <a:scrgbClr r="0" g="0" b="0"/>
        </a:fillRef>
        <a:effectRef idx="0">
          <a:scrgbClr r="0" g="0" b="0"/>
        </a:effectRef>
        <a:fontRef idx="minor"/>
      </dsp:style>
    </dsp:sp>
    <dsp:sp modelId="{3F353C59-9212-604E-9FE1-00E24C2013BD}">
      <dsp:nvSpPr>
        <dsp:cNvPr id="0" name=""/>
        <dsp:cNvSpPr/>
      </dsp:nvSpPr>
      <dsp:spPr>
        <a:xfrm>
          <a:off x="4589459" y="1441766"/>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7C669C-7BC7-EB43-A49F-30FB193FF552}">
      <dsp:nvSpPr>
        <dsp:cNvPr id="0" name=""/>
        <dsp:cNvSpPr/>
      </dsp:nvSpPr>
      <dsp:spPr>
        <a:xfrm>
          <a:off x="4343199" y="224880"/>
          <a:ext cx="1262300" cy="1083615"/>
        </a:xfrm>
        <a:prstGeom prst="hexagon">
          <a:avLst>
            <a:gd name="adj" fmla="val 25000"/>
            <a:gd name="vf" fmla="val 115470"/>
          </a:avLst>
        </a:prstGeom>
        <a:solidFill>
          <a:schemeClr val="accent6">
            <a:alpha val="90000"/>
            <a:hueOff val="0"/>
            <a:satOff val="0"/>
            <a:lumOff val="0"/>
            <a:alphaOff val="-14545"/>
          </a:schemeClr>
        </a:solidFill>
        <a:ln w="25400" cap="flat" cmpd="sng" algn="ctr">
          <a:solidFill>
            <a:schemeClr val="accent6">
              <a:alpha val="90000"/>
              <a:hueOff val="0"/>
              <a:satOff val="0"/>
              <a:lumOff val="0"/>
              <a:alphaOff val="-14545"/>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100 Acres of Parking Lots</a:t>
          </a:r>
        </a:p>
      </dsp:txBody>
      <dsp:txXfrm>
        <a:off x="4538692" y="392700"/>
        <a:ext cx="871314" cy="747975"/>
      </dsp:txXfrm>
    </dsp:sp>
    <dsp:sp modelId="{5E48EDCC-D157-D94F-9FE1-B03091B2DA65}">
      <dsp:nvSpPr>
        <dsp:cNvPr id="0" name=""/>
        <dsp:cNvSpPr/>
      </dsp:nvSpPr>
      <dsp:spPr>
        <a:xfrm>
          <a:off x="5435422" y="710365"/>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112393-0AD2-DE41-A075-756B244B7337}">
      <dsp:nvSpPr>
        <dsp:cNvPr id="0" name=""/>
        <dsp:cNvSpPr/>
      </dsp:nvSpPr>
      <dsp:spPr>
        <a:xfrm>
          <a:off x="5429221" y="829357"/>
          <a:ext cx="1262300" cy="1083615"/>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14545"/>
            </a:schemeClr>
          </a:solidFill>
          <a:prstDash val="solid"/>
        </a:ln>
        <a:effectLst/>
      </dsp:spPr>
      <dsp:style>
        <a:lnRef idx="2">
          <a:scrgbClr r="0" g="0" b="0"/>
        </a:lnRef>
        <a:fillRef idx="1">
          <a:scrgbClr r="0" g="0" b="0"/>
        </a:fillRef>
        <a:effectRef idx="0">
          <a:scrgbClr r="0" g="0" b="0"/>
        </a:effectRef>
        <a:fontRef idx="minor"/>
      </dsp:style>
    </dsp:sp>
    <dsp:sp modelId="{90FD4C65-6E40-0F4A-86F9-586742428D34}">
      <dsp:nvSpPr>
        <dsp:cNvPr id="0" name=""/>
        <dsp:cNvSpPr/>
      </dsp:nvSpPr>
      <dsp:spPr>
        <a:xfrm>
          <a:off x="5680795" y="853155"/>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D67BCF-4CC0-D24B-A90C-FB7ED5B9B487}">
      <dsp:nvSpPr>
        <dsp:cNvPr id="0" name=""/>
        <dsp:cNvSpPr/>
      </dsp:nvSpPr>
      <dsp:spPr>
        <a:xfrm>
          <a:off x="5429221" y="2025088"/>
          <a:ext cx="1262300" cy="1083615"/>
        </a:xfrm>
        <a:prstGeom prst="hexagon">
          <a:avLst>
            <a:gd name="adj" fmla="val 25000"/>
            <a:gd name="vf" fmla="val 115470"/>
          </a:avLst>
        </a:prstGeom>
        <a:solidFill>
          <a:schemeClr val="accent6">
            <a:alpha val="90000"/>
            <a:hueOff val="0"/>
            <a:satOff val="0"/>
            <a:lumOff val="0"/>
            <a:alphaOff val="-18182"/>
          </a:schemeClr>
        </a:solidFill>
        <a:ln w="25400" cap="flat" cmpd="sng" algn="ctr">
          <a:solidFill>
            <a:schemeClr val="accent6">
              <a:alpha val="90000"/>
              <a:hueOff val="0"/>
              <a:satOff val="0"/>
              <a:lumOff val="0"/>
              <a:alphaOff val="-18182"/>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280 Elevators</a:t>
          </a:r>
        </a:p>
      </dsp:txBody>
      <dsp:txXfrm>
        <a:off x="5624714" y="2192908"/>
        <a:ext cx="871314" cy="747975"/>
      </dsp:txXfrm>
    </dsp:sp>
    <dsp:sp modelId="{F55F2232-B96A-6B49-93B4-2B7EC20FA082}">
      <dsp:nvSpPr>
        <dsp:cNvPr id="0" name=""/>
        <dsp:cNvSpPr/>
      </dsp:nvSpPr>
      <dsp:spPr>
        <a:xfrm>
          <a:off x="5679024" y="2974376"/>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5E8E41-8FBA-4A47-81FD-0ADF636F8318}">
      <dsp:nvSpPr>
        <dsp:cNvPr id="0" name=""/>
        <dsp:cNvSpPr/>
      </dsp:nvSpPr>
      <dsp:spPr>
        <a:xfrm>
          <a:off x="4343199" y="2618459"/>
          <a:ext cx="1262300" cy="1083615"/>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18182"/>
            </a:schemeClr>
          </a:solidFill>
          <a:prstDash val="solid"/>
        </a:ln>
        <a:effectLst/>
      </dsp:spPr>
      <dsp:style>
        <a:lnRef idx="2">
          <a:scrgbClr r="0" g="0" b="0"/>
        </a:lnRef>
        <a:fillRef idx="1">
          <a:scrgbClr r="0" g="0" b="0"/>
        </a:fillRef>
        <a:effectRef idx="0">
          <a:scrgbClr r="0" g="0" b="0"/>
        </a:effectRef>
        <a:fontRef idx="minor"/>
      </dsp:style>
    </dsp:sp>
    <dsp:sp modelId="{DE6486C8-3670-EE44-9D96-4D4CB2BD23EB}">
      <dsp:nvSpPr>
        <dsp:cNvPr id="0" name=""/>
        <dsp:cNvSpPr/>
      </dsp:nvSpPr>
      <dsp:spPr>
        <a:xfrm>
          <a:off x="5445166" y="3093896"/>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C69FBF-9FAF-ED40-9502-ECEE297E8FA3}">
      <dsp:nvSpPr>
        <dsp:cNvPr id="0" name=""/>
        <dsp:cNvSpPr/>
      </dsp:nvSpPr>
      <dsp:spPr>
        <a:xfrm>
          <a:off x="2171157" y="2611584"/>
          <a:ext cx="1262300" cy="1083615"/>
        </a:xfrm>
        <a:prstGeom prst="hexagon">
          <a:avLst>
            <a:gd name="adj" fmla="val 25000"/>
            <a:gd name="vf" fmla="val 115470"/>
          </a:avLst>
        </a:prstGeom>
        <a:solidFill>
          <a:schemeClr val="accent6">
            <a:alpha val="90000"/>
            <a:hueOff val="0"/>
            <a:satOff val="0"/>
            <a:lumOff val="0"/>
            <a:alphaOff val="-21818"/>
          </a:schemeClr>
        </a:solidFill>
        <a:ln w="25400" cap="flat" cmpd="sng" algn="ctr">
          <a:solidFill>
            <a:schemeClr val="accent6">
              <a:alpha val="90000"/>
              <a:hueOff val="0"/>
              <a:satOff val="0"/>
              <a:lumOff val="0"/>
              <a:alphaOff val="-21818"/>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26 LEED Certified Buildings</a:t>
          </a:r>
        </a:p>
      </dsp:txBody>
      <dsp:txXfrm>
        <a:off x="2366650" y="2779404"/>
        <a:ext cx="871314" cy="747975"/>
      </dsp:txXfrm>
    </dsp:sp>
    <dsp:sp modelId="{F81C4F8B-78F3-8643-8F76-9C443DC8E918}">
      <dsp:nvSpPr>
        <dsp:cNvPr id="0" name=""/>
        <dsp:cNvSpPr/>
      </dsp:nvSpPr>
      <dsp:spPr>
        <a:xfrm>
          <a:off x="2206590" y="3091780"/>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39BF02-C06C-5943-98A3-4F90EB1BD0D2}">
      <dsp:nvSpPr>
        <dsp:cNvPr id="0" name=""/>
        <dsp:cNvSpPr/>
      </dsp:nvSpPr>
      <dsp:spPr>
        <a:xfrm>
          <a:off x="1085135" y="3213945"/>
          <a:ext cx="1262300" cy="1083615"/>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21818"/>
            </a:schemeClr>
          </a:solidFill>
          <a:prstDash val="solid"/>
        </a:ln>
        <a:effectLst/>
      </dsp:spPr>
      <dsp:style>
        <a:lnRef idx="2">
          <a:scrgbClr r="0" g="0" b="0"/>
        </a:lnRef>
        <a:fillRef idx="1">
          <a:scrgbClr r="0" g="0" b="0"/>
        </a:fillRef>
        <a:effectRef idx="0">
          <a:scrgbClr r="0" g="0" b="0"/>
        </a:effectRef>
        <a:fontRef idx="minor"/>
      </dsp:style>
    </dsp:sp>
    <dsp:sp modelId="{9D585F94-DDE0-5F4D-90C2-AE7C7C6DD4A4}">
      <dsp:nvSpPr>
        <dsp:cNvPr id="0" name=""/>
        <dsp:cNvSpPr/>
      </dsp:nvSpPr>
      <dsp:spPr>
        <a:xfrm>
          <a:off x="1944385" y="3229282"/>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D06453-439A-8049-9F02-5267B0D168CA}">
      <dsp:nvSpPr>
        <dsp:cNvPr id="0" name=""/>
        <dsp:cNvSpPr/>
      </dsp:nvSpPr>
      <dsp:spPr>
        <a:xfrm>
          <a:off x="6509927" y="2632209"/>
          <a:ext cx="1262300" cy="1083615"/>
        </a:xfrm>
        <a:prstGeom prst="hexagon">
          <a:avLst>
            <a:gd name="adj" fmla="val 25000"/>
            <a:gd name="vf" fmla="val 115470"/>
          </a:avLst>
        </a:prstGeom>
        <a:solidFill>
          <a:schemeClr val="accent6">
            <a:alpha val="90000"/>
            <a:hueOff val="0"/>
            <a:satOff val="0"/>
            <a:lumOff val="0"/>
            <a:alphaOff val="-25455"/>
          </a:schemeClr>
        </a:solidFill>
        <a:ln w="25400" cap="flat" cmpd="sng" algn="ctr">
          <a:solidFill>
            <a:schemeClr val="accent6">
              <a:alpha val="90000"/>
              <a:hueOff val="0"/>
              <a:satOff val="0"/>
              <a:lumOff val="0"/>
              <a:alphaOff val="-25455"/>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243,000 Ft of Steam Pipe</a:t>
          </a:r>
        </a:p>
      </dsp:txBody>
      <dsp:txXfrm>
        <a:off x="6705420" y="2800029"/>
        <a:ext cx="871314" cy="747975"/>
      </dsp:txXfrm>
    </dsp:sp>
    <dsp:sp modelId="{EB39FCEB-9434-D441-B984-6664607FE885}">
      <dsp:nvSpPr>
        <dsp:cNvPr id="0" name=""/>
        <dsp:cNvSpPr/>
      </dsp:nvSpPr>
      <dsp:spPr>
        <a:xfrm>
          <a:off x="6759730" y="3581496"/>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01BC58-029B-1446-83B8-8B121CEFB955}">
      <dsp:nvSpPr>
        <dsp:cNvPr id="0" name=""/>
        <dsp:cNvSpPr/>
      </dsp:nvSpPr>
      <dsp:spPr>
        <a:xfrm>
          <a:off x="5423906" y="3225580"/>
          <a:ext cx="1262300" cy="1083615"/>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25455"/>
            </a:schemeClr>
          </a:solidFill>
          <a:prstDash val="solid"/>
        </a:ln>
        <a:effectLst/>
      </dsp:spPr>
      <dsp:style>
        <a:lnRef idx="2">
          <a:scrgbClr r="0" g="0" b="0"/>
        </a:lnRef>
        <a:fillRef idx="1">
          <a:scrgbClr r="0" g="0" b="0"/>
        </a:fillRef>
        <a:effectRef idx="0">
          <a:scrgbClr r="0" g="0" b="0"/>
        </a:effectRef>
        <a:fontRef idx="minor"/>
      </dsp:style>
    </dsp:sp>
    <dsp:sp modelId="{9410C04E-E187-1A4F-A7DE-43269AD7FAB6}">
      <dsp:nvSpPr>
        <dsp:cNvPr id="0" name=""/>
        <dsp:cNvSpPr/>
      </dsp:nvSpPr>
      <dsp:spPr>
        <a:xfrm>
          <a:off x="6525872" y="3701016"/>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B0F906-E7C9-F544-84E3-775735BD4CD7}">
      <dsp:nvSpPr>
        <dsp:cNvPr id="0" name=""/>
        <dsp:cNvSpPr/>
      </dsp:nvSpPr>
      <dsp:spPr>
        <a:xfrm>
          <a:off x="6514357" y="236515"/>
          <a:ext cx="1262300" cy="1083615"/>
        </a:xfrm>
        <a:prstGeom prst="hexagon">
          <a:avLst>
            <a:gd name="adj" fmla="val 25000"/>
            <a:gd name="vf" fmla="val 115470"/>
          </a:avLst>
        </a:prstGeom>
        <a:solidFill>
          <a:schemeClr val="accent6">
            <a:alpha val="90000"/>
            <a:hueOff val="0"/>
            <a:satOff val="0"/>
            <a:lumOff val="0"/>
            <a:alphaOff val="-29091"/>
          </a:schemeClr>
        </a:solidFill>
        <a:ln w="25400" cap="flat" cmpd="sng" algn="ctr">
          <a:solidFill>
            <a:schemeClr val="accent6">
              <a:alpha val="90000"/>
              <a:hueOff val="0"/>
              <a:satOff val="0"/>
              <a:lumOff val="0"/>
              <a:alphaOff val="-29091"/>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6,900 Under-ground Structures</a:t>
          </a:r>
        </a:p>
      </dsp:txBody>
      <dsp:txXfrm>
        <a:off x="6709850" y="404335"/>
        <a:ext cx="871314" cy="747975"/>
      </dsp:txXfrm>
    </dsp:sp>
    <dsp:sp modelId="{77120615-E5B2-AF4E-BEBF-D07E28C8BC3E}">
      <dsp:nvSpPr>
        <dsp:cNvPr id="0" name=""/>
        <dsp:cNvSpPr/>
      </dsp:nvSpPr>
      <dsp:spPr>
        <a:xfrm>
          <a:off x="7386894" y="1189504"/>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95A034-FD62-2F4B-A5FD-5E635A86F0EF}">
      <dsp:nvSpPr>
        <dsp:cNvPr id="0" name=""/>
        <dsp:cNvSpPr/>
      </dsp:nvSpPr>
      <dsp:spPr>
        <a:xfrm>
          <a:off x="6514357" y="1432776"/>
          <a:ext cx="1262300" cy="1083615"/>
        </a:xfrm>
        <a:prstGeom prst="hexagon">
          <a:avLst>
            <a:gd name="adj" fmla="val 25000"/>
            <a:gd name="vf" fmla="val 115470"/>
          </a:avLst>
        </a:prstGeom>
        <a:blipFill>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29091"/>
            </a:schemeClr>
          </a:solidFill>
          <a:prstDash val="solid"/>
        </a:ln>
        <a:effectLst/>
      </dsp:spPr>
      <dsp:style>
        <a:lnRef idx="2">
          <a:scrgbClr r="0" g="0" b="0"/>
        </a:lnRef>
        <a:fillRef idx="1">
          <a:scrgbClr r="0" g="0" b="0"/>
        </a:fillRef>
        <a:effectRef idx="0">
          <a:scrgbClr r="0" g="0" b="0"/>
        </a:effectRef>
        <a:fontRef idx="minor"/>
      </dsp:style>
    </dsp:sp>
    <dsp:sp modelId="{BC0FAB5C-27A2-D947-9250-007294CE9916}">
      <dsp:nvSpPr>
        <dsp:cNvPr id="0" name=""/>
        <dsp:cNvSpPr/>
      </dsp:nvSpPr>
      <dsp:spPr>
        <a:xfrm>
          <a:off x="7386894" y="1439122"/>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336AA7-5E10-E048-B7FB-77DF7626AC13}">
      <dsp:nvSpPr>
        <dsp:cNvPr id="0" name=""/>
        <dsp:cNvSpPr/>
      </dsp:nvSpPr>
      <dsp:spPr>
        <a:xfrm>
          <a:off x="3252749" y="3218705"/>
          <a:ext cx="1262300" cy="1083615"/>
        </a:xfrm>
        <a:prstGeom prst="hexagon">
          <a:avLst>
            <a:gd name="adj" fmla="val 25000"/>
            <a:gd name="vf" fmla="val 115470"/>
          </a:avLst>
        </a:prstGeom>
        <a:solidFill>
          <a:schemeClr val="accent6">
            <a:alpha val="90000"/>
            <a:hueOff val="0"/>
            <a:satOff val="0"/>
            <a:lumOff val="0"/>
            <a:alphaOff val="-32727"/>
          </a:schemeClr>
        </a:solidFill>
        <a:ln w="25400" cap="flat" cmpd="sng" algn="ctr">
          <a:solidFill>
            <a:schemeClr val="accent6">
              <a:alpha val="90000"/>
              <a:hueOff val="0"/>
              <a:satOff val="0"/>
              <a:lumOff val="0"/>
              <a:alphaOff val="-32727"/>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225 Sprinkler Systems</a:t>
          </a:r>
        </a:p>
      </dsp:txBody>
      <dsp:txXfrm>
        <a:off x="3448242" y="3386525"/>
        <a:ext cx="871314" cy="747975"/>
      </dsp:txXfrm>
    </dsp:sp>
    <dsp:sp modelId="{D42524D6-0718-7B4E-B314-9EFBBE990E8B}">
      <dsp:nvSpPr>
        <dsp:cNvPr id="0" name=""/>
        <dsp:cNvSpPr/>
      </dsp:nvSpPr>
      <dsp:spPr>
        <a:xfrm>
          <a:off x="3502552" y="4167992"/>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6CD4B8-3E13-1545-A8CA-5DBD6303A61A}">
      <dsp:nvSpPr>
        <dsp:cNvPr id="0" name=""/>
        <dsp:cNvSpPr/>
      </dsp:nvSpPr>
      <dsp:spPr>
        <a:xfrm>
          <a:off x="2166727" y="3812075"/>
          <a:ext cx="1262300" cy="1083615"/>
        </a:xfrm>
        <a:prstGeom prst="hexagon">
          <a:avLst>
            <a:gd name="adj" fmla="val 25000"/>
            <a:gd name="vf" fmla="val 115470"/>
          </a:avLst>
        </a:prstGeom>
        <a:blipFill>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32727"/>
            </a:schemeClr>
          </a:solidFill>
          <a:prstDash val="solid"/>
        </a:ln>
        <a:effectLst/>
      </dsp:spPr>
      <dsp:style>
        <a:lnRef idx="2">
          <a:scrgbClr r="0" g="0" b="0"/>
        </a:lnRef>
        <a:fillRef idx="1">
          <a:scrgbClr r="0" g="0" b="0"/>
        </a:fillRef>
        <a:effectRef idx="0">
          <a:scrgbClr r="0" g="0" b="0"/>
        </a:effectRef>
        <a:fontRef idx="minor"/>
      </dsp:style>
    </dsp:sp>
    <dsp:sp modelId="{17F8730F-380B-5B4A-A576-1335644CBD74}">
      <dsp:nvSpPr>
        <dsp:cNvPr id="0" name=""/>
        <dsp:cNvSpPr/>
      </dsp:nvSpPr>
      <dsp:spPr>
        <a:xfrm>
          <a:off x="3268694" y="4287512"/>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B7271B-3E15-C34F-96B2-3D4F7B4F62BC}">
      <dsp:nvSpPr>
        <dsp:cNvPr id="0" name=""/>
        <dsp:cNvSpPr/>
      </dsp:nvSpPr>
      <dsp:spPr>
        <a:xfrm>
          <a:off x="5421249" y="4418138"/>
          <a:ext cx="1262300" cy="1083615"/>
        </a:xfrm>
        <a:prstGeom prst="hexagon">
          <a:avLst>
            <a:gd name="adj" fmla="val 25000"/>
            <a:gd name="vf" fmla="val 115470"/>
          </a:avLst>
        </a:prstGeom>
        <a:solidFill>
          <a:schemeClr val="accent6">
            <a:alpha val="90000"/>
            <a:hueOff val="0"/>
            <a:satOff val="0"/>
            <a:lumOff val="0"/>
            <a:alphaOff val="-36364"/>
          </a:schemeClr>
        </a:solidFill>
        <a:ln w="25400" cap="flat" cmpd="sng" algn="ctr">
          <a:solidFill>
            <a:schemeClr val="accent6">
              <a:alpha val="90000"/>
              <a:hueOff val="0"/>
              <a:satOff val="0"/>
              <a:lumOff val="0"/>
              <a:alphaOff val="-36364"/>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145,000 Ft of Chilled Water Piping</a:t>
          </a:r>
        </a:p>
      </dsp:txBody>
      <dsp:txXfrm>
        <a:off x="5616742" y="4585958"/>
        <a:ext cx="871314" cy="747975"/>
      </dsp:txXfrm>
    </dsp:sp>
    <dsp:sp modelId="{66DDCDF1-0890-5841-96BB-8CFABCFBDF77}">
      <dsp:nvSpPr>
        <dsp:cNvPr id="0" name=""/>
        <dsp:cNvSpPr/>
      </dsp:nvSpPr>
      <dsp:spPr>
        <a:xfrm>
          <a:off x="5451367" y="4900450"/>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13247-F7BB-EF4B-9C29-321F0FECCC91}">
      <dsp:nvSpPr>
        <dsp:cNvPr id="0" name=""/>
        <dsp:cNvSpPr/>
      </dsp:nvSpPr>
      <dsp:spPr>
        <a:xfrm>
          <a:off x="4335227" y="3817892"/>
          <a:ext cx="1262300" cy="1083615"/>
        </a:xfrm>
        <a:prstGeom prst="hexagon">
          <a:avLst>
            <a:gd name="adj" fmla="val 25000"/>
            <a:gd name="vf" fmla="val 115470"/>
          </a:avLst>
        </a:prstGeom>
        <a:blipFill>
          <a:blip xmlns:r="http://schemas.openxmlformats.org/officeDocument/2006/relationships" r:embed="rId11"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36364"/>
            </a:schemeClr>
          </a:solidFill>
          <a:prstDash val="solid"/>
        </a:ln>
        <a:effectLst/>
      </dsp:spPr>
      <dsp:style>
        <a:lnRef idx="2">
          <a:scrgbClr r="0" g="0" b="0"/>
        </a:lnRef>
        <a:fillRef idx="1">
          <a:scrgbClr r="0" g="0" b="0"/>
        </a:fillRef>
        <a:effectRef idx="0">
          <a:scrgbClr r="0" g="0" b="0"/>
        </a:effectRef>
        <a:fontRef idx="minor"/>
      </dsp:style>
    </dsp:sp>
    <dsp:sp modelId="{53EEAF25-FA82-F346-8A29-EC99078CC731}">
      <dsp:nvSpPr>
        <dsp:cNvPr id="0" name=""/>
        <dsp:cNvSpPr/>
      </dsp:nvSpPr>
      <dsp:spPr>
        <a:xfrm>
          <a:off x="5203336" y="4755545"/>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5A1C99-4EC7-5F41-B55B-6D6606F450EB}">
      <dsp:nvSpPr>
        <dsp:cNvPr id="0" name=""/>
        <dsp:cNvSpPr/>
      </dsp:nvSpPr>
      <dsp:spPr>
        <a:xfrm>
          <a:off x="6510813" y="3830585"/>
          <a:ext cx="1262300" cy="1083615"/>
        </a:xfrm>
        <a:prstGeom prst="hexagon">
          <a:avLst>
            <a:gd name="adj" fmla="val 25000"/>
            <a:gd name="vf" fmla="val 115470"/>
          </a:avLst>
        </a:prstGeom>
        <a:solidFill>
          <a:schemeClr val="accent6">
            <a:alpha val="90000"/>
            <a:hueOff val="0"/>
            <a:satOff val="0"/>
            <a:lumOff val="0"/>
            <a:alphaOff val="-40000"/>
          </a:schemeClr>
        </a:solidFill>
        <a:ln w="25400" cap="flat"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150000"/>
            </a:lnSpc>
            <a:spcBef>
              <a:spcPct val="0"/>
            </a:spcBef>
            <a:spcAft>
              <a:spcPct val="35000"/>
            </a:spcAft>
            <a:buNone/>
          </a:pPr>
          <a:r>
            <a:rPr lang="en-US" sz="1200" b="1" kern="1200" dirty="0">
              <a:latin typeface="+mj-lt"/>
            </a:rPr>
            <a:t>22 Bridges</a:t>
          </a:r>
        </a:p>
      </dsp:txBody>
      <dsp:txXfrm>
        <a:off x="6706306" y="3998405"/>
        <a:ext cx="871314" cy="747975"/>
      </dsp:txXfrm>
    </dsp:sp>
    <dsp:sp modelId="{3D2A3C51-DCC9-6049-84F9-23243C8BA9E4}">
      <dsp:nvSpPr>
        <dsp:cNvPr id="0" name=""/>
        <dsp:cNvSpPr/>
      </dsp:nvSpPr>
      <dsp:spPr>
        <a:xfrm>
          <a:off x="7612780" y="4306022"/>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FB3A30-745F-2F4F-90BC-32A3AED868E6}">
      <dsp:nvSpPr>
        <dsp:cNvPr id="0" name=""/>
        <dsp:cNvSpPr/>
      </dsp:nvSpPr>
      <dsp:spPr>
        <a:xfrm>
          <a:off x="7595949" y="3237214"/>
          <a:ext cx="1262300" cy="1083615"/>
        </a:xfrm>
        <a:prstGeom prst="hexagon">
          <a:avLst>
            <a:gd name="adj" fmla="val 25000"/>
            <a:gd name="vf" fmla="val 115470"/>
          </a:avLst>
        </a:prstGeom>
        <a:blipFill>
          <a:blip xmlns:r="http://schemas.openxmlformats.org/officeDocument/2006/relationships" r:embed="rId12" cstate="print">
            <a:extLst>
              <a:ext uri="{28A0092B-C50C-407E-A947-70E740481C1C}">
                <a14:useLocalDpi xmlns:a14="http://schemas.microsoft.com/office/drawing/2010/main"/>
              </a:ext>
            </a:extLst>
          </a:blip>
          <a:srcRect/>
          <a:stretch>
            <a:fillRect/>
          </a:stretch>
        </a:blipFill>
        <a:ln w="25400" cap="flat"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 modelId="{72FD0386-4E29-A74B-9E10-EB6AE2A4D1DB}">
      <dsp:nvSpPr>
        <dsp:cNvPr id="0" name=""/>
        <dsp:cNvSpPr/>
      </dsp:nvSpPr>
      <dsp:spPr>
        <a:xfrm>
          <a:off x="7846637" y="4186501"/>
          <a:ext cx="147046" cy="126924"/>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9A0A5-898E-8C44-8A0D-55E5E263D7FD}">
      <dsp:nvSpPr>
        <dsp:cNvPr id="0" name=""/>
        <dsp:cNvSpPr/>
      </dsp:nvSpPr>
      <dsp:spPr>
        <a:xfrm>
          <a:off x="1069" y="1732365"/>
          <a:ext cx="1752172" cy="700868"/>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SD</a:t>
          </a:r>
        </a:p>
      </dsp:txBody>
      <dsp:txXfrm>
        <a:off x="1069" y="1732365"/>
        <a:ext cx="1576955" cy="700868"/>
      </dsp:txXfrm>
    </dsp:sp>
    <dsp:sp modelId="{D0DDD596-FC95-3C4F-B95B-59202526EDFE}">
      <dsp:nvSpPr>
        <dsp:cNvPr id="0" name=""/>
        <dsp:cNvSpPr/>
      </dsp:nvSpPr>
      <dsp:spPr>
        <a:xfrm>
          <a:off x="1402807" y="1732365"/>
          <a:ext cx="1752172" cy="7008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DD</a:t>
          </a:r>
        </a:p>
      </dsp:txBody>
      <dsp:txXfrm>
        <a:off x="1753241" y="1732365"/>
        <a:ext cx="1051304" cy="700868"/>
      </dsp:txXfrm>
    </dsp:sp>
    <dsp:sp modelId="{B871D0AB-54A3-C548-A22A-64F59FF606C7}">
      <dsp:nvSpPr>
        <dsp:cNvPr id="0" name=""/>
        <dsp:cNvSpPr/>
      </dsp:nvSpPr>
      <dsp:spPr>
        <a:xfrm>
          <a:off x="2804545" y="1732365"/>
          <a:ext cx="1752172" cy="7008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CD</a:t>
          </a:r>
        </a:p>
      </dsp:txBody>
      <dsp:txXfrm>
        <a:off x="3154979" y="1732365"/>
        <a:ext cx="1051304" cy="700868"/>
      </dsp:txXfrm>
    </dsp:sp>
    <dsp:sp modelId="{BCD31934-D42F-A646-87AA-8FB17CBF4D01}">
      <dsp:nvSpPr>
        <dsp:cNvPr id="0" name=""/>
        <dsp:cNvSpPr/>
      </dsp:nvSpPr>
      <dsp:spPr>
        <a:xfrm>
          <a:off x="4206282" y="1732365"/>
          <a:ext cx="1752172" cy="7008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BID</a:t>
          </a:r>
        </a:p>
      </dsp:txBody>
      <dsp:txXfrm>
        <a:off x="4556716" y="1732365"/>
        <a:ext cx="1051304" cy="700868"/>
      </dsp:txXfrm>
    </dsp:sp>
    <dsp:sp modelId="{11D6829A-B512-854C-AF05-7A2874166259}">
      <dsp:nvSpPr>
        <dsp:cNvPr id="0" name=""/>
        <dsp:cNvSpPr/>
      </dsp:nvSpPr>
      <dsp:spPr>
        <a:xfrm>
          <a:off x="5608020" y="1732365"/>
          <a:ext cx="1752172" cy="7008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BUILD</a:t>
          </a:r>
        </a:p>
      </dsp:txBody>
      <dsp:txXfrm>
        <a:off x="5958454" y="1732365"/>
        <a:ext cx="1051304" cy="700868"/>
      </dsp:txXfrm>
    </dsp:sp>
    <dsp:sp modelId="{E1E14319-D903-4047-8EBC-AF053681CAE2}">
      <dsp:nvSpPr>
        <dsp:cNvPr id="0" name=""/>
        <dsp:cNvSpPr/>
      </dsp:nvSpPr>
      <dsp:spPr>
        <a:xfrm>
          <a:off x="7009758" y="1732365"/>
          <a:ext cx="1752172" cy="7008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t>OCCUPY</a:t>
          </a:r>
        </a:p>
      </dsp:txBody>
      <dsp:txXfrm>
        <a:off x="7360192" y="1732365"/>
        <a:ext cx="1051304" cy="700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76F7B-6D8A-A74B-8D35-98F5816DA638}">
      <dsp:nvSpPr>
        <dsp:cNvPr id="0" name=""/>
        <dsp:cNvSpPr/>
      </dsp:nvSpPr>
      <dsp:spPr>
        <a:xfrm>
          <a:off x="0" y="996465"/>
          <a:ext cx="4182932" cy="6537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Design Standards</a:t>
          </a:r>
        </a:p>
      </dsp:txBody>
      <dsp:txXfrm>
        <a:off x="0" y="996465"/>
        <a:ext cx="4182932" cy="653789"/>
      </dsp:txXfrm>
    </dsp:sp>
    <dsp:sp modelId="{19C4FD8B-CF0D-E447-8F33-CE79DFD9EA78}">
      <dsp:nvSpPr>
        <dsp:cNvPr id="0" name=""/>
        <dsp:cNvSpPr/>
      </dsp:nvSpPr>
      <dsp:spPr>
        <a:xfrm rot="10800000">
          <a:off x="0" y="744"/>
          <a:ext cx="4182932" cy="100552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Window of Opportunity</a:t>
          </a:r>
        </a:p>
      </dsp:txBody>
      <dsp:txXfrm rot="10800000">
        <a:off x="0" y="744"/>
        <a:ext cx="4182932" cy="6533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8D477-7C64-7B4A-90F5-A0C8B5AE0E75}">
      <dsp:nvSpPr>
        <dsp:cNvPr id="0" name=""/>
        <dsp:cNvSpPr/>
      </dsp:nvSpPr>
      <dsp:spPr>
        <a:xfrm>
          <a:off x="1204601" y="-31897"/>
          <a:ext cx="5363197" cy="5363197"/>
        </a:xfrm>
        <a:prstGeom prst="circularArrow">
          <a:avLst>
            <a:gd name="adj1" fmla="val 5544"/>
            <a:gd name="adj2" fmla="val 330680"/>
            <a:gd name="adj3" fmla="val 13775021"/>
            <a:gd name="adj4" fmla="val 17386514"/>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5B16D-2B1F-344D-B0B7-6A1C6CD3EFFF}">
      <dsp:nvSpPr>
        <dsp:cNvPr id="0" name=""/>
        <dsp:cNvSpPr/>
      </dsp:nvSpPr>
      <dsp:spPr>
        <a:xfrm>
          <a:off x="2630016" y="1818"/>
          <a:ext cx="2512367" cy="1256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Design</a:t>
          </a:r>
        </a:p>
      </dsp:txBody>
      <dsp:txXfrm>
        <a:off x="2691338" y="63140"/>
        <a:ext cx="2389723" cy="1133539"/>
      </dsp:txXfrm>
    </dsp:sp>
    <dsp:sp modelId="{634E3D99-9022-574E-AE45-2C408119F475}">
      <dsp:nvSpPr>
        <dsp:cNvPr id="0" name=""/>
        <dsp:cNvSpPr/>
      </dsp:nvSpPr>
      <dsp:spPr>
        <a:xfrm>
          <a:off x="4805156" y="1582150"/>
          <a:ext cx="2512367" cy="1256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Construct</a:t>
          </a:r>
        </a:p>
      </dsp:txBody>
      <dsp:txXfrm>
        <a:off x="4866478" y="1643472"/>
        <a:ext cx="2389723" cy="1133539"/>
      </dsp:txXfrm>
    </dsp:sp>
    <dsp:sp modelId="{E83223E3-CE84-E546-8813-513F3123B667}">
      <dsp:nvSpPr>
        <dsp:cNvPr id="0" name=""/>
        <dsp:cNvSpPr/>
      </dsp:nvSpPr>
      <dsp:spPr>
        <a:xfrm>
          <a:off x="3974326" y="4139180"/>
          <a:ext cx="2512367" cy="1256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Occupy</a:t>
          </a:r>
        </a:p>
      </dsp:txBody>
      <dsp:txXfrm>
        <a:off x="4035648" y="4200502"/>
        <a:ext cx="2389723" cy="1133539"/>
      </dsp:txXfrm>
    </dsp:sp>
    <dsp:sp modelId="{9FA55648-D879-544D-9537-73A8BA33EAC5}">
      <dsp:nvSpPr>
        <dsp:cNvPr id="0" name=""/>
        <dsp:cNvSpPr/>
      </dsp:nvSpPr>
      <dsp:spPr>
        <a:xfrm>
          <a:off x="1285705" y="4139180"/>
          <a:ext cx="2512367" cy="1256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Learn</a:t>
          </a:r>
        </a:p>
      </dsp:txBody>
      <dsp:txXfrm>
        <a:off x="1347027" y="4200502"/>
        <a:ext cx="2389723" cy="1133539"/>
      </dsp:txXfrm>
    </dsp:sp>
    <dsp:sp modelId="{43B737D3-05E9-B046-BF94-68B052152925}">
      <dsp:nvSpPr>
        <dsp:cNvPr id="0" name=""/>
        <dsp:cNvSpPr/>
      </dsp:nvSpPr>
      <dsp:spPr>
        <a:xfrm>
          <a:off x="454875" y="1582150"/>
          <a:ext cx="2512367" cy="125618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Design Standards</a:t>
          </a:r>
        </a:p>
      </dsp:txBody>
      <dsp:txXfrm>
        <a:off x="516197" y="1643472"/>
        <a:ext cx="2389723" cy="11335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23173-4BB9-9C48-8021-28088C4B35EB}">
      <dsp:nvSpPr>
        <dsp:cNvPr id="0" name=""/>
        <dsp:cNvSpPr/>
      </dsp:nvSpPr>
      <dsp:spPr>
        <a:xfrm>
          <a:off x="270125" y="736"/>
          <a:ext cx="2337792" cy="11688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Written Standards &amp; Guidelines</a:t>
          </a:r>
        </a:p>
      </dsp:txBody>
      <dsp:txXfrm>
        <a:off x="304361" y="34972"/>
        <a:ext cx="2269320" cy="1100424"/>
      </dsp:txXfrm>
    </dsp:sp>
    <dsp:sp modelId="{018AFBD8-E97D-A347-A2C0-74AD3C8C9C9E}">
      <dsp:nvSpPr>
        <dsp:cNvPr id="0" name=""/>
        <dsp:cNvSpPr/>
      </dsp:nvSpPr>
      <dsp:spPr>
        <a:xfrm>
          <a:off x="270125" y="1344967"/>
          <a:ext cx="2337792" cy="11688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t>Standard Details</a:t>
          </a:r>
        </a:p>
      </dsp:txBody>
      <dsp:txXfrm>
        <a:off x="304361" y="1379203"/>
        <a:ext cx="2269320" cy="1100424"/>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4ACCC28-19B3-4899-B746-5CAA87CA08B3}" type="datetimeFigureOut">
              <a:rPr lang="en-US" smtClean="0"/>
              <a:t>4/19/2021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5F52ED8-C295-44CF-90E8-5E7932A5FC8A}" type="slidenum">
              <a:rPr lang="en-US" smtClean="0"/>
              <a:t>‹#›</a:t>
            </a:fld>
            <a:endParaRPr lang="en-US"/>
          </a:p>
        </p:txBody>
      </p:sp>
    </p:spTree>
    <p:extLst>
      <p:ext uri="{BB962C8B-B14F-4D97-AF65-F5344CB8AC3E}">
        <p14:creationId xmlns:p14="http://schemas.microsoft.com/office/powerpoint/2010/main" val="68144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2</a:t>
            </a:fld>
            <a:endParaRPr lang="en-US"/>
          </a:p>
        </p:txBody>
      </p:sp>
    </p:spTree>
    <p:extLst>
      <p:ext uri="{BB962C8B-B14F-4D97-AF65-F5344CB8AC3E}">
        <p14:creationId xmlns:p14="http://schemas.microsoft.com/office/powerpoint/2010/main" val="313719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standards are created and updated based on a continuous feedback loop where all of you play a role.  </a:t>
            </a:r>
          </a:p>
          <a:p>
            <a:r>
              <a:rPr lang="en-US" baseline="0" dirty="0"/>
              <a:t>As facilities professionals we are always learning and finding ways to improve over time.  This feedback loop provides the lessons learned to update our design standards and document that information for future projects.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77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It is important to note that the CU Design Standards do not replace building codes and industry standards but rather explain where Cornell is going above and beyond code minimums.  </a:t>
            </a:r>
          </a:p>
          <a:p>
            <a:r>
              <a:rPr lang="en-US" sz="3200" dirty="0"/>
              <a:t>This graphic represents how Cornell goes above minimum code in several area.  We chose to have higher standards than code minimum for several reasons:</a:t>
            </a:r>
          </a:p>
          <a:p>
            <a:pPr marL="514350" indent="-514350">
              <a:buAutoNum type="arabicParenR"/>
            </a:pPr>
            <a:r>
              <a:rPr lang="en-US" sz="3200" dirty="0"/>
              <a:t>To extend the service life (Cornell maintains buildings for centuries)</a:t>
            </a:r>
          </a:p>
          <a:p>
            <a:pPr marL="514350" indent="-514350">
              <a:buAutoNum type="arabicParenR"/>
            </a:pPr>
            <a:r>
              <a:rPr lang="en-US" sz="3200" dirty="0"/>
              <a:t>To reduce operation and maintenance costs and save Cornell money over the service life of the building</a:t>
            </a:r>
          </a:p>
          <a:p>
            <a:pPr marL="514350" indent="-514350">
              <a:buAutoNum type="arabicParenR"/>
            </a:pPr>
            <a:r>
              <a:rPr lang="en-US" sz="3200" dirty="0"/>
              <a:t>Due to a high return on investment in the case of energy conservation</a:t>
            </a:r>
          </a:p>
          <a:p>
            <a:pPr marL="514350" indent="-514350">
              <a:buAutoNum type="arabicParenR"/>
            </a:pPr>
            <a:r>
              <a:rPr lang="en-US" sz="3200" dirty="0"/>
              <a:t>Due to higher levels of security</a:t>
            </a:r>
          </a:p>
          <a:p>
            <a:pPr marL="514350" indent="-514350">
              <a:buAutoNum type="arabicParenR"/>
            </a:pPr>
            <a:r>
              <a:rPr lang="en-US" sz="3200" dirty="0"/>
              <a:t>Due to higher quality level expectations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618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Facilities Engineering is the Curator of the Design Standards &amp; Details.  </a:t>
            </a:r>
          </a:p>
          <a:p>
            <a:r>
              <a:rPr lang="en-US" sz="1200" b="0" i="0" u="none" strike="noStrike" kern="1200" dirty="0">
                <a:solidFill>
                  <a:schemeClr val="tx1"/>
                </a:solidFill>
                <a:effectLst/>
                <a:latin typeface="+mn-lt"/>
                <a:ea typeface="+mn-ea"/>
                <a:cs typeface="+mn-cs"/>
              </a:rPr>
              <a:t>There is a subject matter expert (SME) who lead the development of each standard.  </a:t>
            </a:r>
          </a:p>
          <a:p>
            <a:r>
              <a:rPr lang="en-US" sz="1200" b="0" i="0" u="none" strike="noStrike" kern="1200" dirty="0">
                <a:solidFill>
                  <a:schemeClr val="tx1"/>
                </a:solidFill>
                <a:effectLst/>
                <a:latin typeface="+mn-lt"/>
                <a:ea typeface="+mn-ea"/>
                <a:cs typeface="+mn-cs"/>
              </a:rPr>
              <a:t>Some SME’s are from Facilities Engineering and others are from units at Cornell like EHS, E&amp;S, OUA, CIT, CU Police, Etc.</a:t>
            </a:r>
          </a:p>
          <a:p>
            <a:r>
              <a:rPr lang="en-US" sz="1200" b="0" i="0" u="none" strike="noStrike" kern="1200" dirty="0">
                <a:solidFill>
                  <a:schemeClr val="tx1"/>
                </a:solidFill>
                <a:effectLst/>
                <a:latin typeface="+mn-lt"/>
                <a:ea typeface="+mn-ea"/>
                <a:cs typeface="+mn-cs"/>
              </a:rPr>
              <a:t>The SME tracks industry standards, trends, coordinates updates and gathers input from campus stakeholders.</a:t>
            </a:r>
          </a:p>
          <a:p>
            <a:r>
              <a:rPr lang="en-US" sz="1200" b="0" i="0" u="none" strike="noStrike" kern="1200" dirty="0">
                <a:solidFill>
                  <a:schemeClr val="tx1"/>
                </a:solidFill>
                <a:effectLst/>
                <a:latin typeface="+mn-lt"/>
                <a:ea typeface="+mn-ea"/>
                <a:cs typeface="+mn-cs"/>
              </a:rPr>
              <a:t>The SME will also weigh in on variance discussions which we will discuss later in the presentation. </a:t>
            </a:r>
            <a:endParaRPr lang="en-US" sz="2000" b="0" dirty="0">
              <a:cs typeface="Times New Roman" pitchFamily="18" charset="0"/>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59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33" lvl="1" indent="0">
              <a:buFont typeface="Arial" pitchFamily="34" charset="0"/>
              <a:buNone/>
            </a:pPr>
            <a:r>
              <a:rPr lang="en-US" sz="3200" dirty="0">
                <a:solidFill>
                  <a:schemeClr val="accent2"/>
                </a:solidFill>
                <a:cs typeface="Times New Roman" pitchFamily="18" charset="0"/>
              </a:rPr>
              <a:t>Each Design standard is unique in content based on the material or system.  Some standards are a single page and others are over 30 pages long.  The expectation is that the design professional responsible for each discipline is familiar with the particular design standard as they are designing your project.  If the designer has questions related to the design standard, we can put them in touch with the Subject Matter Expert responsible for the standard.</a:t>
            </a:r>
          </a:p>
          <a:p>
            <a:pPr marL="914266" lvl="1" indent="-457133">
              <a:buFont typeface="Arial" pitchFamily="34" charset="0"/>
              <a:buChar char="•"/>
            </a:pPr>
            <a:endParaRPr lang="en-US" sz="3200" dirty="0">
              <a:solidFill>
                <a:schemeClr val="accent2"/>
              </a:solidFill>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39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Standard details are prescriptive in many cases, for instance the hydrant detail on the left.  In other cases, details may be schematic in nature.  For instance, the high-pressure steam schematic on the right.  This is a schematic for an engineer to develop their design which allows CU to properly operate and maintain the steam system as the project ties into our district system.</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7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As mentioned, the CU standards are organized by topic or material.  Within each document you will find both prescriptive standards and general guidelines.  </a:t>
            </a:r>
          </a:p>
          <a:p>
            <a:pPr defTabSz="914266">
              <a:defRPr/>
            </a:pPr>
            <a:endParaRPr lang="en-US" dirty="0"/>
          </a:p>
          <a:p>
            <a:pPr defTabSz="914266">
              <a:defRPr/>
            </a:pPr>
            <a:r>
              <a:rPr lang="en-US" dirty="0"/>
              <a:t>(Read slide text)</a:t>
            </a:r>
          </a:p>
          <a:p>
            <a:pPr defTabSz="914266">
              <a:defRPr/>
            </a:pPr>
            <a:endParaRPr lang="en-US" dirty="0"/>
          </a:p>
          <a:p>
            <a:pPr defTabSz="914266">
              <a:defRPr/>
            </a:pPr>
            <a:r>
              <a:rPr lang="en-US" dirty="0"/>
              <a:t>Standards should be incorporated into the project and guidelines should considered as part of the design process.</a:t>
            </a:r>
          </a:p>
          <a:p>
            <a:pPr defTabSz="914266">
              <a:defRPr/>
            </a:pPr>
            <a:endParaRPr lang="en-US" dirty="0"/>
          </a:p>
          <a:p>
            <a:pPr defTabSz="914266">
              <a:defRPr/>
            </a:pPr>
            <a:r>
              <a:rPr lang="en-US" dirty="0"/>
              <a:t>Example of shall and should…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6677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Standards are generally organized by CSI format for the benefit of the design professional as they create the construction documents.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Division 1 covers general design topics including space, accessibility, safety, energy and programming.  Examples include: Custodial standards and Green building guidelines</a:t>
            </a:r>
          </a:p>
          <a:p>
            <a:endParaRPr lang="en-US" sz="1200" dirty="0"/>
          </a:p>
          <a:p>
            <a:r>
              <a:rPr lang="en-US" sz="1200" dirty="0"/>
              <a:t>Division 2 – 43 covers technical divisions including building materials, systems and assemblies.  Examples include:  Door hardware, Roofing, Elevators, Electronic safety and security systems.  </a:t>
            </a:r>
          </a:p>
          <a:p>
            <a:endParaRPr lang="en-US" sz="1200" dirty="0"/>
          </a:p>
          <a:p>
            <a:r>
              <a:rPr lang="en-US" sz="1200" dirty="0"/>
              <a:t>Most standards follow typical CSI specification categories including:</a:t>
            </a:r>
          </a:p>
          <a:p>
            <a:endParaRPr lang="en-US" sz="1200" dirty="0"/>
          </a:p>
          <a:p>
            <a:r>
              <a:rPr lang="en-US" baseline="0" dirty="0"/>
              <a:t>General Requirements which covers </a:t>
            </a:r>
            <a:r>
              <a:rPr lang="en-US" dirty="0">
                <a:solidFill>
                  <a:schemeClr val="accent2"/>
                </a:solidFill>
              </a:rPr>
              <a:t>Basis of Design Criteria, Guidelines, Submittal requirements.</a:t>
            </a:r>
            <a:endParaRPr lang="en-US" baseline="0" dirty="0"/>
          </a:p>
          <a:p>
            <a:r>
              <a:rPr lang="en-US" baseline="0" dirty="0"/>
              <a:t>Products which includes specific materials or manufacturers</a:t>
            </a:r>
          </a:p>
          <a:p>
            <a:r>
              <a:rPr lang="en-US" baseline="0" dirty="0"/>
              <a:t>Execution which describes work procedures related to the specific standard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64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auto">
              <a:lnSpc>
                <a:spcPct val="100000"/>
              </a:lnSpc>
              <a:spcBef>
                <a:spcPts val="0"/>
              </a:spcBef>
              <a:spcAft>
                <a:spcPts val="0"/>
              </a:spcAft>
              <a:buClrTx/>
              <a:buSzTx/>
              <a:buFont typeface="Arial" panose="020B0604020202020204" pitchFamily="34" charset="0"/>
              <a:buNone/>
              <a:tabLst/>
              <a:defRPr/>
            </a:pPr>
            <a:r>
              <a:rPr lang="en-US" baseline="0" dirty="0"/>
              <a:t>As mentioned before, </a:t>
            </a:r>
            <a:r>
              <a:rPr lang="en-US" sz="1200" dirty="0">
                <a:solidFill>
                  <a:schemeClr val="tx1"/>
                </a:solidFill>
              </a:rPr>
              <a:t>Cornell University is a high-tech city with a complex physical plant which has led over time to a robust set of Design Standards and Details.  </a:t>
            </a:r>
          </a:p>
          <a:p>
            <a:pPr marL="0" marR="0" lvl="0" indent="0" fontAlgn="auto">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Currently we have 103 unique written Design Standards which inform the construction documents and 199 Standard Details which act as a starting point for details within the construction documents.  </a:t>
            </a:r>
          </a:p>
          <a:p>
            <a:pPr marL="0" marR="0" lvl="0" indent="0" fontAlgn="auto">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Facilities Engineering and the designated SME are targeting to review the various standards once every two years.  </a:t>
            </a:r>
          </a:p>
          <a:p>
            <a:pPr marL="0" marR="0" lvl="0" indent="0" fontAlgn="auto">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The review may lead to no change, an update, the standard may no longer be needed.  </a:t>
            </a:r>
          </a:p>
          <a:p>
            <a:pPr marL="0" marR="0" lvl="0" indent="0" fontAlgn="auto">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If there are specific updates required due to a change in code or a lesson learned, a standard can be updated at any time working with the particular standard SME.  </a:t>
            </a:r>
          </a:p>
          <a:p>
            <a:pPr marL="0" marR="0" lvl="0" indent="0" fontAlgn="auto">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Also, as we learn as an organization, we can add new standards to address lessons learned or an industry change.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4612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particular design reviewer has the opportunity to identify a review comment as being non-compliant with CU Design Standards using the Master Review document found in eBuilder through the design review process.  This will bring to the attention of the design team and PM where a non-compliant design issue occurs in the construction documents.  </a:t>
            </a:r>
          </a:p>
          <a:p>
            <a:r>
              <a:rPr lang="en-US" dirty="0"/>
              <a:t>We understand that there may be unique situations where a variance may be required for a particular standard. </a:t>
            </a:r>
          </a:p>
          <a:p>
            <a:r>
              <a:rPr lang="en-US" dirty="0"/>
              <a:t>Please note that these considerations are rare when there is a true conflict with a required standard. </a:t>
            </a:r>
          </a:p>
          <a:p>
            <a:r>
              <a:rPr lang="en-US" dirty="0"/>
              <a:t>Standard variances should be made in writing to me as the University Engineer with supporting documentation for the request.  </a:t>
            </a:r>
          </a:p>
          <a:p>
            <a:r>
              <a:rPr lang="en-US" baseline="0" dirty="0"/>
              <a:t>The standard variance request will be reviewed on </a:t>
            </a:r>
            <a:r>
              <a:rPr lang="en-US" baseline="0"/>
              <a:t>a case-by-case </a:t>
            </a:r>
            <a:r>
              <a:rPr lang="en-US" baseline="0" dirty="0"/>
              <a:t>basis and waivers may be granted after consultation with the standard SME and stakeholders.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74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424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65665">
              <a:spcBef>
                <a:spcPts val="728"/>
              </a:spcBef>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717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21</a:t>
            </a:fld>
            <a:endParaRPr lang="en-US"/>
          </a:p>
        </p:txBody>
      </p:sp>
    </p:spTree>
    <p:extLst>
      <p:ext uri="{BB962C8B-B14F-4D97-AF65-F5344CB8AC3E}">
        <p14:creationId xmlns:p14="http://schemas.microsoft.com/office/powerpoint/2010/main" val="3742540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aseline="0" dirty="0">
                <a:latin typeface="Calibri" panose="020F0502020204030204" pitchFamily="34" charset="0"/>
                <a:cs typeface="Calibri" panose="020F0502020204030204" pitchFamily="34" charset="0"/>
              </a:rPr>
              <a:t>Audience:</a:t>
            </a:r>
          </a:p>
          <a:p>
            <a:pPr marL="0" indent="0">
              <a:buFontTx/>
              <a:buNone/>
            </a:pPr>
            <a:endParaRPr lang="en-US" sz="1200" baseline="0" dirty="0">
              <a:latin typeface="Calibri" panose="020F0502020204030204" pitchFamily="34" charset="0"/>
              <a:cs typeface="Calibri" panose="020F0502020204030204" pitchFamily="34" charset="0"/>
            </a:endParaRPr>
          </a:p>
          <a:p>
            <a:pPr marL="0" indent="0">
              <a:buFontTx/>
              <a:buNone/>
            </a:pPr>
            <a:r>
              <a:rPr lang="en-US" sz="1200" baseline="0" dirty="0">
                <a:latin typeface="Calibri" panose="020F0502020204030204" pitchFamily="34" charset="0"/>
                <a:cs typeface="Calibri" panose="020F0502020204030204" pitchFamily="34" charset="0"/>
              </a:rPr>
              <a:t>Who is this for?</a:t>
            </a:r>
          </a:p>
          <a:p>
            <a:pPr marL="0" indent="0">
              <a:buFontTx/>
              <a:buNone/>
            </a:pPr>
            <a:endParaRPr lang="en-US" sz="12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Stakeholders, Project Directors, and Administration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cs typeface="Calibri" panose="020F0502020204030204" pitchFamily="34" charset="0"/>
            </a:endParaRPr>
          </a:p>
          <a:p>
            <a:r>
              <a:rPr lang="en-US" sz="1200" kern="1200" dirty="0">
                <a:solidFill>
                  <a:schemeClr val="tx1"/>
                </a:solidFill>
                <a:effectLst/>
                <a:latin typeface="+mn-lt"/>
                <a:ea typeface="+mn-ea"/>
                <a:cs typeface="+mn-cs"/>
              </a:rPr>
              <a:t>Goal of the Project Status Update is to fully inform the project directors / Executives and Stakeholders of your project's status and overall direction without having to get involved themselves.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Directors/Stakeholders should be able to</a:t>
            </a:r>
            <a:r>
              <a:rPr lang="en-US" sz="1200" kern="1200" baseline="0" dirty="0">
                <a:solidFill>
                  <a:schemeClr val="tx1"/>
                </a:solidFill>
                <a:effectLst/>
                <a:latin typeface="+mn-lt"/>
                <a:ea typeface="+mn-ea"/>
                <a:cs typeface="+mn-cs"/>
              </a:rPr>
              <a:t> read </a:t>
            </a:r>
            <a:r>
              <a:rPr lang="en-US" sz="1200" kern="1200" dirty="0">
                <a:solidFill>
                  <a:schemeClr val="tx1"/>
                </a:solidFill>
                <a:effectLst/>
                <a:latin typeface="+mn-lt"/>
                <a:ea typeface="+mn-ea"/>
                <a:cs typeface="+mn-cs"/>
              </a:rPr>
              <a:t>the project status without having to reach out to the PM directly to find out where things are.  A project manager is to create clarity from confusion for the project team and for management. Essentially, the task of a project status update  is one of analysis and communication. </a:t>
            </a:r>
          </a:p>
          <a:p>
            <a:pPr marL="0" indent="0">
              <a:buFontTx/>
              <a:buNone/>
            </a:pPr>
            <a:endParaRPr lang="en-US" sz="1200" baseline="0" dirty="0">
              <a:latin typeface="Calibri" panose="020F0502020204030204" pitchFamily="34" charset="0"/>
              <a:cs typeface="Calibri" panose="020F0502020204030204" pitchFamily="34" charset="0"/>
            </a:endParaRPr>
          </a:p>
          <a:p>
            <a:pPr marL="0" indent="0">
              <a:buFontTx/>
              <a:buNone/>
            </a:pPr>
            <a:endParaRPr lang="en-US" baseline="0" dirty="0"/>
          </a:p>
          <a:p>
            <a:pPr marL="0" indent="0">
              <a:buFontTx/>
              <a:buNone/>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781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e-Builder Mail Merge</a:t>
            </a:r>
          </a:p>
          <a:p>
            <a:pPr marL="457200" lvl="1" indent="0">
              <a:buNone/>
            </a:pPr>
            <a:r>
              <a:rPr lang="en-US" dirty="0"/>
              <a:t>Project Details Page</a:t>
            </a:r>
          </a:p>
          <a:p>
            <a:pPr lvl="2">
              <a:buFontTx/>
              <a:buChar char="-"/>
            </a:pPr>
            <a:r>
              <a:rPr lang="en-US" dirty="0"/>
              <a:t>Project Name </a:t>
            </a:r>
          </a:p>
          <a:p>
            <a:pPr lvl="2">
              <a:buFontTx/>
              <a:buChar char="-"/>
            </a:pPr>
            <a:r>
              <a:rPr lang="en-US" dirty="0"/>
              <a:t>Project Manager</a:t>
            </a:r>
          </a:p>
          <a:p>
            <a:pPr lvl="2">
              <a:buFontTx/>
              <a:buChar char="-"/>
            </a:pPr>
            <a:r>
              <a:rPr lang="en-US" dirty="0"/>
              <a:t>eBuilder number </a:t>
            </a:r>
          </a:p>
          <a:p>
            <a:pPr lvl="2">
              <a:buFontTx/>
              <a:buChar char="-"/>
            </a:pPr>
            <a:r>
              <a:rPr lang="en-US" dirty="0"/>
              <a:t>Project Phase</a:t>
            </a:r>
          </a:p>
          <a:p>
            <a:pPr marL="457200" lvl="1" indent="0">
              <a:buNone/>
            </a:pPr>
            <a:r>
              <a:rPr lang="en-US" dirty="0"/>
              <a:t>Project Status Update</a:t>
            </a:r>
          </a:p>
          <a:p>
            <a:pPr lvl="2">
              <a:buFontTx/>
              <a:buChar char="-"/>
            </a:pPr>
            <a:r>
              <a:rPr lang="en-US" dirty="0"/>
              <a:t>Impact Statement</a:t>
            </a:r>
          </a:p>
          <a:p>
            <a:pPr marL="457200" lvl="1" indent="0">
              <a:buNone/>
            </a:pPr>
            <a:r>
              <a:rPr lang="en-US" dirty="0"/>
              <a:t>Project Schedule Module </a:t>
            </a:r>
          </a:p>
          <a:p>
            <a:pPr lvl="2">
              <a:buFontTx/>
              <a:buChar char="-"/>
            </a:pPr>
            <a:r>
              <a:rPr lang="en-US" dirty="0"/>
              <a:t>Construction Begins </a:t>
            </a:r>
          </a:p>
          <a:p>
            <a:pPr lvl="2">
              <a:buFontTx/>
              <a:buChar char="-"/>
            </a:pPr>
            <a:r>
              <a:rPr lang="en-US" dirty="0"/>
              <a:t>Construction Finishes</a:t>
            </a:r>
          </a:p>
          <a:p>
            <a:pPr marL="457200" lvl="1" indent="0">
              <a:buNone/>
            </a:pPr>
            <a:r>
              <a:rPr lang="en-US" dirty="0"/>
              <a:t>Annotated Image</a:t>
            </a:r>
          </a:p>
          <a:p>
            <a:pPr marL="457200" lvl="1" indent="0">
              <a:buNone/>
            </a:pPr>
            <a:r>
              <a:rPr lang="en-US" dirty="0"/>
              <a:t>	- Google Earth </a:t>
            </a:r>
          </a:p>
          <a:p>
            <a:endParaRPr lang="en-US" dirty="0"/>
          </a:p>
          <a:p>
            <a:pPr marL="0" indent="0">
              <a:buNone/>
            </a:pPr>
            <a:r>
              <a:rPr lang="en-US" b="1" dirty="0"/>
              <a:t>eBuilder Mail Merge</a:t>
            </a:r>
          </a:p>
          <a:p>
            <a:pPr lvl="1"/>
            <a:r>
              <a:rPr lang="en-US" dirty="0"/>
              <a:t>Pull project data</a:t>
            </a:r>
          </a:p>
          <a:p>
            <a:pPr lvl="1"/>
            <a:r>
              <a:rPr lang="en-US" sz="2800" dirty="0"/>
              <a:t>Create deliverable </a:t>
            </a:r>
          </a:p>
          <a:p>
            <a:pPr marL="0" indent="0">
              <a:buNone/>
            </a:pPr>
            <a:endParaRPr lang="en-US" sz="1200" b="1" dirty="0"/>
          </a:p>
          <a:p>
            <a:pPr marL="0" indent="0">
              <a:buNone/>
            </a:pPr>
            <a:r>
              <a:rPr lang="en-US" b="1" dirty="0"/>
              <a:t>eBuilder Notification</a:t>
            </a:r>
          </a:p>
          <a:p>
            <a:pPr lvl="1"/>
            <a:r>
              <a:rPr lang="en-US" dirty="0"/>
              <a:t>Document Saved in eBuilder File Structure</a:t>
            </a:r>
          </a:p>
          <a:p>
            <a:pPr lvl="1"/>
            <a:r>
              <a:rPr lang="en-US" dirty="0"/>
              <a:t>Message sent to OUA</a:t>
            </a:r>
          </a:p>
          <a:p>
            <a:pPr marL="0" indent="0">
              <a:buNone/>
            </a:pPr>
            <a:endParaRPr lang="en-US" sz="1200" b="1" dirty="0"/>
          </a:p>
          <a:p>
            <a:pPr marL="0" indent="0">
              <a:buNone/>
            </a:pPr>
            <a:r>
              <a:rPr lang="en-US" b="1" dirty="0"/>
              <a:t>ARC GIS – MAPs</a:t>
            </a:r>
          </a:p>
          <a:p>
            <a:pPr lvl="1"/>
            <a:r>
              <a:rPr lang="en-US" dirty="0"/>
              <a:t>Link project data to Map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4104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Disruptions from projects including to flow of vehicular and pedestrian traffic, staging and other effects highlighted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CEFC0-57CD-410E-9BF3-927967471D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964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29</a:t>
            </a:fld>
            <a:endParaRPr lang="en-US"/>
          </a:p>
        </p:txBody>
      </p:sp>
    </p:spTree>
    <p:extLst>
      <p:ext uri="{BB962C8B-B14F-4D97-AF65-F5344CB8AC3E}">
        <p14:creationId xmlns:p14="http://schemas.microsoft.com/office/powerpoint/2010/main" val="200957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52ED8-C295-44CF-90E8-5E7932A5F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64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52ED8-C295-44CF-90E8-5E7932A5F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38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Introduction</a:t>
            </a:r>
          </a:p>
          <a:p>
            <a:r>
              <a:rPr lang="en-US" baseline="0" dirty="0"/>
              <a:t>Representing 30 members of Facilities Engineering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94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aseline="0" dirty="0"/>
              <a:t>I am going to provide an overview of the Cornell University Design Standards today.  We are going to cover the topics in the outline.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3009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aseline="0" dirty="0"/>
              <a:t>I thought I would start out with a funny clip about designing the complex systems which the campus community relies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64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775" marR="0" lvl="0" indent="-231775" fontAlgn="auto">
              <a:lnSpc>
                <a:spcPct val="100000"/>
              </a:lnSpc>
              <a:spcBef>
                <a:spcPts val="0"/>
              </a:spcBef>
              <a:spcAft>
                <a:spcPts val="0"/>
              </a:spcAft>
              <a:buClrTx/>
              <a:buSzTx/>
              <a:buFont typeface="Arial" panose="020B0604020202020204" pitchFamily="34" charset="0"/>
              <a:buChar char="•"/>
              <a:tabLst/>
              <a:defRPr/>
            </a:pPr>
            <a:r>
              <a:rPr lang="en-US" sz="2400" dirty="0">
                <a:solidFill>
                  <a:schemeClr val="tx1"/>
                </a:solidFill>
              </a:rPr>
              <a:t>Cornell University is a high-tech city with a complex physical plant</a:t>
            </a:r>
          </a:p>
          <a:p>
            <a:pPr marL="231775" marR="0" lvl="0" indent="-231775" fontAlgn="auto">
              <a:lnSpc>
                <a:spcPct val="100000"/>
              </a:lnSpc>
              <a:spcBef>
                <a:spcPts val="0"/>
              </a:spcBef>
              <a:spcAft>
                <a:spcPts val="0"/>
              </a:spcAft>
              <a:buClrTx/>
              <a:buSzTx/>
              <a:buFont typeface="Arial" panose="020B0604020202020204" pitchFamily="34" charset="0"/>
              <a:buChar char="•"/>
              <a:tabLst/>
              <a:defRPr/>
            </a:pPr>
            <a:r>
              <a:rPr lang="en-US" sz="2400" kern="0" dirty="0">
                <a:solidFill>
                  <a:prstClr val="black"/>
                </a:solidFill>
                <a:latin typeface="+mn-lt"/>
              </a:rPr>
              <a:t>To demonstrate the complexity and scale of our campus we have assembled a few statistics.  </a:t>
            </a:r>
          </a:p>
          <a:p>
            <a:pPr marL="231775" marR="0" lvl="0" indent="-231775" fontAlgn="auto">
              <a:lnSpc>
                <a:spcPct val="100000"/>
              </a:lnSpc>
              <a:spcBef>
                <a:spcPts val="0"/>
              </a:spcBef>
              <a:spcAft>
                <a:spcPts val="0"/>
              </a:spcAft>
              <a:buClrTx/>
              <a:buSzTx/>
              <a:buFont typeface="Arial" panose="020B0604020202020204" pitchFamily="34" charset="0"/>
              <a:buChar char="•"/>
              <a:tabLst/>
              <a:defRPr/>
            </a:pPr>
            <a:r>
              <a:rPr lang="en-US" sz="2400" kern="0" dirty="0">
                <a:solidFill>
                  <a:prstClr val="black"/>
                </a:solidFill>
                <a:latin typeface="+mn-lt"/>
              </a:rPr>
              <a:t>Facilities professionals hold institutional knowledge and best practices about these various systems which allows us to provide expert advice and successfully guide consultants who don’t fully understand our challenges and climate.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441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are provided to aid the design professional in the development of contract documents and are not intended to be used verbatim as a contract specification nor replace the work and best judgement of the design professional.  </a:t>
            </a:r>
          </a:p>
          <a:p>
            <a:endParaRPr lang="en-US" dirty="0"/>
          </a:p>
          <a:p>
            <a:r>
              <a:rPr lang="en-US" dirty="0"/>
              <a:t>It is also key to understand the window of influence for the design standards.  It is important to incorporate standards into the earliest point of design to minimize the cost impact on a project.  </a:t>
            </a:r>
          </a:p>
          <a:p>
            <a:endParaRPr lang="en-US" dirty="0"/>
          </a:p>
          <a:p>
            <a:r>
              <a:rPr lang="en-US" dirty="0"/>
              <a:t>Once the construction documents are complete, the contractor will bid on the documents they are provided.</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258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307" y="398525"/>
            <a:ext cx="1309878" cy="127711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2" name="Holder 2"/>
          <p:cNvSpPr>
            <a:spLocks noGrp="1"/>
          </p:cNvSpPr>
          <p:nvPr>
            <p:ph type="ctrTitle"/>
          </p:nvPr>
        </p:nvSpPr>
        <p:spPr>
          <a:xfrm>
            <a:off x="407162" y="1760464"/>
            <a:ext cx="8329674" cy="10007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1951D54-C0BF-4D3F-AF8D-75A4B6DF5845}" type="datetime1">
              <a:rPr lang="en-US" smtClean="0"/>
              <a:t>4/19/2021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4107AC7-1CAB-48EF-B42F-A6A0474708AB}" type="datetime1">
              <a:rPr lang="en-US" smtClean="0"/>
              <a:t>4/19/2021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796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77940"/>
            <a:ext cx="2103120" cy="276999"/>
          </a:xfrm>
        </p:spPr>
        <p:txBody>
          <a:bodyPr/>
          <a:lstStyle/>
          <a:p>
            <a:fld id="{785A13DD-8FD5-40DF-B36F-5948CFF2AC32}" type="datetime1">
              <a:rPr lang="en-US" smtClean="0"/>
              <a:t>4/19/2021</a:t>
            </a:fld>
            <a:endParaRPr lang="en-US"/>
          </a:p>
        </p:txBody>
      </p:sp>
      <p:sp>
        <p:nvSpPr>
          <p:cNvPr id="5" name="Footer Placeholder 4"/>
          <p:cNvSpPr>
            <a:spLocks noGrp="1"/>
          </p:cNvSpPr>
          <p:nvPr>
            <p:ph type="ftr" sz="quarter" idx="11"/>
          </p:nvPr>
        </p:nvSpPr>
        <p:spPr>
          <a:xfrm>
            <a:off x="3108960" y="6377940"/>
            <a:ext cx="2926080" cy="276999"/>
          </a:xfrm>
        </p:spPr>
        <p:txBody>
          <a:bodyPr/>
          <a:lstStyle/>
          <a:p>
            <a:endParaRPr lang="en-US"/>
          </a:p>
        </p:txBody>
      </p:sp>
      <p:sp>
        <p:nvSpPr>
          <p:cNvPr id="6" name="Slide Number Placeholder 5"/>
          <p:cNvSpPr>
            <a:spLocks noGrp="1"/>
          </p:cNvSpPr>
          <p:nvPr>
            <p:ph type="sldNum" sz="quarter" idx="12"/>
          </p:nvPr>
        </p:nvSpPr>
        <p:spPr>
          <a:xfrm>
            <a:off x="6583680" y="6377940"/>
            <a:ext cx="2103120" cy="276999"/>
          </a:xfrm>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9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8" y="-157022"/>
            <a:ext cx="1370059" cy="522449"/>
          </a:xfrm>
          <a:prstGeom prst="rect">
            <a:avLst/>
          </a:prstGeom>
        </p:spPr>
      </p:pic>
      <p:sp>
        <p:nvSpPr>
          <p:cNvPr id="3" name="Text Placeholder 2"/>
          <p:cNvSpPr>
            <a:spLocks noGrp="1"/>
          </p:cNvSpPr>
          <p:nvPr>
            <p:ph type="body" sz="quarter" idx="13"/>
          </p:nvPr>
        </p:nvSpPr>
        <p:spPr>
          <a:xfrm>
            <a:off x="285752" y="1752602"/>
            <a:ext cx="8678863" cy="1384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276999"/>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459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840601E4-3F87-485E-BCF1-0932C51EED9D}"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pic>
        <p:nvPicPr>
          <p:cNvPr id="8" name="Picture 7"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9" name="Rectangle 8"/>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8"/>
          <p:cNvSpPr>
            <a:spLocks noGrp="1"/>
          </p:cNvSpPr>
          <p:nvPr>
            <p:ph type="title"/>
          </p:nvPr>
        </p:nvSpPr>
        <p:spPr>
          <a:xfrm>
            <a:off x="328085" y="1828800"/>
            <a:ext cx="4777596" cy="1143000"/>
          </a:xfrm>
        </p:spPr>
        <p:txBody>
          <a:bodyPr anchor="t">
            <a:normAutofit/>
          </a:bodyPr>
          <a:lstStyle>
            <a:lvl1pPr algn="l">
              <a:defRPr sz="3200" baseline="0">
                <a:solidFill>
                  <a:schemeClr val="bg1"/>
                </a:solidFill>
              </a:defRPr>
            </a:lvl1pPr>
          </a:lstStyle>
          <a:p>
            <a:endParaRPr lang="en-US" dirty="0"/>
          </a:p>
        </p:txBody>
      </p:sp>
      <p:sp>
        <p:nvSpPr>
          <p:cNvPr id="21" name="Text Placeholder 20"/>
          <p:cNvSpPr>
            <a:spLocks noGrp="1"/>
          </p:cNvSpPr>
          <p:nvPr>
            <p:ph type="body" sz="quarter" idx="13"/>
          </p:nvPr>
        </p:nvSpPr>
        <p:spPr>
          <a:xfrm>
            <a:off x="328613" y="3200422"/>
            <a:ext cx="4137025"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dirty="0">
              <a:solidFill>
                <a:srgbClr val="FFFFFF"/>
              </a:solidFill>
              <a:latin typeface="+mn-lt"/>
              <a:cs typeface="Times"/>
            </a:endParaRPr>
          </a:p>
        </p:txBody>
      </p:sp>
    </p:spTree>
    <p:extLst>
      <p:ext uri="{BB962C8B-B14F-4D97-AF65-F5344CB8AC3E}">
        <p14:creationId xmlns:p14="http://schemas.microsoft.com/office/powerpoint/2010/main" val="221873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endParaRPr lang="en-US" dirty="0"/>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17894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3304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endParaRPr lang="en-US"/>
          </a:p>
        </p:txBody>
      </p:sp>
    </p:spTree>
    <p:extLst>
      <p:ext uri="{BB962C8B-B14F-4D97-AF65-F5344CB8AC3E}">
        <p14:creationId xmlns:p14="http://schemas.microsoft.com/office/powerpoint/2010/main" val="113639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71841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79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052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0601E4-3F87-485E-BCF1-0932C51EED9D}"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dirty="0"/>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68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FE044C9-F7FF-46EF-B684-3C6346094723}" type="datetime1">
              <a:rPr lang="en-US" smtClean="0"/>
              <a:t>4/19/2021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pic>
        <p:nvPicPr>
          <p:cNvPr id="6" name="Picture 5"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pic>
        <p:nvPicPr>
          <p:cNvPr id="7" name="Picture 6"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8" name="Rectangle 7"/>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294121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67B01D-FF7A-4CFE-A9F0-2807184ED353}"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BE243-907D-4FD5-9B5F-48E7EFD293BC}" type="slidenum">
              <a:rPr lang="en-US" smtClean="0"/>
              <a:t>‹#›</a:t>
            </a:fld>
            <a:endParaRPr lang="en-US"/>
          </a:p>
        </p:txBody>
      </p:sp>
    </p:spTree>
    <p:extLst>
      <p:ext uri="{BB962C8B-B14F-4D97-AF65-F5344CB8AC3E}">
        <p14:creationId xmlns:p14="http://schemas.microsoft.com/office/powerpoint/2010/main" val="508453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7B01D-FF7A-4CFE-A9F0-2807184ED353}" type="datetimeFigureOut">
              <a:rPr lang="en-US" smtClean="0"/>
              <a:t>4/19/2021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ABE243-907D-4FD5-9B5F-48E7EFD293BC}" type="slidenum">
              <a:rPr lang="en-US" smtClean="0"/>
              <a:t>‹#›</a:t>
            </a:fld>
            <a:endParaRPr lang="en-US"/>
          </a:p>
        </p:txBody>
      </p:sp>
    </p:spTree>
    <p:extLst>
      <p:ext uri="{BB962C8B-B14F-4D97-AF65-F5344CB8AC3E}">
        <p14:creationId xmlns:p14="http://schemas.microsoft.com/office/powerpoint/2010/main" val="1789231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95987-FDC8-4CED-9873-820033AFE379}" type="slidenum">
              <a:rPr lang="en-US" smtClean="0"/>
              <a:t>‹#›</a:t>
            </a:fld>
            <a:endParaRPr lang="en-US" dirty="0"/>
          </a:p>
        </p:txBody>
      </p:sp>
      <p:pic>
        <p:nvPicPr>
          <p:cNvPr id="8" name="Picture 7" descr="cu white lrg.psd"/>
          <p:cNvPicPr>
            <a:picLocks noChangeAspect="1"/>
          </p:cNvPicPr>
          <p:nvPr/>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9" name="Rectangle 8"/>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8"/>
          <p:cNvSpPr>
            <a:spLocks noGrp="1"/>
          </p:cNvSpPr>
          <p:nvPr>
            <p:ph type="title"/>
          </p:nvPr>
        </p:nvSpPr>
        <p:spPr>
          <a:xfrm>
            <a:off x="328085" y="1828800"/>
            <a:ext cx="4777596" cy="1143000"/>
          </a:xfrm>
        </p:spPr>
        <p:txBody>
          <a:bodyPr anchor="t">
            <a:normAutofit/>
          </a:bodyPr>
          <a:lstStyle>
            <a:lvl1pPr algn="l">
              <a:defRPr sz="3200" baseline="0">
                <a:solidFill>
                  <a:schemeClr val="bg1"/>
                </a:solidFill>
              </a:defRPr>
            </a:lvl1pPr>
          </a:lstStyle>
          <a:p>
            <a:r>
              <a:rPr lang="en-US"/>
              <a:t>Click to edit Master title style</a:t>
            </a:r>
            <a:endParaRPr lang="en-US" dirty="0"/>
          </a:p>
        </p:txBody>
      </p:sp>
      <p:sp>
        <p:nvSpPr>
          <p:cNvPr id="21" name="Text Placeholder 20"/>
          <p:cNvSpPr>
            <a:spLocks noGrp="1"/>
          </p:cNvSpPr>
          <p:nvPr>
            <p:ph type="body" sz="quarter" idx="13"/>
          </p:nvPr>
        </p:nvSpPr>
        <p:spPr>
          <a:xfrm>
            <a:off x="328613" y="3200422"/>
            <a:ext cx="4137025"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solidFill>
                  <a:srgbClr val="FFFFFF"/>
                </a:solidFill>
                <a:latin typeface="+mn-lt"/>
                <a:cs typeface="Times"/>
              </a:rPr>
              <a:t>Click to edit Master text styles</a:t>
            </a:r>
          </a:p>
        </p:txBody>
      </p:sp>
    </p:spTree>
    <p:extLst>
      <p:ext uri="{BB962C8B-B14F-4D97-AF65-F5344CB8AC3E}">
        <p14:creationId xmlns:p14="http://schemas.microsoft.com/office/powerpoint/2010/main" val="226767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95987-FDC8-4CED-9873-820033AFE379}" type="slidenum">
              <a:rPr lang="en-US" smtClean="0"/>
              <a:t>‹#›</a:t>
            </a:fld>
            <a:endParaRPr lang="en-US" dirty="0"/>
          </a:p>
        </p:txBody>
      </p:sp>
      <p:sp>
        <p:nvSpPr>
          <p:cNvPr id="7" name="Rectangle 6"/>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u screen b31b1b.psd"/>
          <p:cNvPicPr>
            <a:picLocks noChangeAspect="1"/>
          </p:cNvPicPr>
          <p:nvPr/>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r>
              <a:rPr lang="en-US"/>
              <a:t>Click to edit Master text styles</a:t>
            </a:r>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r>
              <a:rPr lang="en-US" sz="2800">
                <a:solidFill>
                  <a:srgbClr val="A7998B"/>
                </a:solidFill>
                <a:latin typeface="+mj-lt"/>
                <a:cs typeface="Helvetica"/>
              </a:rPr>
              <a:t>Click to edit Master title style</a:t>
            </a:r>
            <a:endParaRPr lang="en-US" sz="2800" dirty="0">
              <a:solidFill>
                <a:srgbClr val="A7998B"/>
              </a:solidFill>
              <a:latin typeface="+mj-lt"/>
              <a:cs typeface="Helvetica"/>
            </a:endParaRPr>
          </a:p>
        </p:txBody>
      </p:sp>
    </p:spTree>
    <p:extLst>
      <p:ext uri="{BB962C8B-B14F-4D97-AF65-F5344CB8AC3E}">
        <p14:creationId xmlns:p14="http://schemas.microsoft.com/office/powerpoint/2010/main" val="156917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6" name="Rectangle 5"/>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pic>
        <p:nvPicPr>
          <p:cNvPr id="9" name="Picture 8" descr="camp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r>
              <a:rPr lang="en-US"/>
              <a:t>Click to edit Master text styles</a:t>
            </a:r>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r>
              <a:rPr lang="en-US" sz="2800">
                <a:solidFill>
                  <a:srgbClr val="A7998B"/>
                </a:solidFill>
                <a:latin typeface="+mj-lt"/>
                <a:cs typeface="Helvetica"/>
              </a:rPr>
              <a:t>Click to edit Master title style</a:t>
            </a:r>
            <a:endParaRPr lang="en-US" sz="2800" dirty="0">
              <a:solidFill>
                <a:srgbClr val="A7998B"/>
              </a:solidFill>
              <a:latin typeface="+mj-lt"/>
              <a:cs typeface="Helvetica"/>
            </a:endParaRPr>
          </a:p>
        </p:txBody>
      </p:sp>
    </p:spTree>
    <p:extLst>
      <p:ext uri="{BB962C8B-B14F-4D97-AF65-F5344CB8AC3E}">
        <p14:creationId xmlns:p14="http://schemas.microsoft.com/office/powerpoint/2010/main" val="163405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6" name="Rectangle 5"/>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r>
              <a:rPr lang="en-US"/>
              <a:t>Click to edit Master text styles</a:t>
            </a:r>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r>
              <a:rPr lang="en-US" sz="2800">
                <a:solidFill>
                  <a:srgbClr val="A7998B"/>
                </a:solidFill>
                <a:latin typeface="+mj-lt"/>
                <a:cs typeface="Helvetica"/>
              </a:rPr>
              <a:t>Click to edit Master title style</a:t>
            </a:r>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r>
              <a:rPr lang="en-US"/>
              <a:t>Click icon to add picture</a:t>
            </a:r>
          </a:p>
        </p:txBody>
      </p:sp>
    </p:spTree>
    <p:extLst>
      <p:ext uri="{BB962C8B-B14F-4D97-AF65-F5344CB8AC3E}">
        <p14:creationId xmlns:p14="http://schemas.microsoft.com/office/powerpoint/2010/main" val="15560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95987-FDC8-4CED-9873-820033AFE379}" type="slidenum">
              <a:rPr lang="en-US" smtClean="0"/>
              <a:t>‹#›</a:t>
            </a:fld>
            <a:endParaRPr lang="en-US" dirty="0"/>
          </a:p>
        </p:txBody>
      </p:sp>
      <p:sp>
        <p:nvSpPr>
          <p:cNvPr id="10" name="Rectangle 9"/>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285750" y="1066800"/>
            <a:ext cx="8677656" cy="6858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8396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7" name="Rectangle 6"/>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06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sp>
        <p:nvSpPr>
          <p:cNvPr id="7" name="Rectangle 6"/>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189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8708" y="1198106"/>
            <a:ext cx="3594734" cy="4660900"/>
          </a:xfrm>
          <a:prstGeom prst="rect">
            <a:avLst/>
          </a:prstGeom>
        </p:spPr>
        <p:txBody>
          <a:bodyPr wrap="square" lIns="0" tIns="0" rIns="0" bIns="0">
            <a:spAutoFit/>
          </a:bodyPr>
          <a:lstStyle>
            <a:lvl1pPr>
              <a:defRPr sz="2400" b="1" i="1">
                <a:solidFill>
                  <a:srgbClr val="00B0F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B55255F-A278-44F5-AF16-F12E8862A969}" type="datetime1">
              <a:rPr lang="en-US" smtClean="0"/>
              <a:t>4/19/2021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195987-FDC8-4CED-9873-820033AFE379}" type="slidenum">
              <a:rPr lang="en-US" smtClean="0"/>
              <a:t>‹#›</a:t>
            </a:fld>
            <a:endParaRPr lang="en-US" dirty="0"/>
          </a:p>
        </p:txBody>
      </p:sp>
      <p:sp>
        <p:nvSpPr>
          <p:cNvPr id="10" name="Rectangle 9"/>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u white lrg.psd"/>
          <p:cNvPicPr>
            <a:picLocks noChangeAspect="1"/>
          </p:cNvPicPr>
          <p:nvPr/>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2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049A4E3-3B6F-496F-AF79-30F276092F9A}" type="datetimeFigureOut">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95987-FDC8-4CED-9873-820033AFE379}" type="slidenum">
              <a:rPr lang="en-US" smtClean="0"/>
              <a:t>‹#›</a:t>
            </a:fld>
            <a:endParaRPr lang="en-US" dirty="0"/>
          </a:p>
        </p:txBody>
      </p:sp>
      <p:pic>
        <p:nvPicPr>
          <p:cNvPr id="6" name="Picture 5" descr="0889_10_C_lr.jpg"/>
          <p:cNvPicPr>
            <a:picLocks noChangeAspect="1"/>
          </p:cNvPicPr>
          <p:nvPr/>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pic>
        <p:nvPicPr>
          <p:cNvPr id="7" name="Picture 6" descr="cu white lrg.psd"/>
          <p:cNvPicPr>
            <a:picLocks noChangeAspect="1"/>
          </p:cNvPicPr>
          <p:nvPr/>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8" name="Rectangle 7"/>
          <p:cNvSpPr/>
          <p:nvPr/>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145845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8B34781-009B-4C4B-A78B-6D97072273A1}" type="datetime1">
              <a:rPr lang="en-US" smtClean="0"/>
              <a:t>4/19/2021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9955EB8-5852-40FF-A09F-029FC298EE1F}" type="datetime1">
              <a:rPr lang="en-US" smtClean="0"/>
              <a:t>4/19/2021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E3645B0-7D3C-4F9D-8845-CF2EF64541F8}" type="datetime1">
              <a:rPr lang="en-US" smtClean="0"/>
              <a:t>4/19/2021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462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ACF8B4C-09C3-4C20-9571-743DD9413204}" type="datetime1">
              <a:rPr lang="en-US" smtClean="0"/>
              <a:t>4/19/2021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613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1AE539B-D2BC-487E-8537-0EFD0D2E109A}" type="datetime1">
              <a:rPr lang="en-US" smtClean="0"/>
              <a:t>4/19/2021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316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2E12C34-1C42-4935-B3B4-9D294E359776}" type="datetime1">
              <a:rPr lang="en-US" smtClean="0"/>
              <a:t>4/19/2021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3422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17" name="bk object 17"/>
          <p:cNvSpPr/>
          <p:nvPr/>
        </p:nvSpPr>
        <p:spPr>
          <a:xfrm>
            <a:off x="3864864" y="0"/>
            <a:ext cx="1380743" cy="370331"/>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02" y="324853"/>
            <a:ext cx="8832595" cy="513080"/>
          </a:xfrm>
          <a:prstGeom prst="rect">
            <a:avLst/>
          </a:prstGeom>
        </p:spPr>
        <p:txBody>
          <a:bodyPr wrap="square" lIns="0" tIns="0" rIns="0" bIns="0">
            <a:spAutoFit/>
          </a:bodyPr>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F1A24887-1445-41D5-8075-FA91FA02B19C}" type="datetime1">
              <a:rPr lang="en-US" smtClean="0"/>
              <a:t>4/19/2021</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8" r:id="rId1"/>
    <p:sldLayoutId id="2147483662" r:id="rId2"/>
    <p:sldLayoutId id="2147483663" r:id="rId3"/>
    <p:sldLayoutId id="2147483687" r:id="rId4"/>
    <p:sldLayoutId id="2147483689"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00120"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7" name="bg object 17"/>
          <p:cNvSpPr/>
          <p:nvPr/>
        </p:nvSpPr>
        <p:spPr>
          <a:xfrm>
            <a:off x="1592396"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8" name="bg object 18"/>
          <p:cNvSpPr/>
          <p:nvPr/>
        </p:nvSpPr>
        <p:spPr>
          <a:xfrm>
            <a:off x="2184674"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9" name="bg object 19"/>
          <p:cNvSpPr/>
          <p:nvPr/>
        </p:nvSpPr>
        <p:spPr>
          <a:xfrm>
            <a:off x="2776950"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0" name="bg object 20"/>
          <p:cNvSpPr/>
          <p:nvPr/>
        </p:nvSpPr>
        <p:spPr>
          <a:xfrm>
            <a:off x="3369227"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1" name="bg object 21"/>
          <p:cNvSpPr/>
          <p:nvPr/>
        </p:nvSpPr>
        <p:spPr>
          <a:xfrm>
            <a:off x="3961504"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2" name="bg object 22"/>
          <p:cNvSpPr/>
          <p:nvPr/>
        </p:nvSpPr>
        <p:spPr>
          <a:xfrm>
            <a:off x="4553781"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3" name="bg object 23"/>
          <p:cNvSpPr/>
          <p:nvPr/>
        </p:nvSpPr>
        <p:spPr>
          <a:xfrm>
            <a:off x="5146058"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4" name="bg object 24"/>
          <p:cNvSpPr/>
          <p:nvPr/>
        </p:nvSpPr>
        <p:spPr>
          <a:xfrm>
            <a:off x="5738335"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5" name="bg object 25"/>
          <p:cNvSpPr/>
          <p:nvPr/>
        </p:nvSpPr>
        <p:spPr>
          <a:xfrm>
            <a:off x="6330612"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6" name="bg object 26"/>
          <p:cNvSpPr/>
          <p:nvPr/>
        </p:nvSpPr>
        <p:spPr>
          <a:xfrm>
            <a:off x="6922888"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7" name="bg object 27"/>
          <p:cNvSpPr/>
          <p:nvPr/>
        </p:nvSpPr>
        <p:spPr>
          <a:xfrm>
            <a:off x="7515165"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8" name="bg object 28"/>
          <p:cNvSpPr/>
          <p:nvPr/>
        </p:nvSpPr>
        <p:spPr>
          <a:xfrm>
            <a:off x="8107442"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C2C9B044-8673-456C-A0C0-B3EB41830E42}" type="datetime1">
              <a:rPr lang="en-US" smtClean="0"/>
              <a:t>4/19/2021</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485857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601E4-3F87-485E-BCF1-0932C51EED9D}" type="datetimeFigureOut">
              <a:rPr lang="en-US" smtClean="0"/>
              <a:t>4/19/2021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81164439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9A4E3-3B6F-496F-AF79-30F276092F9A}" type="datetimeFigureOut">
              <a:rPr lang="en-US" smtClean="0"/>
              <a:t>4/19/2021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95987-FDC8-4CED-9873-820033AFE379}" type="slidenum">
              <a:rPr lang="en-US" smtClean="0"/>
              <a:t>‹#›</a:t>
            </a:fld>
            <a:endParaRPr lang="en-US" dirty="0"/>
          </a:p>
        </p:txBody>
      </p:sp>
    </p:spTree>
    <p:extLst>
      <p:ext uri="{BB962C8B-B14F-4D97-AF65-F5344CB8AC3E}">
        <p14:creationId xmlns:p14="http://schemas.microsoft.com/office/powerpoint/2010/main" val="146106197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jpeg"/><Relationship Id="rId7" Type="http://schemas.openxmlformats.org/officeDocument/2006/relationships/diagramColors" Target="../diagrams/colors5.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mailto:fmp8@cornell.edu" TargetMode="External"/><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video" Target="https://www.youtube.com/embed/CuAUE58MQt4?feature=oembed"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7162" y="1760464"/>
            <a:ext cx="6527038" cy="997068"/>
          </a:xfrm>
          <a:prstGeom prst="rect">
            <a:avLst/>
          </a:prstGeom>
        </p:spPr>
        <p:txBody>
          <a:bodyPr vert="horz" wrap="square" lIns="0" tIns="12065" rIns="0" bIns="0" rtlCol="0">
            <a:spAutoFit/>
          </a:bodyPr>
          <a:lstStyle/>
          <a:p>
            <a:pPr marL="12700" marR="5080">
              <a:lnSpc>
                <a:spcPct val="100000"/>
              </a:lnSpc>
              <a:spcBef>
                <a:spcPts val="95"/>
              </a:spcBef>
            </a:pPr>
            <a:r>
              <a:rPr sz="3200" b="1" spc="-15" dirty="0">
                <a:solidFill>
                  <a:srgbClr val="FFFFFF"/>
                </a:solidFill>
                <a:latin typeface="Arial" panose="020B0604020202020204" pitchFamily="34" charset="0"/>
                <a:cs typeface="Arial" panose="020B0604020202020204" pitchFamily="34" charset="0"/>
              </a:rPr>
              <a:t>Project </a:t>
            </a:r>
            <a:r>
              <a:rPr sz="3200" b="1" spc="-10" dirty="0">
                <a:solidFill>
                  <a:srgbClr val="FFFFFF"/>
                </a:solidFill>
                <a:latin typeface="Arial" panose="020B0604020202020204" pitchFamily="34" charset="0"/>
                <a:cs typeface="Arial" panose="020B0604020202020204" pitchFamily="34" charset="0"/>
              </a:rPr>
              <a:t>Management </a:t>
            </a:r>
            <a:r>
              <a:rPr sz="3200" b="1" spc="-5" dirty="0">
                <a:solidFill>
                  <a:srgbClr val="FFFFFF"/>
                </a:solidFill>
                <a:latin typeface="Arial" panose="020B0604020202020204" pitchFamily="34" charset="0"/>
                <a:cs typeface="Arial" panose="020B0604020202020204" pitchFamily="34" charset="0"/>
              </a:rPr>
              <a:t>–  </a:t>
            </a:r>
            <a:r>
              <a:rPr sz="3200" b="1" spc="-20" dirty="0">
                <a:solidFill>
                  <a:srgbClr val="FFFFFF"/>
                </a:solidFill>
                <a:latin typeface="Arial" panose="020B0604020202020204" pitchFamily="34" charset="0"/>
                <a:cs typeface="Arial" panose="020B0604020202020204" pitchFamily="34" charset="0"/>
              </a:rPr>
              <a:t>Professional </a:t>
            </a:r>
            <a:r>
              <a:rPr sz="3200" b="1" spc="-15" dirty="0">
                <a:solidFill>
                  <a:srgbClr val="FFFFFF"/>
                </a:solidFill>
                <a:latin typeface="Arial" panose="020B0604020202020204" pitchFamily="34" charset="0"/>
                <a:cs typeface="Arial" panose="020B0604020202020204" pitchFamily="34" charset="0"/>
              </a:rPr>
              <a:t>Development</a:t>
            </a:r>
            <a:r>
              <a:rPr sz="3200" b="1" spc="80" dirty="0">
                <a:solidFill>
                  <a:srgbClr val="FFFFFF"/>
                </a:solidFill>
                <a:latin typeface="Arial" panose="020B0604020202020204" pitchFamily="34" charset="0"/>
                <a:cs typeface="Arial" panose="020B0604020202020204" pitchFamily="34" charset="0"/>
              </a:rPr>
              <a:t> </a:t>
            </a:r>
            <a:r>
              <a:rPr sz="3200" b="1" spc="-5" dirty="0">
                <a:solidFill>
                  <a:srgbClr val="FFFFFF"/>
                </a:solidFill>
                <a:latin typeface="Arial" panose="020B0604020202020204" pitchFamily="34" charset="0"/>
                <a:cs typeface="Arial" panose="020B0604020202020204" pitchFamily="34" charset="0"/>
              </a:rPr>
              <a:t>Series</a:t>
            </a:r>
            <a:endParaRPr sz="3200" b="1" dirty="0">
              <a:latin typeface="Arial" panose="020B0604020202020204" pitchFamily="34" charset="0"/>
              <a:cs typeface="Arial" panose="020B0604020202020204" pitchFamily="34" charset="0"/>
            </a:endParaRPr>
          </a:p>
        </p:txBody>
      </p:sp>
      <p:sp>
        <p:nvSpPr>
          <p:cNvPr id="3" name="object 3"/>
          <p:cNvSpPr txBox="1"/>
          <p:nvPr/>
        </p:nvSpPr>
        <p:spPr>
          <a:xfrm>
            <a:off x="407162" y="3086100"/>
            <a:ext cx="6069838" cy="1529329"/>
          </a:xfrm>
          <a:prstGeom prst="rect">
            <a:avLst/>
          </a:prstGeom>
        </p:spPr>
        <p:txBody>
          <a:bodyPr vert="horz" wrap="square" lIns="0" tIns="12700" rIns="0" bIns="0" rtlCol="0">
            <a:spAutoFit/>
          </a:bodyPr>
          <a:lstStyle/>
          <a:p>
            <a:pPr marL="12700" marR="5080">
              <a:lnSpc>
                <a:spcPct val="120000"/>
              </a:lnSpc>
              <a:spcBef>
                <a:spcPts val="100"/>
              </a:spcBef>
            </a:pPr>
            <a:r>
              <a:rPr sz="2800" spc="-15" dirty="0">
                <a:solidFill>
                  <a:srgbClr val="FFFFFF"/>
                </a:solidFill>
                <a:latin typeface="Arial" panose="020B0604020202020204" pitchFamily="34" charset="0"/>
                <a:cs typeface="Arial" panose="020B0604020202020204" pitchFamily="34" charset="0"/>
              </a:rPr>
              <a:t>Facilities </a:t>
            </a:r>
            <a:r>
              <a:rPr sz="2800" spc="-5" dirty="0">
                <a:solidFill>
                  <a:srgbClr val="FFFFFF"/>
                </a:solidFill>
                <a:latin typeface="Arial" panose="020B0604020202020204" pitchFamily="34" charset="0"/>
                <a:cs typeface="Arial" panose="020B0604020202020204" pitchFamily="34" charset="0"/>
              </a:rPr>
              <a:t>and Campus </a:t>
            </a:r>
            <a:r>
              <a:rPr sz="2800" dirty="0">
                <a:solidFill>
                  <a:srgbClr val="FFFFFF"/>
                </a:solidFill>
                <a:latin typeface="Arial" panose="020B0604020202020204" pitchFamily="34" charset="0"/>
                <a:cs typeface="Arial" panose="020B0604020202020204" pitchFamily="34" charset="0"/>
              </a:rPr>
              <a:t>Services  </a:t>
            </a:r>
            <a:r>
              <a:rPr sz="2800" spc="-5" dirty="0">
                <a:solidFill>
                  <a:srgbClr val="FFFFFF"/>
                </a:solidFill>
                <a:latin typeface="Arial" panose="020B0604020202020204" pitchFamily="34" charset="0"/>
                <a:cs typeface="Arial" panose="020B0604020202020204" pitchFamily="34" charset="0"/>
              </a:rPr>
              <a:t>Engineering and </a:t>
            </a:r>
            <a:r>
              <a:rPr sz="2800" spc="-10" dirty="0">
                <a:solidFill>
                  <a:srgbClr val="FFFFFF"/>
                </a:solidFill>
                <a:latin typeface="Arial" panose="020B0604020202020204" pitchFamily="34" charset="0"/>
                <a:cs typeface="Arial" panose="020B0604020202020204" pitchFamily="34" charset="0"/>
              </a:rPr>
              <a:t>Project Management  </a:t>
            </a:r>
            <a:endParaRPr lang="en-US" sz="2800" spc="-10" dirty="0">
              <a:solidFill>
                <a:srgbClr val="FFFFFF"/>
              </a:solidFill>
              <a:latin typeface="Arial" panose="020B0604020202020204" pitchFamily="34" charset="0"/>
              <a:cs typeface="Arial" panose="020B0604020202020204" pitchFamily="34" charset="0"/>
            </a:endParaRPr>
          </a:p>
          <a:p>
            <a:pPr marL="12700" marR="5080">
              <a:lnSpc>
                <a:spcPct val="120000"/>
              </a:lnSpc>
              <a:spcBef>
                <a:spcPts val="100"/>
              </a:spcBef>
            </a:pPr>
            <a:r>
              <a:rPr lang="en-US" sz="2800" spc="-5" dirty="0">
                <a:solidFill>
                  <a:srgbClr val="FFFFFF"/>
                </a:solidFill>
                <a:latin typeface="Arial" panose="020B0604020202020204" pitchFamily="34" charset="0"/>
                <a:cs typeface="Arial" panose="020B0604020202020204" pitchFamily="34" charset="0"/>
              </a:rPr>
              <a:t>April 14, 2021</a:t>
            </a:r>
            <a:endParaRPr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0F859B-DD49-4745-B66F-A86B68E6FDC3}"/>
              </a:ext>
            </a:extLst>
          </p:cNvPr>
          <p:cNvSpPr>
            <a:spLocks noGrp="1"/>
          </p:cNvSpPr>
          <p:nvPr>
            <p:ph type="sldNum" sz="quarter" idx="7"/>
          </p:nvPr>
        </p:nvSpPr>
        <p:spPr/>
        <p:txBody>
          <a:bodyPr/>
          <a:lstStyle/>
          <a:p>
            <a:fld id="{B6F15528-21DE-4FAA-801E-634DDDAF4B2B}"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8600" y="424504"/>
            <a:ext cx="8229600" cy="64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Times New Roman" pitchFamily="18" charset="0"/>
              </a:rPr>
              <a:t>Philosophy</a:t>
            </a:r>
            <a:endParaRPr kumimoji="0" lang="en-US" sz="3200" b="0" i="0" u="none" strike="noStrike" kern="1200" cap="none" spc="0" normalizeH="0" baseline="0" noProof="0" dirty="0">
              <a:ln>
                <a:noFill/>
              </a:ln>
              <a:solidFill>
                <a:srgbClr val="A2998B"/>
              </a:solidFill>
              <a:effectLst/>
              <a:uLnTx/>
              <a:uFillTx/>
              <a:latin typeface="Helvetica"/>
              <a:ea typeface="+mn-ea"/>
              <a:cs typeface="+mn-cs"/>
            </a:endParaRPr>
          </a:p>
        </p:txBody>
      </p:sp>
      <p:graphicFrame>
        <p:nvGraphicFramePr>
          <p:cNvPr id="7" name="Diagram 6">
            <a:extLst>
              <a:ext uri="{FF2B5EF4-FFF2-40B4-BE49-F238E27FC236}">
                <a16:creationId xmlns:a16="http://schemas.microsoft.com/office/drawing/2014/main" id="{6AD0C4C2-859E-4243-95B9-9D6E9259AD16}"/>
              </a:ext>
            </a:extLst>
          </p:cNvPr>
          <p:cNvGraphicFramePr/>
          <p:nvPr/>
        </p:nvGraphicFramePr>
        <p:xfrm>
          <a:off x="228600" y="3429000"/>
          <a:ext cx="8763000" cy="416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F58D4540-9AD0-664A-9321-1EAA4D7C80DE}"/>
              </a:ext>
            </a:extLst>
          </p:cNvPr>
          <p:cNvGraphicFramePr/>
          <p:nvPr/>
        </p:nvGraphicFramePr>
        <p:xfrm>
          <a:off x="228600" y="3124200"/>
          <a:ext cx="4182932" cy="1651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a:extLst>
              <a:ext uri="{FF2B5EF4-FFF2-40B4-BE49-F238E27FC236}">
                <a16:creationId xmlns:a16="http://schemas.microsoft.com/office/drawing/2014/main" id="{55F94028-66A5-8346-AE54-5B866FA16E84}"/>
              </a:ext>
            </a:extLst>
          </p:cNvPr>
          <p:cNvSpPr txBox="1"/>
          <p:nvPr/>
        </p:nvSpPr>
        <p:spPr>
          <a:xfrm>
            <a:off x="258632" y="1194140"/>
            <a:ext cx="8305800"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a:ea typeface="+mn-ea"/>
                <a:cs typeface="+mn-cs"/>
              </a:rPr>
              <a:t>Design Standards influence the design phase and are incorporated into the construction documents by the design professional.</a:t>
            </a:r>
            <a:endParaRPr kumimoji="0" lang="en-US" sz="2800" b="0" i="0" u="none" strike="noStrike" kern="1200" cap="none" spc="0" normalizeH="0" baseline="0" noProof="0" dirty="0">
              <a:ln>
                <a:noFill/>
              </a:ln>
              <a:solidFill>
                <a:prstClr val="black"/>
              </a:solidFill>
              <a:effectLst/>
              <a:uLnTx/>
              <a:uFillTx/>
              <a:latin typeface="Times"/>
              <a:ea typeface="+mn-ea"/>
              <a:cs typeface="Times New Roman" pitchFamily="18" charset="0"/>
            </a:endParaRPr>
          </a:p>
        </p:txBody>
      </p:sp>
    </p:spTree>
    <p:extLst>
      <p:ext uri="{BB962C8B-B14F-4D97-AF65-F5344CB8AC3E}">
        <p14:creationId xmlns:p14="http://schemas.microsoft.com/office/powerpoint/2010/main" val="185660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8600" y="3810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Philosophy - Feedback Loop	</a:t>
            </a:r>
          </a:p>
        </p:txBody>
      </p:sp>
      <p:graphicFrame>
        <p:nvGraphicFramePr>
          <p:cNvPr id="4" name="Diagram 3">
            <a:extLst>
              <a:ext uri="{FF2B5EF4-FFF2-40B4-BE49-F238E27FC236}">
                <a16:creationId xmlns:a16="http://schemas.microsoft.com/office/drawing/2014/main" id="{AC754311-581E-D54D-8919-7D20D9DAE4E1}"/>
              </a:ext>
            </a:extLst>
          </p:cNvPr>
          <p:cNvGraphicFramePr/>
          <p:nvPr/>
        </p:nvGraphicFramePr>
        <p:xfrm>
          <a:off x="685800" y="1079817"/>
          <a:ext cx="7772400" cy="5397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9C03691-4C24-664C-AB32-BD9AAA3B04BB}"/>
              </a:ext>
            </a:extLst>
          </p:cNvPr>
          <p:cNvSpPr txBox="1"/>
          <p:nvPr/>
        </p:nvSpPr>
        <p:spPr>
          <a:xfrm>
            <a:off x="3886200" y="3526864"/>
            <a:ext cx="1371600" cy="783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Times"/>
                <a:ea typeface="+mn-ea"/>
                <a:cs typeface="+mn-cs"/>
              </a:rPr>
              <a:t>Feedback Loop</a:t>
            </a:r>
          </a:p>
        </p:txBody>
      </p:sp>
    </p:spTree>
    <p:extLst>
      <p:ext uri="{BB962C8B-B14F-4D97-AF65-F5344CB8AC3E}">
        <p14:creationId xmlns:p14="http://schemas.microsoft.com/office/powerpoint/2010/main" val="243729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8600" y="424504"/>
            <a:ext cx="8229600" cy="64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Times New Roman" pitchFamily="18" charset="0"/>
              </a:rPr>
              <a:t>Philosophy</a:t>
            </a:r>
            <a:endParaRPr kumimoji="0" lang="en-US" sz="3200" b="0" i="0" u="none" strike="noStrike" kern="1200" cap="none" spc="0" normalizeH="0" baseline="0" noProof="0" dirty="0">
              <a:ln>
                <a:noFill/>
              </a:ln>
              <a:solidFill>
                <a:srgbClr val="A2998B"/>
              </a:solidFill>
              <a:effectLst/>
              <a:uLnTx/>
              <a:uFillTx/>
              <a:latin typeface="Helvetica"/>
              <a:ea typeface="+mn-ea"/>
              <a:cs typeface="+mn-cs"/>
            </a:endParaRPr>
          </a:p>
        </p:txBody>
      </p:sp>
      <p:graphicFrame>
        <p:nvGraphicFramePr>
          <p:cNvPr id="7" name="Chart 6">
            <a:extLst>
              <a:ext uri="{FF2B5EF4-FFF2-40B4-BE49-F238E27FC236}">
                <a16:creationId xmlns:a16="http://schemas.microsoft.com/office/drawing/2014/main" id="{639E94C9-910D-E949-8AC3-A0EFBC0787BA}"/>
              </a:ext>
            </a:extLst>
          </p:cNvPr>
          <p:cNvGraphicFramePr/>
          <p:nvPr/>
        </p:nvGraphicFramePr>
        <p:xfrm>
          <a:off x="838200" y="1600200"/>
          <a:ext cx="7467600" cy="5130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rot="16200000">
            <a:off x="-1280552" y="3900083"/>
            <a:ext cx="4182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7D7364">
                    <a:lumMod val="75000"/>
                  </a:srgbClr>
                </a:solidFill>
                <a:effectLst/>
                <a:uLnTx/>
                <a:uFillTx/>
                <a:latin typeface="Times"/>
                <a:ea typeface="+mn-ea"/>
                <a:cs typeface="+mn-cs"/>
              </a:rPr>
              <a:t>DESIGN</a:t>
            </a:r>
            <a:r>
              <a:rPr kumimoji="0" lang="en-US" sz="2000" b="0" i="0" u="none" strike="noStrike" kern="1200" cap="none" spc="300" normalizeH="0" baseline="0" noProof="0" dirty="0">
                <a:ln>
                  <a:noFill/>
                </a:ln>
                <a:solidFill>
                  <a:prstClr val="black"/>
                </a:solidFill>
                <a:effectLst/>
                <a:uLnTx/>
                <a:uFillTx/>
                <a:latin typeface="Times"/>
                <a:ea typeface="+mn-ea"/>
                <a:cs typeface="+mn-cs"/>
              </a:rPr>
              <a:t> </a:t>
            </a:r>
            <a:r>
              <a:rPr kumimoji="0" lang="en-US" sz="2000" b="0" i="0" u="none" strike="noStrike" kern="1200" cap="none" spc="300" normalizeH="0" baseline="0" noProof="0" dirty="0">
                <a:ln>
                  <a:noFill/>
                </a:ln>
                <a:solidFill>
                  <a:srgbClr val="7D7364">
                    <a:lumMod val="75000"/>
                  </a:srgbClr>
                </a:solidFill>
                <a:effectLst/>
                <a:uLnTx/>
                <a:uFillTx/>
                <a:latin typeface="Times"/>
                <a:ea typeface="+mn-ea"/>
                <a:cs typeface="+mn-cs"/>
              </a:rPr>
              <a:t>REQUIREMENTS</a:t>
            </a:r>
          </a:p>
        </p:txBody>
      </p:sp>
      <p:sp>
        <p:nvSpPr>
          <p:cNvPr id="3" name="Rectangle 2"/>
          <p:cNvSpPr/>
          <p:nvPr/>
        </p:nvSpPr>
        <p:spPr>
          <a:xfrm>
            <a:off x="1564141" y="3055083"/>
            <a:ext cx="2095440" cy="369332"/>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BUILDING CODE </a:t>
            </a:r>
          </a:p>
        </p:txBody>
      </p:sp>
      <p:sp>
        <p:nvSpPr>
          <p:cNvPr id="5" name="TextBox 4"/>
          <p:cNvSpPr txBox="1"/>
          <p:nvPr/>
        </p:nvSpPr>
        <p:spPr>
          <a:xfrm>
            <a:off x="1222958" y="1371366"/>
            <a:ext cx="1161366" cy="641455"/>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EXTEND LIFE</a:t>
            </a:r>
          </a:p>
        </p:txBody>
      </p:sp>
      <p:sp>
        <p:nvSpPr>
          <p:cNvPr id="6" name="TextBox 5"/>
          <p:cNvSpPr txBox="1"/>
          <p:nvPr/>
        </p:nvSpPr>
        <p:spPr>
          <a:xfrm>
            <a:off x="3992516" y="1371366"/>
            <a:ext cx="1201123"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HIGH ROI</a:t>
            </a:r>
          </a:p>
        </p:txBody>
      </p:sp>
      <p:sp>
        <p:nvSpPr>
          <p:cNvPr id="9" name="TextBox 8"/>
          <p:cNvSpPr txBox="1"/>
          <p:nvPr/>
        </p:nvSpPr>
        <p:spPr>
          <a:xfrm>
            <a:off x="1564141" y="2349286"/>
            <a:ext cx="2068328" cy="369332"/>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CU STANDARDS  </a:t>
            </a:r>
          </a:p>
        </p:txBody>
      </p:sp>
      <p:cxnSp>
        <p:nvCxnSpPr>
          <p:cNvPr id="14" name="Straight Arrow Connector 13"/>
          <p:cNvCxnSpPr>
            <a:cxnSpLocks/>
          </p:cNvCxnSpPr>
          <p:nvPr/>
        </p:nvCxnSpPr>
        <p:spPr>
          <a:xfrm flipH="1" flipV="1">
            <a:off x="3887503" y="2218898"/>
            <a:ext cx="13379" cy="146685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6E4815F-2977-2745-BC53-88E9A28C5B0D}"/>
              </a:ext>
            </a:extLst>
          </p:cNvPr>
          <p:cNvSpPr txBox="1"/>
          <p:nvPr/>
        </p:nvSpPr>
        <p:spPr>
          <a:xfrm>
            <a:off x="2636326" y="1362635"/>
            <a:ext cx="1161366"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REDUCE O&amp;M</a:t>
            </a:r>
          </a:p>
        </p:txBody>
      </p:sp>
      <p:sp>
        <p:nvSpPr>
          <p:cNvPr id="16" name="TextBox 15">
            <a:extLst>
              <a:ext uri="{FF2B5EF4-FFF2-40B4-BE49-F238E27FC236}">
                <a16:creationId xmlns:a16="http://schemas.microsoft.com/office/drawing/2014/main" id="{5367E446-8F0A-D144-88E0-7CE1EE6CE75E}"/>
              </a:ext>
            </a:extLst>
          </p:cNvPr>
          <p:cNvSpPr txBox="1"/>
          <p:nvPr/>
        </p:nvSpPr>
        <p:spPr>
          <a:xfrm>
            <a:off x="5388464" y="1364611"/>
            <a:ext cx="1328186"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
        <p:nvSpPr>
          <p:cNvPr id="17" name="TextBox 16">
            <a:extLst>
              <a:ext uri="{FF2B5EF4-FFF2-40B4-BE49-F238E27FC236}">
                <a16:creationId xmlns:a16="http://schemas.microsoft.com/office/drawing/2014/main" id="{6A8F549A-8831-5A4C-9D87-29285C87EE96}"/>
              </a:ext>
            </a:extLst>
          </p:cNvPr>
          <p:cNvSpPr txBox="1"/>
          <p:nvPr/>
        </p:nvSpPr>
        <p:spPr>
          <a:xfrm>
            <a:off x="6934200" y="1371366"/>
            <a:ext cx="1219200"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QUALITY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cxnSp>
        <p:nvCxnSpPr>
          <p:cNvPr id="10" name="Straight Connector 9">
            <a:extLst>
              <a:ext uri="{FF2B5EF4-FFF2-40B4-BE49-F238E27FC236}">
                <a16:creationId xmlns:a16="http://schemas.microsoft.com/office/drawing/2014/main" id="{2E7F7D5F-2F8F-034E-861F-DEADF86DFBFF}"/>
              </a:ext>
            </a:extLst>
          </p:cNvPr>
          <p:cNvCxnSpPr/>
          <p:nvPr/>
        </p:nvCxnSpPr>
        <p:spPr>
          <a:xfrm>
            <a:off x="1124635" y="2900979"/>
            <a:ext cx="680016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240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152400" y="304800"/>
            <a:ext cx="883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What are Design Standards &amp; Details?</a:t>
            </a:r>
          </a:p>
        </p:txBody>
      </p:sp>
      <p:pic>
        <p:nvPicPr>
          <p:cNvPr id="5" name="Picture 4" descr="Graphical user interface, text, website&#10;&#10;Description automatically generated">
            <a:extLst>
              <a:ext uri="{FF2B5EF4-FFF2-40B4-BE49-F238E27FC236}">
                <a16:creationId xmlns:a16="http://schemas.microsoft.com/office/drawing/2014/main" id="{26E2686E-F2C6-464C-82EE-51B886267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90600"/>
            <a:ext cx="9126443" cy="5257800"/>
          </a:xfrm>
          <a:prstGeom prst="rect">
            <a:avLst/>
          </a:prstGeom>
        </p:spPr>
      </p:pic>
      <p:sp>
        <p:nvSpPr>
          <p:cNvPr id="6" name="Donut 5">
            <a:extLst>
              <a:ext uri="{FF2B5EF4-FFF2-40B4-BE49-F238E27FC236}">
                <a16:creationId xmlns:a16="http://schemas.microsoft.com/office/drawing/2014/main" id="{9DF12855-B4F5-264A-BCBE-5E67294FB421}"/>
              </a:ext>
            </a:extLst>
          </p:cNvPr>
          <p:cNvSpPr/>
          <p:nvPr/>
        </p:nvSpPr>
        <p:spPr>
          <a:xfrm>
            <a:off x="2362200" y="4267200"/>
            <a:ext cx="1981200" cy="609600"/>
          </a:xfrm>
          <a:prstGeom prst="donut">
            <a:avLst>
              <a:gd name="adj" fmla="val 3562"/>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a:ea typeface="+mn-ea"/>
              <a:cs typeface="+mn-cs"/>
            </a:endParaRPr>
          </a:p>
        </p:txBody>
      </p:sp>
      <p:graphicFrame>
        <p:nvGraphicFramePr>
          <p:cNvPr id="3" name="Diagram 2">
            <a:extLst>
              <a:ext uri="{FF2B5EF4-FFF2-40B4-BE49-F238E27FC236}">
                <a16:creationId xmlns:a16="http://schemas.microsoft.com/office/drawing/2014/main" id="{C4DED2E3-6B24-3049-8FDD-A5ACB5066E29}"/>
              </a:ext>
            </a:extLst>
          </p:cNvPr>
          <p:cNvGraphicFramePr/>
          <p:nvPr/>
        </p:nvGraphicFramePr>
        <p:xfrm>
          <a:off x="5295899" y="3352800"/>
          <a:ext cx="2878043" cy="251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246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228600" y="6096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Example Standard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033000 Cast-In-Place Concrete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A2998B"/>
              </a:solidFill>
              <a:effectLst/>
              <a:uLnTx/>
              <a:uFillTx/>
              <a:latin typeface="Helvetica"/>
              <a:ea typeface="+mn-ea"/>
              <a:cs typeface="+mn-cs"/>
            </a:endParaRPr>
          </a:p>
        </p:txBody>
      </p:sp>
      <p:pic>
        <p:nvPicPr>
          <p:cNvPr id="4" name="Picture 3">
            <a:extLst>
              <a:ext uri="{FF2B5EF4-FFF2-40B4-BE49-F238E27FC236}">
                <a16:creationId xmlns:a16="http://schemas.microsoft.com/office/drawing/2014/main" id="{80C6C203-0856-EC4A-B862-7F7BC37D6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447800"/>
            <a:ext cx="4267200" cy="5327290"/>
          </a:xfrm>
          <a:prstGeom prst="rect">
            <a:avLst/>
          </a:prstGeom>
        </p:spPr>
      </p:pic>
    </p:spTree>
    <p:extLst>
      <p:ext uri="{BB962C8B-B14F-4D97-AF65-F5344CB8AC3E}">
        <p14:creationId xmlns:p14="http://schemas.microsoft.com/office/powerpoint/2010/main" val="7579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title"/>
          </p:nvPr>
        </p:nvSpPr>
        <p:spPr bwMode="auto">
          <a:xfrm>
            <a:off x="233172" y="457200"/>
            <a:ext cx="867765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pPr>
              <a:spcBef>
                <a:spcPct val="0"/>
              </a:spcBef>
              <a:buClrTx/>
              <a:buFontTx/>
              <a:buNone/>
            </a:pPr>
            <a:r>
              <a:rPr lang="en-US" dirty="0"/>
              <a:t>Example Details</a:t>
            </a:r>
          </a:p>
        </p:txBody>
      </p:sp>
      <p:pic>
        <p:nvPicPr>
          <p:cNvPr id="2" name="Picture 1"/>
          <p:cNvPicPr>
            <a:picLocks noChangeAspect="1"/>
          </p:cNvPicPr>
          <p:nvPr/>
        </p:nvPicPr>
        <p:blipFill>
          <a:blip r:embed="rId3"/>
          <a:stretch>
            <a:fillRect/>
          </a:stretch>
        </p:blipFill>
        <p:spPr>
          <a:xfrm>
            <a:off x="4572000" y="1600200"/>
            <a:ext cx="4315501" cy="3772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314F65A-DD42-8F44-BA5B-D103B4BBC4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3172" y="1600200"/>
            <a:ext cx="4072113" cy="4166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79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8600" y="362278"/>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Definitions</a:t>
            </a:r>
          </a:p>
        </p:txBody>
      </p:sp>
      <p:sp>
        <p:nvSpPr>
          <p:cNvPr id="2" name="TextBox 1">
            <a:extLst>
              <a:ext uri="{FF2B5EF4-FFF2-40B4-BE49-F238E27FC236}">
                <a16:creationId xmlns:a16="http://schemas.microsoft.com/office/drawing/2014/main" id="{F689AE31-560C-5A4C-8BFF-6DEE2CB11590}"/>
              </a:ext>
            </a:extLst>
          </p:cNvPr>
          <p:cNvSpPr txBox="1"/>
          <p:nvPr/>
        </p:nvSpPr>
        <p:spPr>
          <a:xfrm>
            <a:off x="428794" y="1048078"/>
            <a:ext cx="871520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a:ea typeface="+mn-ea"/>
                <a:cs typeface="+mn-cs"/>
              </a:rPr>
              <a:t>Standards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High in authority and set specific minimum quality  (Requirements, “</a:t>
            </a:r>
            <a:r>
              <a:rPr kumimoji="0" lang="en-US" sz="1800" b="1" i="0" u="none" strike="noStrike" kern="1200" cap="none" spc="0" normalizeH="0" baseline="0" noProof="0" dirty="0">
                <a:ln>
                  <a:noFill/>
                </a:ln>
                <a:solidFill>
                  <a:prstClr val="black"/>
                </a:solidFill>
                <a:effectLst/>
                <a:uLnTx/>
                <a:uFillTx/>
                <a:latin typeface="Times"/>
                <a:ea typeface="+mn-ea"/>
                <a:cs typeface="+mn-cs"/>
              </a:rPr>
              <a:t>Shall</a:t>
            </a:r>
            <a:r>
              <a:rPr kumimoji="0" lang="en-US" sz="1800" b="0" i="0" u="none" strike="noStrike" kern="1200" cap="none" spc="0" normalizeH="0" baseline="0" noProof="0" dirty="0">
                <a:ln>
                  <a:noFill/>
                </a:ln>
                <a:solidFill>
                  <a:prstClr val="black"/>
                </a:solidFill>
                <a:effectLst/>
                <a:uLnTx/>
                <a:uFillTx/>
                <a:latin typeface="Time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No discretion (requires a variance)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a:ea typeface="+mn-ea"/>
                <a:cs typeface="+mn-cs"/>
              </a:rPr>
              <a:t>Guidelines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Lower in authority, recommendation or best practice (Considerations, “</a:t>
            </a:r>
            <a:r>
              <a:rPr kumimoji="0" lang="en-US" sz="1800" b="1" i="0" u="none" strike="noStrike" kern="1200" cap="none" spc="0" normalizeH="0" baseline="0" noProof="0" dirty="0">
                <a:ln>
                  <a:noFill/>
                </a:ln>
                <a:solidFill>
                  <a:prstClr val="black"/>
                </a:solidFill>
                <a:effectLst/>
                <a:uLnTx/>
                <a:uFillTx/>
                <a:latin typeface="Times"/>
                <a:ea typeface="+mn-ea"/>
                <a:cs typeface="+mn-cs"/>
              </a:rPr>
              <a:t>Should</a:t>
            </a:r>
            <a:r>
              <a:rPr kumimoji="0" lang="en-US" sz="1800" b="0" i="0" u="none" strike="noStrike" kern="1200" cap="none" spc="0" normalizeH="0" baseline="0" noProof="0" dirty="0">
                <a:ln>
                  <a:noFill/>
                </a:ln>
                <a:solidFill>
                  <a:prstClr val="black"/>
                </a:solidFill>
                <a:effectLst/>
                <a:uLnTx/>
                <a:uFillTx/>
                <a:latin typeface="Times"/>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Allows for some discretion (discussion required)</a:t>
            </a:r>
          </a:p>
        </p:txBody>
      </p:sp>
      <p:pic>
        <p:nvPicPr>
          <p:cNvPr id="6" name="Picture 5">
            <a:extLst>
              <a:ext uri="{FF2B5EF4-FFF2-40B4-BE49-F238E27FC236}">
                <a16:creationId xmlns:a16="http://schemas.microsoft.com/office/drawing/2014/main" id="{DF426633-4A1B-F941-B530-E6B141F18545}"/>
              </a:ext>
            </a:extLst>
          </p:cNvPr>
          <p:cNvPicPr>
            <a:picLocks noChangeAspect="1"/>
          </p:cNvPicPr>
          <p:nvPr/>
        </p:nvPicPr>
        <p:blipFill rotWithShape="1">
          <a:blip r:embed="rId3">
            <a:extLst>
              <a:ext uri="{28A0092B-C50C-407E-A947-70E740481C1C}">
                <a14:useLocalDpi xmlns:a14="http://schemas.microsoft.com/office/drawing/2010/main" val="0"/>
              </a:ext>
            </a:extLst>
          </a:blip>
          <a:srcRect l="8003" r="6457" b="58066"/>
          <a:stretch/>
        </p:blipFill>
        <p:spPr>
          <a:xfrm>
            <a:off x="4214949" y="3758356"/>
            <a:ext cx="4731262"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F51E0B3-C956-BA4D-B6A4-229D4B1B020E}"/>
              </a:ext>
            </a:extLst>
          </p:cNvPr>
          <p:cNvSpPr txBox="1"/>
          <p:nvPr/>
        </p:nvSpPr>
        <p:spPr>
          <a:xfrm>
            <a:off x="6553200" y="3244334"/>
            <a:ext cx="1066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“Should”</a:t>
            </a:r>
          </a:p>
        </p:txBody>
      </p:sp>
      <p:sp>
        <p:nvSpPr>
          <p:cNvPr id="4" name="TextBox 3">
            <a:extLst>
              <a:ext uri="{FF2B5EF4-FFF2-40B4-BE49-F238E27FC236}">
                <a16:creationId xmlns:a16="http://schemas.microsoft.com/office/drawing/2014/main" id="{46746276-0325-3D4C-8BA8-8F7BF01F8B66}"/>
              </a:ext>
            </a:extLst>
          </p:cNvPr>
          <p:cNvSpPr txBox="1"/>
          <p:nvPr/>
        </p:nvSpPr>
        <p:spPr>
          <a:xfrm>
            <a:off x="4212777" y="3244334"/>
            <a:ext cx="914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“Shall”</a:t>
            </a:r>
          </a:p>
        </p:txBody>
      </p:sp>
      <p:cxnSp>
        <p:nvCxnSpPr>
          <p:cNvPr id="11" name="Straight Arrow Connector 10">
            <a:extLst>
              <a:ext uri="{FF2B5EF4-FFF2-40B4-BE49-F238E27FC236}">
                <a16:creationId xmlns:a16="http://schemas.microsoft.com/office/drawing/2014/main" id="{E6C8057F-E8C5-2F45-8DAA-A20165C949F5}"/>
              </a:ext>
            </a:extLst>
          </p:cNvPr>
          <p:cNvCxnSpPr>
            <a:cxnSpLocks/>
            <a:stCxn id="3" idx="1"/>
          </p:cNvCxnSpPr>
          <p:nvPr/>
        </p:nvCxnSpPr>
        <p:spPr>
          <a:xfrm flipH="1">
            <a:off x="6172200" y="3429000"/>
            <a:ext cx="381000" cy="1676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D184412-F1D3-994C-B09A-3D65B9DD6763}"/>
              </a:ext>
            </a:extLst>
          </p:cNvPr>
          <p:cNvCxnSpPr>
            <a:cxnSpLocks/>
          </p:cNvCxnSpPr>
          <p:nvPr/>
        </p:nvCxnSpPr>
        <p:spPr>
          <a:xfrm>
            <a:off x="5127177" y="3429000"/>
            <a:ext cx="1010354" cy="27238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EF3A32D-C4F2-B247-8842-AA6202C7F471}"/>
              </a:ext>
            </a:extLst>
          </p:cNvPr>
          <p:cNvSpPr txBox="1"/>
          <p:nvPr/>
        </p:nvSpPr>
        <p:spPr>
          <a:xfrm>
            <a:off x="428794" y="4298602"/>
            <a:ext cx="31526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Standards and Guidelines are integrated into one document by topic based on CSI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
        <p:nvSpPr>
          <p:cNvPr id="22" name="Donut 21">
            <a:extLst>
              <a:ext uri="{FF2B5EF4-FFF2-40B4-BE49-F238E27FC236}">
                <a16:creationId xmlns:a16="http://schemas.microsoft.com/office/drawing/2014/main" id="{81D6D6CF-2A94-9E4F-83C6-B9A4CAD06B1D}"/>
              </a:ext>
            </a:extLst>
          </p:cNvPr>
          <p:cNvSpPr/>
          <p:nvPr/>
        </p:nvSpPr>
        <p:spPr>
          <a:xfrm>
            <a:off x="5920823" y="4898767"/>
            <a:ext cx="533400" cy="457200"/>
          </a:xfrm>
          <a:prstGeom prst="donut">
            <a:avLst>
              <a:gd name="adj" fmla="val 3143"/>
            </a:avLst>
          </a:prstGeom>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a:ea typeface="+mn-ea"/>
              <a:cs typeface="+mn-cs"/>
            </a:endParaRPr>
          </a:p>
        </p:txBody>
      </p:sp>
      <p:sp>
        <p:nvSpPr>
          <p:cNvPr id="23" name="Donut 22">
            <a:extLst>
              <a:ext uri="{FF2B5EF4-FFF2-40B4-BE49-F238E27FC236}">
                <a16:creationId xmlns:a16="http://schemas.microsoft.com/office/drawing/2014/main" id="{13E0AEA6-BD37-184A-AA3A-C86FDA12E4AB}"/>
              </a:ext>
            </a:extLst>
          </p:cNvPr>
          <p:cNvSpPr/>
          <p:nvPr/>
        </p:nvSpPr>
        <p:spPr>
          <a:xfrm>
            <a:off x="5888166" y="5946189"/>
            <a:ext cx="533400" cy="457200"/>
          </a:xfrm>
          <a:prstGeom prst="donut">
            <a:avLst>
              <a:gd name="adj" fmla="val 3143"/>
            </a:avLst>
          </a:prstGeom>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135982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381000" y="375821"/>
            <a:ext cx="533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Approach</a:t>
            </a:r>
          </a:p>
        </p:txBody>
      </p:sp>
      <p:sp>
        <p:nvSpPr>
          <p:cNvPr id="2" name="TextBox 1">
            <a:extLst>
              <a:ext uri="{FF2B5EF4-FFF2-40B4-BE49-F238E27FC236}">
                <a16:creationId xmlns:a16="http://schemas.microsoft.com/office/drawing/2014/main" id="{F689AE31-560C-5A4C-8BFF-6DEE2CB11590}"/>
              </a:ext>
            </a:extLst>
          </p:cNvPr>
          <p:cNvSpPr txBox="1"/>
          <p:nvPr/>
        </p:nvSpPr>
        <p:spPr>
          <a:xfrm>
            <a:off x="415687" y="1088629"/>
            <a:ext cx="514268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Organized by CSI Division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Division 1 – General Design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Spaces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Accessibility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Safety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Energy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Programming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Division 2-43 – Technical Divisions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Materials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Systems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a:ea typeface="+mn-ea"/>
                <a:cs typeface="+mn-cs"/>
              </a:rPr>
              <a:t>Assemblies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a:ea typeface="+mn-ea"/>
              <a:cs typeface="+mn-cs"/>
            </a:endParaRPr>
          </a:p>
        </p:txBody>
      </p:sp>
      <p:pic>
        <p:nvPicPr>
          <p:cNvPr id="4" name="Picture 3" descr="A picture containing table&#10;&#10;Description automatically generated">
            <a:extLst>
              <a:ext uri="{FF2B5EF4-FFF2-40B4-BE49-F238E27FC236}">
                <a16:creationId xmlns:a16="http://schemas.microsoft.com/office/drawing/2014/main" id="{1FAE8CFE-8C8F-564E-B47F-7E007E4B9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756" y="1061621"/>
            <a:ext cx="3433224" cy="4712737"/>
          </a:xfrm>
          <a:prstGeom prst="rect">
            <a:avLst/>
          </a:prstGeom>
        </p:spPr>
      </p:pic>
    </p:spTree>
    <p:extLst>
      <p:ext uri="{BB962C8B-B14F-4D97-AF65-F5344CB8AC3E}">
        <p14:creationId xmlns:p14="http://schemas.microsoft.com/office/powerpoint/2010/main" val="34377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304800" y="457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Times"/>
                <a:ea typeface="+mn-ea"/>
                <a:cs typeface="Times New Roman" pitchFamily="18" charset="0"/>
              </a:rPr>
              <a:t>Statistics</a:t>
            </a:r>
            <a:endParaRPr kumimoji="0" lang="en-US" sz="3200" b="0" i="0" u="none" strike="noStrike" kern="1200" cap="none" spc="0" normalizeH="0" baseline="0" noProof="0" dirty="0">
              <a:ln>
                <a:noFill/>
              </a:ln>
              <a:solidFill>
                <a:srgbClr val="A2998B"/>
              </a:solidFill>
              <a:effectLst/>
              <a:uLnTx/>
              <a:uFillTx/>
              <a:latin typeface="Helvetica"/>
              <a:ea typeface="+mn-ea"/>
              <a:cs typeface="+mn-cs"/>
            </a:endParaRPr>
          </a:p>
        </p:txBody>
      </p:sp>
      <p:sp>
        <p:nvSpPr>
          <p:cNvPr id="11" name="TextBox 10"/>
          <p:cNvSpPr txBox="1"/>
          <p:nvPr/>
        </p:nvSpPr>
        <p:spPr>
          <a:xfrm>
            <a:off x="123946" y="1257300"/>
            <a:ext cx="9029700" cy="4893647"/>
          </a:xfrm>
          <a:prstGeom prst="rect">
            <a:avLst/>
          </a:prstGeom>
          <a:noFill/>
        </p:spPr>
        <p:txBody>
          <a:bodyPr wrap="square" rtlCol="0">
            <a:spAutoFit/>
          </a:bodyPr>
          <a:lstStyle/>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4D4F53"/>
                </a:solidFill>
                <a:effectLst/>
                <a:uLnTx/>
                <a:uFillTx/>
                <a:latin typeface="Times"/>
                <a:ea typeface="+mn-ea"/>
                <a:cs typeface="+mn-cs"/>
              </a:rPr>
              <a:t>Design Standards </a:t>
            </a:r>
            <a:r>
              <a:rPr kumimoji="0" lang="en-US" sz="2800" b="0" i="0" u="none" strike="noStrike" kern="1200" cap="none" spc="0" normalizeH="0" baseline="0" noProof="0" dirty="0">
                <a:ln>
                  <a:noFill/>
                </a:ln>
                <a:solidFill>
                  <a:srgbClr val="4D4F53"/>
                </a:solidFill>
                <a:effectLst/>
                <a:uLnTx/>
                <a:uFillTx/>
                <a:latin typeface="Times"/>
                <a:ea typeface="+mn-ea"/>
                <a:cs typeface="Times New Roman" pitchFamily="18" charset="0"/>
              </a:rPr>
              <a:t>– </a:t>
            </a:r>
            <a:r>
              <a:rPr kumimoji="0" lang="en-US" sz="2800" b="0" i="0" u="none" strike="noStrike" kern="1200" cap="none" spc="0" normalizeH="0" baseline="0" noProof="0" dirty="0">
                <a:ln>
                  <a:noFill/>
                </a:ln>
                <a:solidFill>
                  <a:srgbClr val="4D4F53"/>
                </a:solidFill>
                <a:effectLst/>
                <a:uLnTx/>
                <a:uFillTx/>
                <a:latin typeface="Times"/>
                <a:ea typeface="+mn-ea"/>
                <a:cs typeface="+mn-cs"/>
              </a:rPr>
              <a:t>103 Total</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F53"/>
                </a:solidFill>
                <a:effectLst/>
                <a:uLnTx/>
                <a:uFillTx/>
                <a:latin typeface="Times"/>
                <a:ea typeface="+mn-ea"/>
                <a:cs typeface="+mn-cs"/>
              </a:rPr>
              <a:t>Informs design and construction documents</a:t>
            </a:r>
          </a:p>
          <a:p>
            <a:pPr marL="914400" marR="0" lvl="2" indent="0" algn="l" defTabSz="914400" rtl="0" eaLnBrk="1" fontAlgn="ctr"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D4F53"/>
              </a:solidFill>
              <a:effectLst/>
              <a:uLnTx/>
              <a:uFillTx/>
              <a:latin typeface="Times"/>
              <a:ea typeface="+mn-ea"/>
              <a:cs typeface="+mn-cs"/>
            </a:endParaRP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4D4F53"/>
                </a:solidFill>
                <a:effectLst/>
                <a:uLnTx/>
                <a:uFillTx/>
                <a:latin typeface="Times"/>
                <a:ea typeface="+mn-ea"/>
                <a:cs typeface="+mn-cs"/>
              </a:rPr>
              <a:t>Standard Details</a:t>
            </a:r>
            <a:r>
              <a:rPr kumimoji="0" lang="en-US" sz="2800" b="0" i="0" u="none" strike="noStrike" kern="1200" cap="none" spc="0" normalizeH="0" baseline="0" noProof="0" dirty="0">
                <a:ln>
                  <a:noFill/>
                </a:ln>
                <a:solidFill>
                  <a:srgbClr val="4D4F53"/>
                </a:solidFill>
                <a:effectLst/>
                <a:uLnTx/>
                <a:uFillTx/>
                <a:latin typeface="Times"/>
                <a:ea typeface="+mn-ea"/>
                <a:cs typeface="+mn-cs"/>
              </a:rPr>
              <a:t> </a:t>
            </a:r>
            <a:r>
              <a:rPr kumimoji="0" lang="en-US" sz="2800" b="0" i="0" u="none" strike="noStrike" kern="1200" cap="none" spc="0" normalizeH="0" baseline="0" noProof="0" dirty="0">
                <a:ln>
                  <a:noFill/>
                </a:ln>
                <a:solidFill>
                  <a:srgbClr val="4D4F53"/>
                </a:solidFill>
                <a:effectLst/>
                <a:uLnTx/>
                <a:uFillTx/>
                <a:latin typeface="Times"/>
                <a:ea typeface="+mn-ea"/>
                <a:cs typeface="Times New Roman" pitchFamily="18" charset="0"/>
              </a:rPr>
              <a:t>–</a:t>
            </a:r>
            <a:r>
              <a:rPr kumimoji="0" lang="en-US" sz="2800" b="0" i="0" u="none" strike="noStrike" kern="1200" cap="none" spc="0" normalizeH="0" baseline="0" noProof="0" dirty="0">
                <a:ln>
                  <a:noFill/>
                </a:ln>
                <a:solidFill>
                  <a:srgbClr val="4D4F53"/>
                </a:solidFill>
                <a:effectLst/>
                <a:uLnTx/>
                <a:uFillTx/>
                <a:latin typeface="Times"/>
                <a:ea typeface="+mn-ea"/>
                <a:cs typeface="+mn-cs"/>
              </a:rPr>
              <a:t> 199 Total</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F53"/>
                </a:solidFill>
                <a:effectLst/>
                <a:uLnTx/>
                <a:uFillTx/>
                <a:latin typeface="Times"/>
                <a:ea typeface="+mn-ea"/>
                <a:cs typeface="+mn-cs"/>
              </a:rPr>
              <a:t>Starting point for construction documents</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sng" strike="noStrike" kern="1200" cap="none" spc="0" normalizeH="0" baseline="0" noProof="0" dirty="0">
              <a:ln>
                <a:noFill/>
              </a:ln>
              <a:solidFill>
                <a:srgbClr val="4D4F53"/>
              </a:solidFill>
              <a:effectLst/>
              <a:uLnTx/>
              <a:uFillTx/>
              <a:latin typeface="Times"/>
              <a:ea typeface="+mn-ea"/>
              <a:cs typeface="Times New Roman" pitchFamily="18" charset="0"/>
            </a:endParaRP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4D4F53"/>
                </a:solidFill>
                <a:effectLst/>
                <a:uLnTx/>
                <a:uFillTx/>
                <a:latin typeface="Times"/>
                <a:ea typeface="+mn-ea"/>
                <a:cs typeface="Times New Roman" pitchFamily="18" charset="0"/>
              </a:rPr>
              <a:t>Review Period </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F53"/>
                </a:solidFill>
                <a:effectLst/>
                <a:uLnTx/>
                <a:uFillTx/>
                <a:latin typeface="Times"/>
                <a:ea typeface="+mn-ea"/>
                <a:cs typeface="Times New Roman" pitchFamily="18" charset="0"/>
              </a:rPr>
              <a:t>Goal to review once every two years  </a:t>
            </a:r>
          </a:p>
          <a:p>
            <a:pPr marL="1200150" marR="0" lvl="2"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F53"/>
                </a:solidFill>
                <a:effectLst/>
                <a:uLnTx/>
                <a:uFillTx/>
                <a:latin typeface="Times"/>
                <a:ea typeface="+mn-ea"/>
                <a:cs typeface="+mn-cs"/>
              </a:rPr>
              <a:t>Standards are reviewed, revised or removed</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F53"/>
                </a:solidFill>
                <a:effectLst/>
                <a:uLnTx/>
                <a:uFillTx/>
                <a:latin typeface="Times"/>
                <a:ea typeface="+mn-ea"/>
                <a:cs typeface="+mn-cs"/>
              </a:rPr>
              <a:t>Standards are added as a need is identified</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D4F53"/>
              </a:solidFill>
              <a:effectLst/>
              <a:uLnTx/>
              <a:uFillTx/>
              <a:latin typeface="Times"/>
              <a:ea typeface="+mn-ea"/>
              <a:cs typeface="+mn-cs"/>
            </a:endParaRPr>
          </a:p>
        </p:txBody>
      </p:sp>
    </p:spTree>
    <p:extLst>
      <p:ext uri="{BB962C8B-B14F-4D97-AF65-F5344CB8AC3E}">
        <p14:creationId xmlns:p14="http://schemas.microsoft.com/office/powerpoint/2010/main" val="30163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nvSpPr>
        <p:spPr bwMode="auto">
          <a:xfrm>
            <a:off x="302366" y="6096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Standard Variance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A2998B"/>
              </a:solidFill>
              <a:effectLst/>
              <a:uLnTx/>
              <a:uFillTx/>
              <a:latin typeface="Helvetica"/>
              <a:ea typeface="+mn-ea"/>
              <a:cs typeface="+mn-cs"/>
            </a:endParaRPr>
          </a:p>
        </p:txBody>
      </p:sp>
      <p:sp>
        <p:nvSpPr>
          <p:cNvPr id="13" name="TextBox 12"/>
          <p:cNvSpPr txBox="1"/>
          <p:nvPr/>
        </p:nvSpPr>
        <p:spPr>
          <a:xfrm>
            <a:off x="76200" y="1104900"/>
            <a:ext cx="8839200" cy="3046988"/>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a:ea typeface="+mn-ea"/>
                <a:cs typeface="Times New Roman" pitchFamily="18" charset="0"/>
              </a:rPr>
              <a:t>Design review spreadsheet non-compliant checkbox</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4D4F53"/>
              </a:solidFill>
              <a:effectLst/>
              <a:uLnTx/>
              <a:uFillTx/>
              <a:latin typeface="Times"/>
              <a:ea typeface="+mn-ea"/>
              <a:cs typeface="Times New Roman"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a:ea typeface="+mn-ea"/>
                <a:cs typeface="Times New Roman" pitchFamily="18" charset="0"/>
              </a:rPr>
              <a:t>Variance request in writing to the University Engineer</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4D4F53"/>
              </a:solidFill>
              <a:effectLst/>
              <a:uLnTx/>
              <a:uFillTx/>
              <a:latin typeface="Times"/>
              <a:ea typeface="+mn-ea"/>
              <a:cs typeface="Times New Roman"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a:ea typeface="+mn-ea"/>
                <a:cs typeface="Times New Roman" pitchFamily="18" charset="0"/>
              </a:rPr>
              <a:t>Facilities Engineering will review the request &amp; consult with the standard point-of-contact &amp; SME</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4D4F53"/>
              </a:solidFill>
              <a:effectLst/>
              <a:uLnTx/>
              <a:uFillTx/>
              <a:latin typeface="Times"/>
              <a:ea typeface="+mn-ea"/>
              <a:cs typeface="Times New Roman" pitchFamily="18" charset="0"/>
            </a:endParaRP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a:ea typeface="+mn-ea"/>
                <a:cs typeface="Times New Roman" pitchFamily="18" charset="0"/>
              </a:rPr>
              <a:t>The UE will respond with a determination</a:t>
            </a:r>
          </a:p>
        </p:txBody>
      </p:sp>
      <p:pic>
        <p:nvPicPr>
          <p:cNvPr id="4" name="Picture 3" descr="Table&#10;&#10;Description automatically generated">
            <a:extLst>
              <a:ext uri="{FF2B5EF4-FFF2-40B4-BE49-F238E27FC236}">
                <a16:creationId xmlns:a16="http://schemas.microsoft.com/office/drawing/2014/main" id="{DEDCE12A-6C6F-904B-A6FD-6126AE186F13}"/>
              </a:ext>
            </a:extLst>
          </p:cNvPr>
          <p:cNvPicPr>
            <a:picLocks noChangeAspect="1"/>
          </p:cNvPicPr>
          <p:nvPr/>
        </p:nvPicPr>
        <p:blipFill rotWithShape="1">
          <a:blip r:embed="rId3">
            <a:extLst>
              <a:ext uri="{28A0092B-C50C-407E-A947-70E740481C1C}">
                <a14:useLocalDpi xmlns:a14="http://schemas.microsoft.com/office/drawing/2010/main" val="0"/>
              </a:ext>
            </a:extLst>
          </a:blip>
          <a:srcRect b="24236"/>
          <a:stretch/>
        </p:blipFill>
        <p:spPr>
          <a:xfrm>
            <a:off x="597069" y="4343400"/>
            <a:ext cx="7958224" cy="2340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onut 4">
            <a:extLst>
              <a:ext uri="{FF2B5EF4-FFF2-40B4-BE49-F238E27FC236}">
                <a16:creationId xmlns:a16="http://schemas.microsoft.com/office/drawing/2014/main" id="{A4F964CB-AEB5-084D-8963-252E8010E60C}"/>
              </a:ext>
            </a:extLst>
          </p:cNvPr>
          <p:cNvSpPr/>
          <p:nvPr/>
        </p:nvSpPr>
        <p:spPr>
          <a:xfrm>
            <a:off x="7193992" y="5753100"/>
            <a:ext cx="1371600" cy="930588"/>
          </a:xfrm>
          <a:prstGeom prst="donut">
            <a:avLst>
              <a:gd name="adj" fmla="val 3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13231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102" y="381000"/>
            <a:ext cx="4263898" cy="566822"/>
          </a:xfrm>
          <a:prstGeom prst="rect">
            <a:avLst/>
          </a:prstGeom>
        </p:spPr>
        <p:txBody>
          <a:bodyPr vert="horz" wrap="square" lIns="0" tIns="12700" rIns="0" bIns="0" rtlCol="0">
            <a:spAutoFit/>
          </a:bodyPr>
          <a:lstStyle/>
          <a:p>
            <a:pPr marL="12700">
              <a:lnSpc>
                <a:spcPct val="100000"/>
              </a:lnSpc>
              <a:spcBef>
                <a:spcPts val="100"/>
              </a:spcBef>
            </a:pPr>
            <a:r>
              <a:rPr sz="3600" b="1" spc="-70" dirty="0">
                <a:solidFill>
                  <a:schemeClr val="tx1"/>
                </a:solidFill>
              </a:rPr>
              <a:t>Today’s</a:t>
            </a:r>
            <a:r>
              <a:rPr sz="3600" b="1" spc="-280" dirty="0">
                <a:solidFill>
                  <a:schemeClr val="tx1"/>
                </a:solidFill>
              </a:rPr>
              <a:t> </a:t>
            </a:r>
            <a:r>
              <a:rPr sz="3600" b="1" dirty="0">
                <a:solidFill>
                  <a:schemeClr val="tx1"/>
                </a:solidFill>
              </a:rPr>
              <a:t>Agenda</a:t>
            </a:r>
          </a:p>
        </p:txBody>
      </p:sp>
      <p:sp>
        <p:nvSpPr>
          <p:cNvPr id="3" name="object 3"/>
          <p:cNvSpPr txBox="1"/>
          <p:nvPr/>
        </p:nvSpPr>
        <p:spPr>
          <a:xfrm>
            <a:off x="177055" y="1368133"/>
            <a:ext cx="5481447" cy="4176913"/>
          </a:xfrm>
          <a:prstGeom prst="rect">
            <a:avLst/>
          </a:prstGeom>
        </p:spPr>
        <p:txBody>
          <a:bodyPr vert="horz" wrap="square" lIns="0" tIns="12700" rIns="0" bIns="0" rtlCol="0">
            <a:spAutoFit/>
          </a:bodyPr>
          <a:lstStyle/>
          <a:p>
            <a:pPr marL="755650" lvl="1" indent="-285750">
              <a:lnSpc>
                <a:spcPct val="150000"/>
              </a:lnSpc>
              <a:spcBef>
                <a:spcPts val="10"/>
              </a:spcBef>
              <a:buFont typeface="Arial"/>
              <a:buChar char="–"/>
              <a:tabLst>
                <a:tab pos="755015" algn="l"/>
                <a:tab pos="755650" algn="l"/>
              </a:tabLst>
            </a:pPr>
            <a:r>
              <a:rPr lang="en-US" sz="1300" i="1" dirty="0">
                <a:latin typeface="Arial" panose="020B0604020202020204" pitchFamily="34" charset="0"/>
                <a:cs typeface="Arial" panose="020B0604020202020204" pitchFamily="34" charset="0"/>
              </a:rPr>
              <a:t>Monthly Updates by Andrew </a:t>
            </a:r>
            <a:r>
              <a:rPr lang="en-US" sz="1300" i="1" dirty="0" err="1">
                <a:latin typeface="Arial" panose="020B0604020202020204" pitchFamily="34" charset="0"/>
                <a:cs typeface="Arial" panose="020B0604020202020204" pitchFamily="34" charset="0"/>
              </a:rPr>
              <a:t>Magré</a:t>
            </a:r>
            <a:endParaRPr lang="en-US" sz="1300" i="1" dirty="0">
              <a:latin typeface="Arial" panose="020B0604020202020204" pitchFamily="34" charset="0"/>
              <a:cs typeface="Arial" panose="020B0604020202020204" pitchFamily="34" charset="0"/>
            </a:endParaRP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Revised Project Management Resources Page</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New Guidance Documents and Templates</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Quarterly Construction Report</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New Project Approvals Outlook Calendar</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MWBE Participation Percentage for Endowed Projects</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Transportation Assessment </a:t>
            </a:r>
          </a:p>
          <a:p>
            <a:pPr marL="755650" lvl="1" indent="-285750">
              <a:lnSpc>
                <a:spcPct val="150000"/>
              </a:lnSpc>
              <a:spcBef>
                <a:spcPts val="10"/>
              </a:spcBef>
              <a:buFont typeface="Arial"/>
              <a:buChar char="–"/>
              <a:tabLst>
                <a:tab pos="755015" algn="l"/>
                <a:tab pos="755650" algn="l"/>
              </a:tabLst>
            </a:pPr>
            <a:r>
              <a:rPr lang="en-US" sz="1300" i="1" dirty="0">
                <a:latin typeface="Arial" panose="020B0604020202020204" pitchFamily="34" charset="0"/>
                <a:cs typeface="Arial" panose="020B0604020202020204" pitchFamily="34" charset="0"/>
              </a:rPr>
              <a:t>FE Minute: Design Standards Overview</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Erik Eshelman</a:t>
            </a:r>
          </a:p>
          <a:p>
            <a:pPr marL="755650" lvl="1" indent="-285750">
              <a:lnSpc>
                <a:spcPct val="150000"/>
              </a:lnSpc>
              <a:spcBef>
                <a:spcPts val="10"/>
              </a:spcBef>
              <a:buFont typeface="Arial"/>
              <a:buChar char="–"/>
              <a:tabLst>
                <a:tab pos="755015" algn="l"/>
                <a:tab pos="755650" algn="l"/>
              </a:tabLst>
            </a:pPr>
            <a:r>
              <a:rPr lang="en-US" sz="1300" i="1" dirty="0">
                <a:latin typeface="Arial" panose="020B0604020202020204" pitchFamily="34" charset="0"/>
                <a:cs typeface="Arial" panose="020B0604020202020204" pitchFamily="34" charset="0"/>
              </a:rPr>
              <a:t>PM Minute: Project Status Update and Construction Impacts on Operations Reminder</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Andrew Germain </a:t>
            </a:r>
          </a:p>
          <a:p>
            <a:pPr marL="755650" lvl="1" indent="-285750">
              <a:lnSpc>
                <a:spcPct val="150000"/>
              </a:lnSpc>
              <a:spcBef>
                <a:spcPts val="10"/>
              </a:spcBef>
              <a:buFont typeface="Arial"/>
              <a:buChar char="–"/>
              <a:tabLst>
                <a:tab pos="755015" algn="l"/>
                <a:tab pos="755650" algn="l"/>
              </a:tabLst>
            </a:pPr>
            <a:r>
              <a:rPr lang="en-US" sz="1300" i="1" dirty="0">
                <a:latin typeface="Arial" panose="020B0604020202020204" pitchFamily="34" charset="0"/>
                <a:cs typeface="Arial" panose="020B0604020202020204" pitchFamily="34" charset="0"/>
              </a:rPr>
              <a:t>Leadership Presentation</a:t>
            </a:r>
          </a:p>
          <a:p>
            <a:pPr marL="1212850" lvl="2" indent="-285750">
              <a:lnSpc>
                <a:spcPct val="150000"/>
              </a:lnSpc>
              <a:spcBef>
                <a:spcPts val="10"/>
              </a:spcBef>
              <a:buFont typeface="Arial"/>
              <a:buChar char="–"/>
              <a:tabLst>
                <a:tab pos="755015" algn="l"/>
                <a:tab pos="755650" algn="l"/>
              </a:tabLst>
            </a:pPr>
            <a:r>
              <a:rPr lang="en-US" sz="1300" dirty="0">
                <a:latin typeface="Arial" panose="020B0604020202020204" pitchFamily="34" charset="0"/>
                <a:cs typeface="Arial" panose="020B0604020202020204" pitchFamily="34" charset="0"/>
              </a:rPr>
              <a:t>Jess Cisco</a:t>
            </a:r>
          </a:p>
        </p:txBody>
      </p:sp>
      <p:pic>
        <p:nvPicPr>
          <p:cNvPr id="6" name="Picture 5">
            <a:extLst>
              <a:ext uri="{FF2B5EF4-FFF2-40B4-BE49-F238E27FC236}">
                <a16:creationId xmlns:a16="http://schemas.microsoft.com/office/drawing/2014/main" id="{D2A828FB-9597-4886-8916-DCD098495912}"/>
              </a:ext>
            </a:extLst>
          </p:cNvPr>
          <p:cNvPicPr>
            <a:picLocks noChangeAspect="1"/>
          </p:cNvPicPr>
          <p:nvPr/>
        </p:nvPicPr>
        <p:blipFill>
          <a:blip r:embed="rId3"/>
          <a:stretch>
            <a:fillRect/>
          </a:stretch>
        </p:blipFill>
        <p:spPr>
          <a:xfrm>
            <a:off x="5672570" y="1524000"/>
            <a:ext cx="3179886" cy="3597375"/>
          </a:xfrm>
          <a:prstGeom prst="rect">
            <a:avLst/>
          </a:prstGeom>
          <a:ln>
            <a:solidFill>
              <a:schemeClr val="tx1"/>
            </a:solidFill>
          </a:ln>
        </p:spPr>
      </p:pic>
      <p:sp>
        <p:nvSpPr>
          <p:cNvPr id="7" name="Slide Number Placeholder 6">
            <a:extLst>
              <a:ext uri="{FF2B5EF4-FFF2-40B4-BE49-F238E27FC236}">
                <a16:creationId xmlns:a16="http://schemas.microsoft.com/office/drawing/2014/main" id="{4CB0CFCE-91E4-48A6-8170-8FF4C98F9E79}"/>
              </a:ext>
            </a:extLst>
          </p:cNvPr>
          <p:cNvSpPr>
            <a:spLocks noGrp="1"/>
          </p:cNvSpPr>
          <p:nvPr>
            <p:ph type="sldNum" sz="quarter" idx="7"/>
          </p:nvPr>
        </p:nvSpPr>
        <p:spPr/>
        <p:txBody>
          <a:bodyPr/>
          <a:lstStyle/>
          <a:p>
            <a:fld id="{B6F15528-21DE-4FAA-801E-634DDDAF4B2B}"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304800" y="1905000"/>
            <a:ext cx="6400800" cy="20574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baseline="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8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Thank You</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018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437703"/>
            <a:ext cx="6096000" cy="1982594"/>
          </a:xfrm>
          <a:prstGeom prst="rect">
            <a:avLst/>
          </a:prstGeom>
        </p:spPr>
        <p:txBody>
          <a:bodyPr vert="horz" wrap="square" lIns="0" tIns="12700" rIns="0" bIns="0" rtlCol="0">
            <a:spAutoFit/>
          </a:bodyPr>
          <a:lstStyle/>
          <a:p>
            <a:pPr marL="12700" algn="ctr">
              <a:lnSpc>
                <a:spcPct val="100000"/>
              </a:lnSpc>
              <a:spcBef>
                <a:spcPts val="100"/>
              </a:spcBef>
            </a:pPr>
            <a:r>
              <a:rPr lang="en-US" b="1" spc="-70" dirty="0">
                <a:solidFill>
                  <a:schemeClr val="tx1">
                    <a:lumMod val="85000"/>
                    <a:lumOff val="15000"/>
                  </a:schemeClr>
                </a:solidFill>
              </a:rPr>
              <a:t>Project Status Update </a:t>
            </a:r>
            <a:br>
              <a:rPr lang="en-US" b="1" spc="-70" dirty="0">
                <a:solidFill>
                  <a:schemeClr val="tx1">
                    <a:lumMod val="85000"/>
                    <a:lumOff val="15000"/>
                  </a:schemeClr>
                </a:solidFill>
              </a:rPr>
            </a:br>
            <a:r>
              <a:rPr lang="en-US" b="1" spc="-70" dirty="0">
                <a:solidFill>
                  <a:schemeClr val="tx1">
                    <a:lumMod val="85000"/>
                    <a:lumOff val="15000"/>
                  </a:schemeClr>
                </a:solidFill>
              </a:rPr>
              <a:t>and </a:t>
            </a:r>
            <a:br>
              <a:rPr lang="en-US" b="1" spc="-70" dirty="0">
                <a:solidFill>
                  <a:schemeClr val="tx1">
                    <a:lumMod val="85000"/>
                    <a:lumOff val="15000"/>
                  </a:schemeClr>
                </a:solidFill>
              </a:rPr>
            </a:br>
            <a:r>
              <a:rPr lang="en-US" b="1" spc="-70" dirty="0">
                <a:solidFill>
                  <a:schemeClr val="tx1">
                    <a:lumMod val="85000"/>
                    <a:lumOff val="15000"/>
                  </a:schemeClr>
                </a:solidFill>
              </a:rPr>
              <a:t>Construction Impact on Operations</a:t>
            </a:r>
            <a:endParaRPr b="1" dirty="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id="{665D0246-28EA-4E22-9FC2-AB2D9180D401}"/>
              </a:ext>
            </a:extLst>
          </p:cNvPr>
          <p:cNvSpPr>
            <a:spLocks noGrp="1"/>
          </p:cNvSpPr>
          <p:nvPr>
            <p:ph type="sldNum" sz="quarter" idx="7"/>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4040063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4032" y="1336343"/>
            <a:ext cx="8973768" cy="5521657"/>
          </a:xfrm>
        </p:spPr>
        <p:txBody>
          <a:bodyPr>
            <a:normAutofit fontScale="62500" lnSpcReduction="20000"/>
          </a:bodyPr>
          <a:lstStyle/>
          <a:p>
            <a:pPr marL="0" indent="0">
              <a:buNone/>
            </a:pPr>
            <a:r>
              <a:rPr lang="en-US" sz="5100" b="1" dirty="0"/>
              <a:t>Monthly Project Status Update – </a:t>
            </a:r>
            <a:r>
              <a:rPr lang="en-US" sz="5100" b="1" dirty="0" err="1">
                <a:solidFill>
                  <a:schemeClr val="bg1"/>
                </a:solidFill>
                <a:highlight>
                  <a:srgbClr val="800080"/>
                </a:highlight>
              </a:rPr>
              <a:t>GDoc</a:t>
            </a:r>
            <a:endParaRPr lang="en-US" sz="3800" b="1" dirty="0">
              <a:solidFill>
                <a:schemeClr val="bg1"/>
              </a:solidFill>
              <a:highlight>
                <a:srgbClr val="800080"/>
              </a:highlight>
            </a:endParaRPr>
          </a:p>
          <a:p>
            <a:pPr marL="971550" lvl="1" indent="-571500"/>
            <a:r>
              <a:rPr lang="en-US" sz="3800" b="1" dirty="0"/>
              <a:t>Process &amp; Expectations </a:t>
            </a:r>
          </a:p>
          <a:p>
            <a:pPr marL="971550" lvl="1" indent="-571500"/>
            <a:r>
              <a:rPr lang="en-US" sz="3800" b="1" dirty="0"/>
              <a:t>Key Data Points – Construction Impact </a:t>
            </a:r>
          </a:p>
          <a:p>
            <a:pPr marL="971550" lvl="1" indent="-571500"/>
            <a:r>
              <a:rPr lang="en-US" sz="3800" b="1" dirty="0"/>
              <a:t>Consistency &amp; Reporting</a:t>
            </a:r>
          </a:p>
          <a:p>
            <a:pPr marL="800100" lvl="2" indent="0">
              <a:buNone/>
            </a:pPr>
            <a:endParaRPr lang="en-US" sz="1800" dirty="0"/>
          </a:p>
          <a:p>
            <a:pPr marL="800100" lvl="2" indent="0">
              <a:buNone/>
            </a:pPr>
            <a:endParaRPr lang="en-US" sz="1800" dirty="0"/>
          </a:p>
          <a:p>
            <a:pPr marL="800100" lvl="2" indent="0">
              <a:buNone/>
            </a:pPr>
            <a:endParaRPr lang="en-US" sz="1800" dirty="0"/>
          </a:p>
          <a:p>
            <a:pPr marL="0" indent="0">
              <a:buNone/>
            </a:pPr>
            <a:r>
              <a:rPr lang="en-US" sz="5100" b="1" dirty="0"/>
              <a:t>Partnership &amp; Communication </a:t>
            </a:r>
          </a:p>
          <a:p>
            <a:pPr marL="971550" lvl="1" indent="-571500"/>
            <a:r>
              <a:rPr lang="en-US" sz="4000" b="1" dirty="0"/>
              <a:t>Leverage PSU Process: </a:t>
            </a:r>
          </a:p>
          <a:p>
            <a:pPr marL="1371600" lvl="2" indent="-571500"/>
            <a:r>
              <a:rPr lang="en-US" sz="3600" b="1" dirty="0"/>
              <a:t>Improve Campus </a:t>
            </a:r>
            <a:r>
              <a:rPr lang="en-US" sz="4000" b="1" dirty="0"/>
              <a:t>Communication </a:t>
            </a:r>
            <a:endParaRPr lang="en-US" sz="1800" b="1" dirty="0"/>
          </a:p>
          <a:p>
            <a:pPr marL="0" indent="0">
              <a:buNone/>
            </a:pPr>
            <a:endParaRPr lang="en-US" sz="1800" b="1" dirty="0"/>
          </a:p>
          <a:p>
            <a:pPr marL="0" indent="0">
              <a:buNone/>
            </a:pPr>
            <a:endParaRPr lang="en-US" sz="1800" b="1" dirty="0"/>
          </a:p>
          <a:p>
            <a:pPr marL="0" indent="0">
              <a:buNone/>
            </a:pPr>
            <a:r>
              <a:rPr lang="en-US" sz="5100" b="1" dirty="0"/>
              <a:t>Timeline:  </a:t>
            </a:r>
          </a:p>
          <a:p>
            <a:pPr lvl="1"/>
            <a:r>
              <a:rPr lang="en-US" sz="3800" dirty="0"/>
              <a:t>Spring/Summer 2020: Roll out </a:t>
            </a:r>
          </a:p>
          <a:p>
            <a:pPr lvl="1"/>
            <a:r>
              <a:rPr lang="en-US" sz="3800" dirty="0"/>
              <a:t>Spring 2021: Guidance Doc: Further Guidance &amp; Examples </a:t>
            </a:r>
            <a:endParaRPr lang="en-US" dirty="0"/>
          </a:p>
        </p:txBody>
      </p:sp>
      <p:sp>
        <p:nvSpPr>
          <p:cNvPr id="3" name="Title 2"/>
          <p:cNvSpPr>
            <a:spLocks noGrp="1"/>
          </p:cNvSpPr>
          <p:nvPr>
            <p:ph type="title"/>
          </p:nvPr>
        </p:nvSpPr>
        <p:spPr>
          <a:xfrm>
            <a:off x="125076" y="381000"/>
            <a:ext cx="8677656" cy="685800"/>
          </a:xfrm>
        </p:spPr>
        <p:txBody>
          <a:bodyPr>
            <a:normAutofit fontScale="90000"/>
          </a:bodyPr>
          <a:lstStyle/>
          <a:p>
            <a:pPr algn="ctr"/>
            <a:r>
              <a:rPr lang="en-US" sz="3600" dirty="0"/>
              <a:t>Project Status Update (PSU) &amp;</a:t>
            </a:r>
            <a:br>
              <a:rPr lang="en-US" sz="3600" dirty="0"/>
            </a:br>
            <a:r>
              <a:rPr lang="en-US" sz="3600" dirty="0"/>
              <a:t>Construction Impact on Operations </a:t>
            </a:r>
          </a:p>
        </p:txBody>
      </p:sp>
      <p:grpSp>
        <p:nvGrpSpPr>
          <p:cNvPr id="4" name="Group 3"/>
          <p:cNvGrpSpPr/>
          <p:nvPr/>
        </p:nvGrpSpPr>
        <p:grpSpPr>
          <a:xfrm>
            <a:off x="6541911" y="2057400"/>
            <a:ext cx="2525889" cy="3657600"/>
            <a:chOff x="5181600" y="1295400"/>
            <a:chExt cx="3832272" cy="495300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199" y="1524000"/>
              <a:ext cx="3650673" cy="47244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295400"/>
              <a:ext cx="3650673" cy="4724400"/>
            </a:xfrm>
            <a:prstGeom prst="rect">
              <a:avLst/>
            </a:prstGeom>
            <a:ln>
              <a:solidFill>
                <a:schemeClr val="tx1"/>
              </a:solidFill>
            </a:ln>
            <a:effectLst>
              <a:outerShdw blurRad="50800" dist="38100" dir="2700000" algn="tl" rotWithShape="0">
                <a:prstClr val="black">
                  <a:alpha val="40000"/>
                </a:prstClr>
              </a:outerShdw>
            </a:effectLst>
          </p:spPr>
        </p:pic>
        <p:pic>
          <p:nvPicPr>
            <p:cNvPr id="1026" name="Pictur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05000"/>
              <a:ext cx="198665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6016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81000"/>
            <a:ext cx="8677656" cy="685800"/>
          </a:xfrm>
        </p:spPr>
        <p:txBody>
          <a:bodyPr>
            <a:normAutofit fontScale="90000"/>
          </a:bodyPr>
          <a:lstStyle/>
          <a:p>
            <a:r>
              <a:rPr lang="en-US" dirty="0"/>
              <a:t>Workflow: Project Status Update &amp; </a:t>
            </a:r>
            <a:br>
              <a:rPr lang="en-US" dirty="0"/>
            </a:br>
            <a:r>
              <a:rPr lang="en-US" dirty="0"/>
              <a:t>			Construction Impact Statement </a:t>
            </a:r>
          </a:p>
        </p:txBody>
      </p:sp>
      <p:pic>
        <p:nvPicPr>
          <p:cNvPr id="5"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2483" t="16699" r="8167" b="16505"/>
          <a:stretch/>
        </p:blipFill>
        <p:spPr bwMode="auto">
          <a:xfrm>
            <a:off x="293511" y="1447800"/>
            <a:ext cx="8621486" cy="33528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17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xt, letter&#10;&#10;Description automatically generated">
            <a:extLst>
              <a:ext uri="{FF2B5EF4-FFF2-40B4-BE49-F238E27FC236}">
                <a16:creationId xmlns:a16="http://schemas.microsoft.com/office/drawing/2014/main" id="{59CCA7BA-D340-445F-946A-76ED7241F6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133600"/>
            <a:ext cx="3179618" cy="4114800"/>
          </a:xfrm>
          <a:prstGeom prst="rect">
            <a:avLst/>
          </a:prstGeom>
          <a:ln>
            <a:solidFill>
              <a:schemeClr val="tx1"/>
            </a:solidFill>
          </a:ln>
          <a:effectLst>
            <a:outerShdw blurRad="50800" dist="38100" dir="2700000" algn="tl" rotWithShape="0">
              <a:prstClr val="black">
                <a:alpha val="40000"/>
              </a:prstClr>
            </a:outerShdw>
          </a:effectLst>
        </p:spPr>
      </p:pic>
      <p:sp>
        <p:nvSpPr>
          <p:cNvPr id="2" name="Text Placeholder 1">
            <a:extLst>
              <a:ext uri="{FF2B5EF4-FFF2-40B4-BE49-F238E27FC236}">
                <a16:creationId xmlns:a16="http://schemas.microsoft.com/office/drawing/2014/main" id="{6D101AA6-1200-495A-9C78-6DAB6DE1FC36}"/>
              </a:ext>
            </a:extLst>
          </p:cNvPr>
          <p:cNvSpPr>
            <a:spLocks noGrp="1"/>
          </p:cNvSpPr>
          <p:nvPr>
            <p:ph type="body" sz="quarter" idx="13"/>
          </p:nvPr>
        </p:nvSpPr>
        <p:spPr>
          <a:xfrm>
            <a:off x="285751" y="1752600"/>
            <a:ext cx="4438650" cy="4495800"/>
          </a:xfrm>
        </p:spPr>
        <p:txBody>
          <a:bodyPr/>
          <a:lstStyle/>
          <a:p>
            <a:r>
              <a:rPr lang="en-US" b="1" dirty="0"/>
              <a:t>PSU &amp; Impact Statement</a:t>
            </a:r>
          </a:p>
          <a:p>
            <a:pPr lvl="1"/>
            <a:r>
              <a:rPr lang="en-US" b="1" dirty="0"/>
              <a:t>Who</a:t>
            </a:r>
            <a:r>
              <a:rPr lang="en-US" dirty="0"/>
              <a:t> </a:t>
            </a:r>
            <a:r>
              <a:rPr lang="en-US" sz="2000" dirty="0"/>
              <a:t>is the audience?</a:t>
            </a:r>
          </a:p>
          <a:p>
            <a:pPr lvl="1"/>
            <a:r>
              <a:rPr lang="en-US" b="1" dirty="0"/>
              <a:t>What</a:t>
            </a:r>
            <a:r>
              <a:rPr lang="en-US" dirty="0"/>
              <a:t> </a:t>
            </a:r>
            <a:r>
              <a:rPr lang="en-US" sz="2000" dirty="0"/>
              <a:t>key Data?</a:t>
            </a:r>
          </a:p>
          <a:p>
            <a:pPr lvl="1"/>
            <a:r>
              <a:rPr lang="en-US" b="1" dirty="0"/>
              <a:t>Why</a:t>
            </a:r>
            <a:r>
              <a:rPr lang="en-US" dirty="0"/>
              <a:t> </a:t>
            </a:r>
            <a:r>
              <a:rPr lang="en-US" sz="2000" dirty="0"/>
              <a:t>is it important?</a:t>
            </a:r>
          </a:p>
          <a:p>
            <a:pPr lvl="1"/>
            <a:r>
              <a:rPr lang="en-US" b="1" dirty="0"/>
              <a:t>How</a:t>
            </a:r>
            <a:r>
              <a:rPr lang="en-US" dirty="0"/>
              <a:t> </a:t>
            </a:r>
            <a:r>
              <a:rPr lang="en-US" sz="2000" dirty="0"/>
              <a:t>are expectations met?</a:t>
            </a:r>
          </a:p>
          <a:p>
            <a:pPr lvl="1"/>
            <a:r>
              <a:rPr lang="en-US" b="1" dirty="0"/>
              <a:t>When</a:t>
            </a:r>
            <a:r>
              <a:rPr lang="en-US" dirty="0"/>
              <a:t> </a:t>
            </a:r>
            <a:r>
              <a:rPr lang="en-US" sz="2000" dirty="0"/>
              <a:t>is it required?</a:t>
            </a:r>
          </a:p>
          <a:p>
            <a:pPr lvl="1"/>
            <a:r>
              <a:rPr lang="en-US" b="1" dirty="0"/>
              <a:t>Tips &amp; Examples: </a:t>
            </a:r>
          </a:p>
          <a:p>
            <a:pPr lvl="2"/>
            <a:endParaRPr lang="en-US" dirty="0"/>
          </a:p>
        </p:txBody>
      </p:sp>
      <p:sp>
        <p:nvSpPr>
          <p:cNvPr id="6" name="Title 2">
            <a:extLst>
              <a:ext uri="{FF2B5EF4-FFF2-40B4-BE49-F238E27FC236}">
                <a16:creationId xmlns:a16="http://schemas.microsoft.com/office/drawing/2014/main" id="{7300FF33-DE90-4A94-8DC4-798561D2E8D2}"/>
              </a:ext>
            </a:extLst>
          </p:cNvPr>
          <p:cNvSpPr txBox="1">
            <a:spLocks/>
          </p:cNvSpPr>
          <p:nvPr/>
        </p:nvSpPr>
        <p:spPr>
          <a:xfrm>
            <a:off x="76200" y="420687"/>
            <a:ext cx="8677656"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j-ea"/>
                <a:cs typeface="+mj-cs"/>
              </a:rPr>
              <a:t>Project Status Update (PSU) &amp;</a:t>
            </a:r>
            <a:br>
              <a:rPr kumimoji="0" lang="en-US" sz="3200" b="0" i="0" u="none" strike="noStrike" kern="1200" cap="none" spc="0" normalizeH="0" baseline="0" noProof="0" dirty="0">
                <a:ln>
                  <a:noFill/>
                </a:ln>
                <a:solidFill>
                  <a:srgbClr val="A2998B"/>
                </a:solidFill>
                <a:effectLst/>
                <a:uLnTx/>
                <a:uFillTx/>
                <a:latin typeface="Helvetica"/>
                <a:ea typeface="+mj-ea"/>
                <a:cs typeface="+mj-cs"/>
              </a:rPr>
            </a:br>
            <a:r>
              <a:rPr kumimoji="0" lang="en-US" sz="3200" b="0" i="0" u="none" strike="noStrike" kern="1200" cap="none" spc="0" normalizeH="0" baseline="0" noProof="0" dirty="0">
                <a:ln>
                  <a:noFill/>
                </a:ln>
                <a:solidFill>
                  <a:srgbClr val="A2998B"/>
                </a:solidFill>
                <a:effectLst/>
                <a:uLnTx/>
                <a:uFillTx/>
                <a:latin typeface="Helvetica"/>
                <a:ea typeface="+mj-ea"/>
                <a:cs typeface="+mj-cs"/>
              </a:rPr>
              <a:t>Construction Impact on Operations </a:t>
            </a:r>
          </a:p>
        </p:txBody>
      </p:sp>
      <p:pic>
        <p:nvPicPr>
          <p:cNvPr id="12" name="Picture 11" descr="Text, letter&#10;&#10;Description automatically generated">
            <a:extLst>
              <a:ext uri="{FF2B5EF4-FFF2-40B4-BE49-F238E27FC236}">
                <a16:creationId xmlns:a16="http://schemas.microsoft.com/office/drawing/2014/main" id="{5299E2B9-6F4F-48FF-80AA-732BA1358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4000" y="1983600"/>
            <a:ext cx="3179618" cy="41148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Text, letter&#10;&#10;Description automatically generated">
            <a:extLst>
              <a:ext uri="{FF2B5EF4-FFF2-40B4-BE49-F238E27FC236}">
                <a16:creationId xmlns:a16="http://schemas.microsoft.com/office/drawing/2014/main" id="{74F55B11-69FA-4633-8CBF-35559E7A4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000" y="1833600"/>
            <a:ext cx="3179618" cy="41148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Text, letter&#10;&#10;Description automatically generated">
            <a:extLst>
              <a:ext uri="{FF2B5EF4-FFF2-40B4-BE49-F238E27FC236}">
                <a16:creationId xmlns:a16="http://schemas.microsoft.com/office/drawing/2014/main" id="{260D74F5-C1C0-4E31-9681-8B9C39308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4000" y="1683600"/>
            <a:ext cx="3179618" cy="41148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846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172" y="301586"/>
            <a:ext cx="8677656" cy="685800"/>
          </a:xfrm>
        </p:spPr>
        <p:txBody>
          <a:bodyPr/>
          <a:lstStyle/>
          <a:p>
            <a:r>
              <a:rPr lang="en-US" dirty="0"/>
              <a:t>Construction Impact Statement – eBuilder</a:t>
            </a:r>
          </a:p>
        </p:txBody>
      </p:sp>
      <p:sp>
        <p:nvSpPr>
          <p:cNvPr id="7" name="Text Placeholder 1"/>
          <p:cNvSpPr>
            <a:spLocks noGrp="1"/>
          </p:cNvSpPr>
          <p:nvPr>
            <p:ph type="body" sz="quarter" idx="13"/>
          </p:nvPr>
        </p:nvSpPr>
        <p:spPr>
          <a:xfrm>
            <a:off x="233172" y="987386"/>
            <a:ext cx="8244200" cy="2547507"/>
          </a:xfrm>
        </p:spPr>
        <p:txBody>
          <a:bodyPr>
            <a:normAutofit fontScale="92500" lnSpcReduction="10000"/>
          </a:bodyPr>
          <a:lstStyle/>
          <a:p>
            <a:pPr marL="57150" indent="0">
              <a:buNone/>
            </a:pPr>
            <a:r>
              <a:rPr lang="en-US" b="1" dirty="0"/>
              <a:t>Expectations – Update with monthly PSU </a:t>
            </a:r>
          </a:p>
          <a:p>
            <a:pPr marL="914400" lvl="1" indent="-457200"/>
            <a:r>
              <a:rPr lang="en-US" dirty="0"/>
              <a:t>Impact Statement (Optional – Update impact when known through the design process)</a:t>
            </a:r>
          </a:p>
          <a:p>
            <a:pPr marL="1314450" lvl="2" indent="-457200"/>
            <a:r>
              <a:rPr lang="en-US" dirty="0"/>
              <a:t>Add Sketch to eBuilder to the Process</a:t>
            </a:r>
          </a:p>
          <a:p>
            <a:pPr marL="914400" lvl="1" indent="-457200"/>
            <a:r>
              <a:rPr lang="en-US" dirty="0"/>
              <a:t>Schedule (Construction Phase) Updated </a:t>
            </a:r>
          </a:p>
          <a:p>
            <a:pPr marL="914400" lvl="1" indent="-457200"/>
            <a:r>
              <a:rPr lang="en-US" dirty="0"/>
              <a:t>Annotate Map with proposed contact limit lines </a:t>
            </a:r>
          </a:p>
        </p:txBody>
      </p:sp>
      <p:pic>
        <p:nvPicPr>
          <p:cNvPr id="8" name="Content Placeholder 4" descr="Graphical user interface, text, application, Word, email&#10;&#10;Description automatically generated">
            <a:extLst>
              <a:ext uri="{FF2B5EF4-FFF2-40B4-BE49-F238E27FC236}">
                <a16:creationId xmlns:a16="http://schemas.microsoft.com/office/drawing/2014/main" id="{82A7F407-A272-481A-8F12-0FF7A3D15527}"/>
              </a:ext>
            </a:extLst>
          </p:cNvPr>
          <p:cNvPicPr>
            <a:picLocks noChangeAspect="1"/>
          </p:cNvPicPr>
          <p:nvPr/>
        </p:nvPicPr>
        <p:blipFill rotWithShape="1">
          <a:blip r:embed="rId2">
            <a:extLst>
              <a:ext uri="{28A0092B-C50C-407E-A947-70E740481C1C}">
                <a14:useLocalDpi xmlns:a14="http://schemas.microsoft.com/office/drawing/2010/main" val="0"/>
              </a:ext>
            </a:extLst>
          </a:blip>
          <a:srcRect t="52192"/>
          <a:stretch/>
        </p:blipFill>
        <p:spPr>
          <a:xfrm>
            <a:off x="0" y="3572081"/>
            <a:ext cx="9194316" cy="2819400"/>
          </a:xfrm>
          <a:prstGeom prst="rect">
            <a:avLst/>
          </a:prstGeom>
        </p:spPr>
      </p:pic>
      <p:sp>
        <p:nvSpPr>
          <p:cNvPr id="6" name="Text Box 4"/>
          <p:cNvSpPr txBox="1"/>
          <p:nvPr/>
        </p:nvSpPr>
        <p:spPr>
          <a:xfrm>
            <a:off x="128458" y="3733800"/>
            <a:ext cx="8782370" cy="1219200"/>
          </a:xfrm>
          <a:prstGeom prst="rect">
            <a:avLst/>
          </a:prstGeom>
          <a:noFill/>
          <a:ln w="3810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9" name="Text Box 4">
            <a:extLst>
              <a:ext uri="{FF2B5EF4-FFF2-40B4-BE49-F238E27FC236}">
                <a16:creationId xmlns:a16="http://schemas.microsoft.com/office/drawing/2014/main" id="{55AD59C0-CCF7-4965-9B71-021358954AF7}"/>
              </a:ext>
            </a:extLst>
          </p:cNvPr>
          <p:cNvSpPr txBox="1"/>
          <p:nvPr/>
        </p:nvSpPr>
        <p:spPr>
          <a:xfrm>
            <a:off x="128458" y="4952999"/>
            <a:ext cx="8782370" cy="1475669"/>
          </a:xfrm>
          <a:prstGeom prst="rect">
            <a:avLst/>
          </a:prstGeom>
          <a:noFill/>
          <a:ln w="38100">
            <a:solidFill>
              <a:srgbClr val="FF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7417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90200" y="1066800"/>
            <a:ext cx="4967599" cy="5452914"/>
          </a:xfrm>
        </p:spPr>
        <p:txBody>
          <a:bodyPr>
            <a:normAutofit fontScale="85000" lnSpcReduction="20000"/>
          </a:bodyPr>
          <a:lstStyle/>
          <a:p>
            <a:pPr marL="57150" indent="0">
              <a:buNone/>
            </a:pPr>
            <a:r>
              <a:rPr lang="en-US" sz="4000" b="1" dirty="0"/>
              <a:t>Communication:</a:t>
            </a:r>
          </a:p>
          <a:p>
            <a:pPr lvl="1"/>
            <a:r>
              <a:rPr lang="en-US" sz="3600" dirty="0"/>
              <a:t>Project Specific Info.</a:t>
            </a:r>
          </a:p>
          <a:p>
            <a:pPr lvl="2"/>
            <a:r>
              <a:rPr lang="en-US" sz="3200" dirty="0"/>
              <a:t>Schedule Information</a:t>
            </a:r>
          </a:p>
          <a:p>
            <a:pPr lvl="2"/>
            <a:r>
              <a:rPr lang="en-US" sz="3200" dirty="0"/>
              <a:t>Project Limit Lines</a:t>
            </a:r>
          </a:p>
          <a:p>
            <a:pPr lvl="1"/>
            <a:r>
              <a:rPr lang="en-US" sz="3600" dirty="0"/>
              <a:t>Share with Campus Community </a:t>
            </a:r>
          </a:p>
          <a:p>
            <a:pPr marL="457200" lvl="1" indent="0">
              <a:buNone/>
            </a:pPr>
            <a:endParaRPr lang="en-US" sz="1600" b="1" dirty="0"/>
          </a:p>
          <a:p>
            <a:pPr marL="57150" indent="0">
              <a:buNone/>
            </a:pPr>
            <a:r>
              <a:rPr lang="en-US" sz="4000" b="1" dirty="0"/>
              <a:t>Consistent Deliverable (PDF):</a:t>
            </a:r>
            <a:endParaRPr lang="en-US" sz="4000" dirty="0"/>
          </a:p>
          <a:p>
            <a:pPr lvl="1"/>
            <a:r>
              <a:rPr lang="en-US" dirty="0"/>
              <a:t>Project Details Page</a:t>
            </a:r>
          </a:p>
          <a:p>
            <a:pPr lvl="1"/>
            <a:r>
              <a:rPr lang="en-US" dirty="0"/>
              <a:t>Project Status Update</a:t>
            </a:r>
          </a:p>
          <a:p>
            <a:pPr lvl="1"/>
            <a:r>
              <a:rPr lang="en-US" dirty="0"/>
              <a:t>Project Schedule Module </a:t>
            </a:r>
          </a:p>
          <a:p>
            <a:pPr lvl="1"/>
            <a:r>
              <a:rPr lang="en-US" dirty="0"/>
              <a:t>Annotated Image</a:t>
            </a:r>
          </a:p>
          <a:p>
            <a:pPr marL="457200" lvl="1" indent="0">
              <a:buNone/>
            </a:pPr>
            <a:endParaRPr lang="en-US" dirty="0"/>
          </a:p>
          <a:p>
            <a:pPr marL="457200" lvl="1" indent="0">
              <a:buNone/>
            </a:pPr>
            <a:endParaRPr lang="en-US" dirty="0"/>
          </a:p>
        </p:txBody>
      </p:sp>
      <p:sp>
        <p:nvSpPr>
          <p:cNvPr id="3" name="Title 2"/>
          <p:cNvSpPr>
            <a:spLocks noGrp="1"/>
          </p:cNvSpPr>
          <p:nvPr>
            <p:ph type="title"/>
          </p:nvPr>
        </p:nvSpPr>
        <p:spPr>
          <a:xfrm>
            <a:off x="286957" y="304800"/>
            <a:ext cx="8677656" cy="685800"/>
          </a:xfrm>
        </p:spPr>
        <p:txBody>
          <a:bodyPr>
            <a:normAutofit/>
          </a:bodyPr>
          <a:lstStyle/>
          <a:p>
            <a:r>
              <a:rPr lang="en-US" dirty="0"/>
              <a:t>Construction Phase Impact Statement - GIS</a:t>
            </a:r>
          </a:p>
        </p:txBody>
      </p:sp>
      <p:grpSp>
        <p:nvGrpSpPr>
          <p:cNvPr id="11" name="Group 10"/>
          <p:cNvGrpSpPr/>
          <p:nvPr/>
        </p:nvGrpSpPr>
        <p:grpSpPr>
          <a:xfrm>
            <a:off x="5257800" y="1371600"/>
            <a:ext cx="3546452" cy="4666665"/>
            <a:chOff x="3352799" y="533400"/>
            <a:chExt cx="4461164" cy="577327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799" y="533400"/>
              <a:ext cx="4461164" cy="5773271"/>
            </a:xfrm>
            <a:prstGeom prst="rect">
              <a:avLst/>
            </a:prstGeom>
            <a:ln>
              <a:solidFill>
                <a:srgbClr val="000000"/>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7305" t="12346" r="21339" b="2994"/>
            <a:stretch/>
          </p:blipFill>
          <p:spPr>
            <a:xfrm>
              <a:off x="3868880" y="2514600"/>
              <a:ext cx="3429001" cy="3657600"/>
            </a:xfrm>
            <a:prstGeom prst="rect">
              <a:avLst/>
            </a:prstGeom>
          </p:spPr>
        </p:pic>
      </p:grpSp>
    </p:spTree>
    <p:extLst>
      <p:ext uri="{BB962C8B-B14F-4D97-AF65-F5344CB8AC3E}">
        <p14:creationId xmlns:p14="http://schemas.microsoft.com/office/powerpoint/2010/main" val="71018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61464" y="246529"/>
            <a:ext cx="7420536" cy="591671"/>
          </a:xfrm>
        </p:spPr>
        <p:txBody>
          <a:bodyPr>
            <a:normAutofit/>
          </a:bodyPr>
          <a:lstStyle/>
          <a:p>
            <a:r>
              <a:rPr lang="en-US" dirty="0"/>
              <a:t>Summer Operations</a:t>
            </a:r>
          </a:p>
        </p:txBody>
      </p:sp>
      <p:pic>
        <p:nvPicPr>
          <p:cNvPr id="4" name="Picture 3" descr="Map&#10;&#10;Description automatically generated">
            <a:extLst>
              <a:ext uri="{FF2B5EF4-FFF2-40B4-BE49-F238E27FC236}">
                <a16:creationId xmlns:a16="http://schemas.microsoft.com/office/drawing/2014/main" id="{79A666F7-9D58-47A5-B270-59432A54E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314"/>
            <a:ext cx="9144000" cy="4605372"/>
          </a:xfrm>
          <a:prstGeom prst="rect">
            <a:avLst/>
          </a:prstGeom>
        </p:spPr>
      </p:pic>
      <p:sp>
        <p:nvSpPr>
          <p:cNvPr id="5" name="TextBox 4">
            <a:extLst>
              <a:ext uri="{FF2B5EF4-FFF2-40B4-BE49-F238E27FC236}">
                <a16:creationId xmlns:a16="http://schemas.microsoft.com/office/drawing/2014/main" id="{58E6CA62-5F78-487D-922A-C947B404B78B}"/>
              </a:ext>
            </a:extLst>
          </p:cNvPr>
          <p:cNvSpPr txBox="1"/>
          <p:nvPr/>
        </p:nvSpPr>
        <p:spPr>
          <a:xfrm>
            <a:off x="152400" y="5867400"/>
            <a:ext cx="8839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-Large and Small Facility Projects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-Transport and Utility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-Municipal Projects</a:t>
            </a: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60571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eard&#10;&#10;Description automatically generated with low confidence">
            <a:extLst>
              <a:ext uri="{FF2B5EF4-FFF2-40B4-BE49-F238E27FC236}">
                <a16:creationId xmlns:a16="http://schemas.microsoft.com/office/drawing/2014/main" id="{DB400A49-4933-4FF3-82AB-0CC2D115D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895600"/>
            <a:ext cx="3124200" cy="1760840"/>
          </a:xfrm>
          <a:prstGeom prst="rect">
            <a:avLst/>
          </a:prstGeom>
        </p:spPr>
      </p:pic>
      <p:sp>
        <p:nvSpPr>
          <p:cNvPr id="6" name="TextBox 5">
            <a:extLst>
              <a:ext uri="{FF2B5EF4-FFF2-40B4-BE49-F238E27FC236}">
                <a16:creationId xmlns:a16="http://schemas.microsoft.com/office/drawing/2014/main" id="{2102EDA0-D744-4CE0-B843-6CA6D1AB9778}"/>
              </a:ext>
            </a:extLst>
          </p:cNvPr>
          <p:cNvSpPr txBox="1"/>
          <p:nvPr/>
        </p:nvSpPr>
        <p:spPr>
          <a:xfrm>
            <a:off x="3886200" y="2720094"/>
            <a:ext cx="39624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Frank popowitch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GIS &amp; Data Manager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Campus Planning Department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Cornell University</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125B Humphreys Service Building</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Ithaca, NY 14853-3701</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Ph: (607) 254-1374</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E-mail:  </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3"/>
              </a:rPr>
              <a:t>fmp8@cornell.edu</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02DB5AB-8D43-4BF0-BE46-CCC74D8FDFFA}"/>
              </a:ext>
            </a:extLst>
          </p:cNvPr>
          <p:cNvSpPr txBox="1"/>
          <p:nvPr/>
        </p:nvSpPr>
        <p:spPr>
          <a:xfrm>
            <a:off x="354367" y="1981200"/>
            <a:ext cx="312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Questions about the Map:</a:t>
            </a:r>
          </a:p>
        </p:txBody>
      </p:sp>
      <p:sp>
        <p:nvSpPr>
          <p:cNvPr id="2" name="TextBox 1">
            <a:extLst>
              <a:ext uri="{FF2B5EF4-FFF2-40B4-BE49-F238E27FC236}">
                <a16:creationId xmlns:a16="http://schemas.microsoft.com/office/drawing/2014/main" id="{A7E720C7-7429-4DC8-B258-AA0C8270B7FC}"/>
              </a:ext>
            </a:extLst>
          </p:cNvPr>
          <p:cNvSpPr txBox="1"/>
          <p:nvPr/>
        </p:nvSpPr>
        <p:spPr>
          <a:xfrm>
            <a:off x="495300" y="533400"/>
            <a:ext cx="8153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Helvetica"/>
                <a:ea typeface="+mn-ea"/>
                <a:cs typeface="+mn-cs"/>
              </a:rPr>
              <a:t>Please submit map updates by May 1</a:t>
            </a:r>
          </a:p>
        </p:txBody>
      </p:sp>
    </p:spTree>
    <p:extLst>
      <p:ext uri="{BB962C8B-B14F-4D97-AF65-F5344CB8AC3E}">
        <p14:creationId xmlns:p14="http://schemas.microsoft.com/office/powerpoint/2010/main" val="1561538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2600" y="3176366"/>
            <a:ext cx="6096000" cy="505267"/>
          </a:xfrm>
          <a:prstGeom prst="rect">
            <a:avLst/>
          </a:prstGeom>
        </p:spPr>
        <p:txBody>
          <a:bodyPr vert="horz" wrap="square" lIns="0" tIns="12700" rIns="0" bIns="0" rtlCol="0">
            <a:spAutoFit/>
          </a:bodyPr>
          <a:lstStyle/>
          <a:p>
            <a:pPr marL="12700" algn="ctr">
              <a:lnSpc>
                <a:spcPct val="100000"/>
              </a:lnSpc>
              <a:spcBef>
                <a:spcPts val="100"/>
              </a:spcBef>
            </a:pPr>
            <a:r>
              <a:rPr lang="en-US" b="1" spc="-70" dirty="0">
                <a:solidFill>
                  <a:schemeClr val="tx1">
                    <a:lumMod val="85000"/>
                    <a:lumOff val="15000"/>
                  </a:schemeClr>
                </a:solidFill>
              </a:rPr>
              <a:t>Leadership Presentation</a:t>
            </a:r>
            <a:endParaRPr b="1" dirty="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id="{665D0246-28EA-4E22-9FC2-AB2D9180D401}"/>
              </a:ext>
            </a:extLst>
          </p:cNvPr>
          <p:cNvSpPr>
            <a:spLocks noGrp="1"/>
          </p:cNvSpPr>
          <p:nvPr>
            <p:ph type="sldNum" sz="quarter" idx="7"/>
          </p:nvPr>
        </p:nvSpPr>
        <p:spPr/>
        <p:txBody>
          <a:bodyPr/>
          <a:lstStyle/>
          <a:p>
            <a:fld id="{B6F15528-21DE-4FAA-801E-634DDDAF4B2B}" type="slidenum">
              <a:rPr lang="en-US" smtClean="0"/>
              <a:t>29</a:t>
            </a:fld>
            <a:endParaRPr lang="en-US"/>
          </a:p>
        </p:txBody>
      </p:sp>
    </p:spTree>
    <p:extLst>
      <p:ext uri="{BB962C8B-B14F-4D97-AF65-F5344CB8AC3E}">
        <p14:creationId xmlns:p14="http://schemas.microsoft.com/office/powerpoint/2010/main" val="3542358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0B9C2B4-2893-4FE2-B0EA-41C3514C8351}"/>
              </a:ext>
            </a:extLst>
          </p:cNvPr>
          <p:cNvSpPr txBox="1"/>
          <p:nvPr/>
        </p:nvSpPr>
        <p:spPr>
          <a:xfrm>
            <a:off x="914400" y="4763467"/>
            <a:ext cx="3505200" cy="2351926"/>
          </a:xfrm>
          <a:prstGeom prst="rect">
            <a:avLst/>
          </a:prstGeom>
          <a:noFill/>
        </p:spPr>
        <p:txBody>
          <a:bodyPr wrap="square" rtlCol="0">
            <a:spAutoFit/>
          </a:bodyPr>
          <a:lstStyle/>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Animal Facilities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Building Envelope Renewal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Classrooms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Electronic Safety &amp; Security Systems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Fire Extinguishers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Historic Buildings - Municipal Approvals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2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7B79F1FD-DAB2-45B7-89FA-E085B313F024}"/>
              </a:ext>
            </a:extLst>
          </p:cNvPr>
          <p:cNvSpPr txBox="1"/>
          <p:nvPr/>
        </p:nvSpPr>
        <p:spPr>
          <a:xfrm>
            <a:off x="4572000" y="4730309"/>
            <a:ext cx="4724400" cy="1831271"/>
          </a:xfrm>
          <a:prstGeom prst="rect">
            <a:avLst/>
          </a:prstGeom>
          <a:noFill/>
        </p:spPr>
        <p:txBody>
          <a:bodyPr wrap="square" rtlCol="0">
            <a:spAutoFit/>
          </a:bodyPr>
          <a:lstStyle/>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Ithaca Area Storm Water Compliance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PM Engagement with AHJ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Submittals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Research Labs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Gdoc</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Pre-Bid Agenda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(Template)</a:t>
            </a:r>
          </a:p>
          <a:p>
            <a:pPr marL="179388" marR="0" lvl="0" indent="-179388"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AE Selection </a:t>
            </a:r>
            <a:r>
              <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(Templates)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ED5A3A09-7AC5-48D8-BB4E-760C20FABD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5554C-9387-4378-80C2-5F7076CAC952}"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CB983C5-A743-3447-A1EA-2F90ADB86CEC}"/>
              </a:ext>
            </a:extLst>
          </p:cNvPr>
          <p:cNvSpPr/>
          <p:nvPr/>
        </p:nvSpPr>
        <p:spPr>
          <a:xfrm>
            <a:off x="457200" y="457187"/>
            <a:ext cx="763208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Revised Project Management Resources Page</a:t>
            </a:r>
          </a:p>
        </p:txBody>
      </p:sp>
      <p:sp>
        <p:nvSpPr>
          <p:cNvPr id="11" name="Rectangle 10">
            <a:extLst>
              <a:ext uri="{FF2B5EF4-FFF2-40B4-BE49-F238E27FC236}">
                <a16:creationId xmlns:a16="http://schemas.microsoft.com/office/drawing/2014/main" id="{EAD83E0C-D24E-CF4C-9812-5CD36E49E497}"/>
              </a:ext>
            </a:extLst>
          </p:cNvPr>
          <p:cNvSpPr/>
          <p:nvPr/>
        </p:nvSpPr>
        <p:spPr>
          <a:xfrm>
            <a:off x="457200" y="4240247"/>
            <a:ext cx="67571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rPr>
              <a:t>New Guidance Documents &amp; Templates  </a:t>
            </a:r>
          </a:p>
        </p:txBody>
      </p:sp>
      <p:pic>
        <p:nvPicPr>
          <p:cNvPr id="12" name="Picture 11">
            <a:extLst>
              <a:ext uri="{FF2B5EF4-FFF2-40B4-BE49-F238E27FC236}">
                <a16:creationId xmlns:a16="http://schemas.microsoft.com/office/drawing/2014/main" id="{62EC874E-AE78-504B-BFC8-D0B69E9805E8}"/>
              </a:ext>
            </a:extLst>
          </p:cNvPr>
          <p:cNvPicPr>
            <a:picLocks noChangeAspect="1"/>
          </p:cNvPicPr>
          <p:nvPr/>
        </p:nvPicPr>
        <p:blipFill rotWithShape="1">
          <a:blip r:embed="rId3"/>
          <a:srcRect l="1190" t="3994" b="19178"/>
          <a:stretch/>
        </p:blipFill>
        <p:spPr>
          <a:xfrm>
            <a:off x="1110944" y="997992"/>
            <a:ext cx="6324600" cy="3128371"/>
          </a:xfrm>
          <a:prstGeom prst="rect">
            <a:avLst/>
          </a:prstGeom>
        </p:spPr>
      </p:pic>
    </p:spTree>
    <p:extLst>
      <p:ext uri="{BB962C8B-B14F-4D97-AF65-F5344CB8AC3E}">
        <p14:creationId xmlns:p14="http://schemas.microsoft.com/office/powerpoint/2010/main" val="234379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A24EA-20AD-4B98-8D47-49B0EA84BE6A}"/>
              </a:ext>
            </a:extLst>
          </p:cNvPr>
          <p:cNvPicPr>
            <a:picLocks noChangeAspect="1"/>
          </p:cNvPicPr>
          <p:nvPr/>
        </p:nvPicPr>
        <p:blipFill>
          <a:blip r:embed="rId3"/>
          <a:stretch>
            <a:fillRect/>
          </a:stretch>
        </p:blipFill>
        <p:spPr>
          <a:xfrm>
            <a:off x="6248400" y="1308136"/>
            <a:ext cx="1808063" cy="2294850"/>
          </a:xfrm>
          <a:prstGeom prst="rect">
            <a:avLst/>
          </a:prstGeom>
          <a:ln>
            <a:solidFill>
              <a:schemeClr val="tx1"/>
            </a:solidFill>
          </a:ln>
        </p:spPr>
      </p:pic>
      <p:sp>
        <p:nvSpPr>
          <p:cNvPr id="7" name="Slide Number Placeholder 6">
            <a:extLst>
              <a:ext uri="{FF2B5EF4-FFF2-40B4-BE49-F238E27FC236}">
                <a16:creationId xmlns:a16="http://schemas.microsoft.com/office/drawing/2014/main" id="{0A967462-A55A-4B16-937D-E40C40867218}"/>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8E2FA7C1-764C-E847-BDB0-9B9A54C30487}"/>
              </a:ext>
            </a:extLst>
          </p:cNvPr>
          <p:cNvSpPr/>
          <p:nvPr/>
        </p:nvSpPr>
        <p:spPr>
          <a:xfrm>
            <a:off x="1" y="593660"/>
            <a:ext cx="6400799" cy="2764796"/>
          </a:xfrm>
          <a:prstGeom prst="rect">
            <a:avLst/>
          </a:prstGeom>
        </p:spPr>
        <p:txBody>
          <a:bodyPr wrap="square">
            <a:spAutoFit/>
          </a:bodyPr>
          <a:lstStyle/>
          <a:p>
            <a:pPr marL="469900" marR="0" lvl="1" indent="0" algn="l" defTabSz="914400" rtl="0" eaLnBrk="1" fontAlgn="auto" latinLnBrk="0" hangingPunct="1">
              <a:lnSpc>
                <a:spcPct val="150000"/>
              </a:lnSpc>
              <a:spcBef>
                <a:spcPts val="10"/>
              </a:spcBef>
              <a:spcAft>
                <a:spcPts val="0"/>
              </a:spcAft>
              <a:buClrTx/>
              <a:buSzTx/>
              <a:buFontTx/>
              <a:buNone/>
              <a:tabLst>
                <a:tab pos="755015" algn="l"/>
                <a:tab pos="755650" algn="l"/>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rPr>
              <a:t>Quarterly Construction Report</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The first quarter report is ready</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Increase in regional construction starts</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Tracking wood &amp; steel price increases</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Recommend holding 4% escalation   </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F49CFB8D-21F8-4A42-9650-0136771530C8}"/>
              </a:ext>
            </a:extLst>
          </p:cNvPr>
          <p:cNvSpPr/>
          <p:nvPr/>
        </p:nvSpPr>
        <p:spPr>
          <a:xfrm>
            <a:off x="0" y="3779140"/>
            <a:ext cx="8210549" cy="2764796"/>
          </a:xfrm>
          <a:prstGeom prst="rect">
            <a:avLst/>
          </a:prstGeom>
        </p:spPr>
        <p:txBody>
          <a:bodyPr wrap="square">
            <a:spAutoFit/>
          </a:bodyPr>
          <a:lstStyle/>
          <a:p>
            <a:pPr marL="469900" marR="0" lvl="1" indent="0" algn="l" defTabSz="914400" rtl="0" eaLnBrk="1" fontAlgn="auto" latinLnBrk="0" hangingPunct="1">
              <a:lnSpc>
                <a:spcPct val="150000"/>
              </a:lnSpc>
              <a:spcBef>
                <a:spcPts val="10"/>
              </a:spcBef>
              <a:spcAft>
                <a:spcPts val="0"/>
              </a:spcAft>
              <a:buClrTx/>
              <a:buSzTx/>
              <a:buFontTx/>
              <a:buNone/>
              <a:tabLst>
                <a:tab pos="755015" algn="l"/>
                <a:tab pos="755650" algn="l"/>
              </a:tabLst>
              <a:defRPr/>
            </a:pPr>
            <a:r>
              <a:rPr kumimoji="0" lang="en-US" sz="2800" b="0" i="1"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rPr>
              <a:t>New</a:t>
            </a:r>
            <a:r>
              <a:rPr kumimoji="0" lang="en-US" sz="28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rPr>
              <a:t> Project Approvals Outlook Calendar</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Subscribe to new shared CF&amp;PC and B&amp;P Calendar on Outlook</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Includes PAR and presentation submission dates </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Go to “Open Shared Calendar” click on </a:t>
            </a:r>
            <a:r>
              <a:rPr kumimoji="0" lang="en-US" sz="1800" b="0"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CF&amp;PC Calendar</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Get in touch with Taylor if you need assistance gaining access</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9516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4727" y="678616"/>
            <a:ext cx="8293473" cy="5841792"/>
          </a:xfrm>
          <a:prstGeom prst="rect">
            <a:avLst/>
          </a:prstGeom>
        </p:spPr>
        <p:txBody>
          <a:bodyPr vert="horz" wrap="square" lIns="0" tIns="12700" rIns="0" bIns="0" rtlCol="0">
            <a:spAutoFit/>
          </a:bodyPr>
          <a:lstStyle/>
          <a:p>
            <a:pPr marL="469900" marR="0" lvl="1" indent="0" algn="l" defTabSz="914400" rtl="0" eaLnBrk="1" fontAlgn="auto" latinLnBrk="0" hangingPunct="1">
              <a:lnSpc>
                <a:spcPct val="150000"/>
              </a:lnSpc>
              <a:spcBef>
                <a:spcPts val="10"/>
              </a:spcBef>
              <a:spcAft>
                <a:spcPts val="0"/>
              </a:spcAft>
              <a:buClrTx/>
              <a:buSzTx/>
              <a:buFontTx/>
              <a:buNone/>
              <a:tabLst>
                <a:tab pos="755015" algn="l"/>
                <a:tab pos="755650" algn="l"/>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rPr>
              <a:t>MWBE Participation % for Cornell Funded Projects</a:t>
            </a:r>
          </a:p>
          <a:p>
            <a:pPr marL="469900" marR="0" lvl="1" indent="0" algn="l" defTabSz="914400" rtl="0" eaLnBrk="1" fontAlgn="auto" latinLnBrk="0" hangingPunct="1">
              <a:lnSpc>
                <a:spcPct val="150000"/>
              </a:lnSpc>
              <a:spcBef>
                <a:spcPts val="10"/>
              </a:spcBef>
              <a:spcAft>
                <a:spcPts val="0"/>
              </a:spcAft>
              <a:buClrTx/>
              <a:buSzTx/>
              <a:buFontTx/>
              <a:buNone/>
              <a:tabLst>
                <a:tab pos="755015" algn="l"/>
                <a:tab pos="755650" algn="l"/>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endParaRPr>
          </a:p>
          <a:p>
            <a:pPr marL="1212850" marR="0" lvl="2" indent="-285750" algn="l" defTabSz="914400" rtl="0" eaLnBrk="1" fontAlgn="auto" latinLnBrk="0" hangingPunct="1">
              <a:lnSpc>
                <a:spcPts val="256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Calibri" panose="020F0502020204030204" pitchFamily="34" charset="0"/>
                <a:cs typeface="Arial" panose="020B0604020202020204" pitchFamily="34" charset="0"/>
              </a:rPr>
              <a:t>For </a:t>
            </a:r>
            <a:r>
              <a:rPr kumimoji="0" lang="en-US" sz="1800" b="0"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Calibri" panose="020F0502020204030204" pitchFamily="34" charset="0"/>
                <a:cs typeface="Arial" panose="020B0604020202020204" pitchFamily="34" charset="0"/>
              </a:rPr>
              <a:t>Cornell funded </a:t>
            </a: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Calibri" panose="020F0502020204030204" pitchFamily="34" charset="0"/>
                <a:cs typeface="Arial" panose="020B0604020202020204" pitchFamily="34" charset="0"/>
              </a:rPr>
              <a:t>projects: We are no longer required to obtain the MWBE Calculation Worksheet when preparing front-end documents for bidding</a:t>
            </a:r>
          </a:p>
          <a:p>
            <a:pPr marL="927100" marR="0" lvl="2" indent="0" algn="l" defTabSz="914400" rtl="0" eaLnBrk="1" fontAlgn="auto" latinLnBrk="0" hangingPunct="1">
              <a:lnSpc>
                <a:spcPts val="2560"/>
              </a:lnSpc>
              <a:spcBef>
                <a:spcPts val="10"/>
              </a:spcBef>
              <a:spcAft>
                <a:spcPts val="0"/>
              </a:spcAft>
              <a:buClrTx/>
              <a:buSzTx/>
              <a:buFontTx/>
              <a:buNone/>
              <a:tabLst>
                <a:tab pos="755015" algn="l"/>
                <a:tab pos="755650" algn="l"/>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Calibri" panose="020F0502020204030204" pitchFamily="34" charset="0"/>
              <a:cs typeface="Arial" panose="020B0604020202020204" pitchFamily="34" charset="0"/>
            </a:endParaRPr>
          </a:p>
          <a:p>
            <a:pPr marL="1212850" marR="0" lvl="2" indent="-285750" algn="l" defTabSz="914400" rtl="0" eaLnBrk="1" fontAlgn="auto" latinLnBrk="0" hangingPunct="1">
              <a:lnSpc>
                <a:spcPts val="256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sure to use the updated General Conditions template</a:t>
            </a: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and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Bid Certification form located in eBuilder </a:t>
            </a:r>
          </a:p>
          <a:p>
            <a:pPr marL="927100" marR="0" lvl="2" indent="0" algn="l" defTabSz="914400" rtl="0" eaLnBrk="1" fontAlgn="auto" latinLnBrk="0" hangingPunct="1">
              <a:lnSpc>
                <a:spcPts val="2560"/>
              </a:lnSpc>
              <a:spcBef>
                <a:spcPts val="10"/>
              </a:spcBef>
              <a:spcAft>
                <a:spcPts val="0"/>
              </a:spcAft>
              <a:buClrTx/>
              <a:buSzTx/>
              <a:buFontTx/>
              <a:buNone/>
              <a:tabLst>
                <a:tab pos="755015" algn="l"/>
                <a:tab pos="755650" algn="l"/>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12850" marR="0" lvl="2" indent="-285750" algn="l" defTabSz="914400" rtl="0" eaLnBrk="1" fontAlgn="auto" latinLnBrk="0" hangingPunct="1">
              <a:lnSpc>
                <a:spcPts val="256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Calibri" panose="020F0502020204030204" pitchFamily="34" charset="0"/>
                <a:cs typeface="Arial" panose="020B0604020202020204" pitchFamily="34" charset="0"/>
              </a:rPr>
              <a:t>Campus Let/Public Bid projects are still required to provide the MWBE participation percentage and calculation worksheet</a:t>
            </a:r>
          </a:p>
          <a:p>
            <a:pPr marL="469900" marR="0" lvl="1" indent="0" algn="l" defTabSz="914400" rtl="0" eaLnBrk="1" fontAlgn="auto" latinLnBrk="0" hangingPunct="1">
              <a:lnSpc>
                <a:spcPct val="150000"/>
              </a:lnSpc>
              <a:spcBef>
                <a:spcPts val="10"/>
              </a:spcBef>
              <a:spcAft>
                <a:spcPts val="0"/>
              </a:spcAft>
              <a:buClrTx/>
              <a:buSzTx/>
              <a:buFontTx/>
              <a:buNone/>
              <a:tabLst>
                <a:tab pos="755015" algn="l"/>
                <a:tab pos="755650" algn="l"/>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endParaRPr>
          </a:p>
          <a:p>
            <a:pPr marL="469900" marR="0" lvl="1" indent="0" algn="l" defTabSz="914400" rtl="0" eaLnBrk="1" fontAlgn="auto" latinLnBrk="0" hangingPunct="1">
              <a:lnSpc>
                <a:spcPct val="150000"/>
              </a:lnSpc>
              <a:spcBef>
                <a:spcPts val="10"/>
              </a:spcBef>
              <a:spcAft>
                <a:spcPts val="0"/>
              </a:spcAft>
              <a:buClrTx/>
              <a:buSzTx/>
              <a:buFontTx/>
              <a:buNone/>
              <a:tabLst>
                <a:tab pos="755015" algn="l"/>
                <a:tab pos="755650" algn="l"/>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rPr>
              <a:t>Transportation Assessment in Project Budgets </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Calibri" panose="020F0502020204030204" pitchFamily="34" charset="0"/>
                <a:cs typeface="Arial" panose="020B0604020202020204" pitchFamily="34" charset="0"/>
              </a:rPr>
              <a:t>No longer required after July 1, 2021</a:t>
            </a:r>
          </a:p>
          <a:p>
            <a:pPr marL="1212850" marR="0" lvl="2" indent="-285750" algn="l" defTabSz="914400" rtl="0" eaLnBrk="1" fontAlgn="auto" latinLnBrk="0" hangingPunct="1">
              <a:lnSpc>
                <a:spcPct val="150000"/>
              </a:lnSpc>
              <a:spcBef>
                <a:spcPts val="10"/>
              </a:spcBef>
              <a:spcAft>
                <a:spcPts val="0"/>
              </a:spcAft>
              <a:buClrTx/>
              <a:buSzTx/>
              <a:buFont typeface="Arial" panose="020B0604020202020204" pitchFamily="34" charset="0"/>
              <a:buChar char="•"/>
              <a:tabLst>
                <a:tab pos="755015" algn="l"/>
                <a:tab pos="755650" algn="l"/>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Calibri" panose="020F0502020204030204" pitchFamily="34" charset="0"/>
                <a:cs typeface="Arial" panose="020B0604020202020204" pitchFamily="34" charset="0"/>
              </a:rPr>
              <a:t>Funded by central appropriation </a:t>
            </a:r>
          </a:p>
          <a:p>
            <a:pPr marL="469900" marR="0" lvl="1" indent="0" algn="l" defTabSz="914400" rtl="0" eaLnBrk="1" fontAlgn="auto" latinLnBrk="0" hangingPunct="1">
              <a:lnSpc>
                <a:spcPct val="150000"/>
              </a:lnSpc>
              <a:spcBef>
                <a:spcPts val="10"/>
              </a:spcBef>
              <a:spcAft>
                <a:spcPts val="0"/>
              </a:spcAft>
              <a:buClrTx/>
              <a:buSzTx/>
              <a:buFontTx/>
              <a:buNone/>
              <a:tabLst>
                <a:tab pos="755015" algn="l"/>
                <a:tab pos="755650" algn="l"/>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Helvetica" pitchFamily="2"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65D0246-28EA-4E22-9FC2-AB2D9180D401}"/>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2398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1B1B"/>
        </a:solidFill>
        <a:effectLst/>
      </p:bgPr>
    </p:bg>
    <p:spTree>
      <p:nvGrpSpPr>
        <p:cNvPr id="1" name=""/>
        <p:cNvGrpSpPr/>
        <p:nvPr/>
      </p:nvGrpSpPr>
      <p:grpSpPr>
        <a:xfrm>
          <a:off x="0" y="0"/>
          <a:ext cx="0" cy="0"/>
          <a:chOff x="0" y="0"/>
          <a:chExt cx="0" cy="0"/>
        </a:xfrm>
      </p:grpSpPr>
      <p:sp>
        <p:nvSpPr>
          <p:cNvPr id="3" name="Subtitle 2"/>
          <p:cNvSpPr>
            <a:spLocks noGrp="1"/>
          </p:cNvSpPr>
          <p:nvPr>
            <p:ph type="body" sz="quarter" idx="13"/>
          </p:nvPr>
        </p:nvSpPr>
        <p:spPr>
          <a:xfrm>
            <a:off x="304800" y="1752600"/>
            <a:ext cx="6400800" cy="2057400"/>
          </a:xfrm>
        </p:spPr>
        <p:txBody>
          <a:bodyPr>
            <a:normAutofit/>
          </a:bodyPr>
          <a:lstStyle/>
          <a:p>
            <a:r>
              <a:rPr lang="en-US" sz="3800" dirty="0">
                <a:solidFill>
                  <a:srgbClr val="FFFFFF"/>
                </a:solidFill>
                <a:latin typeface="Helvetica" panose="020B0604020202020204" pitchFamily="34" charset="0"/>
                <a:cs typeface="Helvetica" panose="020B0604020202020204" pitchFamily="34" charset="0"/>
              </a:rPr>
              <a:t>Design Standards Overview</a:t>
            </a:r>
          </a:p>
          <a:p>
            <a:endParaRPr lang="en-US" sz="28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2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4800" y="1181417"/>
            <a:ext cx="7315200" cy="3539430"/>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4D4F53"/>
                </a:solidFill>
                <a:effectLst/>
                <a:uLnTx/>
                <a:uFillTx/>
                <a:latin typeface="Times"/>
                <a:ea typeface="+mn-ea"/>
                <a:cs typeface="Times New Roman" pitchFamily="18" charset="0"/>
              </a:rPr>
              <a:t>Why do we need standards?</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4D4F53"/>
                </a:solidFill>
                <a:effectLst/>
                <a:uLnTx/>
                <a:uFillTx/>
                <a:latin typeface="Times"/>
                <a:ea typeface="+mn-ea"/>
                <a:cs typeface="Times New Roman" pitchFamily="18" charset="0"/>
              </a:rPr>
              <a:t>Philosophy </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4D4F53"/>
                </a:solidFill>
                <a:effectLst/>
                <a:uLnTx/>
                <a:uFillTx/>
                <a:latin typeface="Times"/>
                <a:ea typeface="+mn-ea"/>
                <a:cs typeface="Times New Roman" pitchFamily="18" charset="0"/>
              </a:rPr>
              <a:t>What are design standards &amp; details?</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4D4F53"/>
                </a:solidFill>
                <a:effectLst/>
                <a:uLnTx/>
                <a:uFillTx/>
                <a:latin typeface="Times"/>
                <a:ea typeface="+mn-ea"/>
                <a:cs typeface="Times New Roman" pitchFamily="18" charset="0"/>
              </a:rPr>
              <a:t>Definitions</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4D4F53"/>
                </a:solidFill>
                <a:effectLst/>
                <a:uLnTx/>
                <a:uFillTx/>
                <a:latin typeface="Times"/>
                <a:ea typeface="+mn-ea"/>
                <a:cs typeface="Times New Roman" pitchFamily="18" charset="0"/>
              </a:rPr>
              <a:t>Approach</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4D4F53"/>
                </a:solidFill>
                <a:effectLst/>
                <a:uLnTx/>
                <a:uFillTx/>
                <a:latin typeface="Times"/>
                <a:ea typeface="+mn-ea"/>
                <a:cs typeface="Times New Roman" pitchFamily="18" charset="0"/>
              </a:rPr>
              <a:t>Statistics</a:t>
            </a:r>
          </a:p>
          <a:p>
            <a:pPr marL="914400" marR="0" lvl="1"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4D4F53"/>
                </a:solidFill>
                <a:effectLst/>
                <a:uLnTx/>
                <a:uFillTx/>
                <a:latin typeface="Times"/>
                <a:ea typeface="+mn-ea"/>
                <a:cs typeface="Times New Roman" pitchFamily="18" charset="0"/>
              </a:rPr>
              <a:t>Variance Process</a:t>
            </a:r>
          </a:p>
        </p:txBody>
      </p:sp>
      <p:sp>
        <p:nvSpPr>
          <p:cNvPr id="12" name="Rectangle 7"/>
          <p:cNvSpPr>
            <a:spLocks noChangeArrowheads="1"/>
          </p:cNvSpPr>
          <p:nvPr/>
        </p:nvSpPr>
        <p:spPr bwMode="auto">
          <a:xfrm>
            <a:off x="228600" y="495617"/>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Outline	</a:t>
            </a:r>
          </a:p>
        </p:txBody>
      </p:sp>
    </p:spTree>
    <p:extLst>
      <p:ext uri="{BB962C8B-B14F-4D97-AF65-F5344CB8AC3E}">
        <p14:creationId xmlns:p14="http://schemas.microsoft.com/office/powerpoint/2010/main" val="112113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8600" y="3810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A2998B"/>
                </a:solidFill>
                <a:effectLst/>
                <a:uLnTx/>
                <a:uFillTx/>
                <a:latin typeface="Helvetica"/>
                <a:ea typeface="+mn-ea"/>
                <a:cs typeface="+mn-cs"/>
              </a:rPr>
              <a:t>Why do we need standards?	</a:t>
            </a:r>
          </a:p>
        </p:txBody>
      </p:sp>
      <p:pic>
        <p:nvPicPr>
          <p:cNvPr id="3" name="Online Media 2" descr="Armageddon Lowest Bidder">
            <a:hlinkClick r:id="" action="ppaction://media"/>
            <a:extLst>
              <a:ext uri="{FF2B5EF4-FFF2-40B4-BE49-F238E27FC236}">
                <a16:creationId xmlns:a16="http://schemas.microsoft.com/office/drawing/2014/main" id="{05683E8E-E46B-024E-B078-B441986FB959}"/>
              </a:ext>
            </a:extLst>
          </p:cNvPr>
          <p:cNvPicPr>
            <a:picLocks noRot="1" noChangeAspect="1"/>
          </p:cNvPicPr>
          <p:nvPr>
            <a:videoFile r:link="rId1"/>
          </p:nvPr>
        </p:nvPicPr>
        <p:blipFill>
          <a:blip r:embed="rId4"/>
          <a:stretch>
            <a:fillRect/>
          </a:stretch>
        </p:blipFill>
        <p:spPr>
          <a:xfrm>
            <a:off x="940011" y="1181417"/>
            <a:ext cx="7263977" cy="5447983"/>
          </a:xfrm>
          <a:prstGeom prst="rect">
            <a:avLst/>
          </a:prstGeom>
        </p:spPr>
      </p:pic>
    </p:spTree>
    <p:extLst>
      <p:ext uri="{BB962C8B-B14F-4D97-AF65-F5344CB8AC3E}">
        <p14:creationId xmlns:p14="http://schemas.microsoft.com/office/powerpoint/2010/main" val="71509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676400" y="1066800"/>
            <a:ext cx="8534400" cy="5638800"/>
          </a:xfrm>
        </p:spPr>
        <p:txBody>
          <a:bodyPr>
            <a:noAutofit/>
          </a:bodyPr>
          <a:lstStyle/>
          <a:p>
            <a:pPr marL="457200">
              <a:buSzPts val="1800"/>
            </a:pPr>
            <a:endParaRPr lang="en-US" sz="1200" dirty="0">
              <a:latin typeface="Calibri" panose="020F0502020204030204" pitchFamily="34" charset="0"/>
              <a:cs typeface="Calibri" panose="020F0502020204030204" pitchFamily="34" charset="0"/>
            </a:endParaRPr>
          </a:p>
          <a:p>
            <a:pPr marL="457200">
              <a:buSzPts val="1800"/>
            </a:pPr>
            <a:endParaRPr lang="en-US" sz="24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285750" y="320566"/>
            <a:ext cx="8858250" cy="76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dirty="0">
                <a:ea typeface="+mn-ea"/>
                <a:cs typeface="+mn-cs"/>
              </a:rPr>
              <a:t>Why do we need standards?</a:t>
            </a:r>
          </a:p>
        </p:txBody>
      </p:sp>
      <p:graphicFrame>
        <p:nvGraphicFramePr>
          <p:cNvPr id="4" name="Diagram 3">
            <a:extLst>
              <a:ext uri="{FF2B5EF4-FFF2-40B4-BE49-F238E27FC236}">
                <a16:creationId xmlns:a16="http://schemas.microsoft.com/office/drawing/2014/main" id="{78329C9E-554E-5F44-A380-CF5D5F6CF1B4}"/>
              </a:ext>
            </a:extLst>
          </p:cNvPr>
          <p:cNvGraphicFramePr/>
          <p:nvPr/>
        </p:nvGraphicFramePr>
        <p:xfrm>
          <a:off x="133350" y="1066800"/>
          <a:ext cx="885825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938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445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ew B+P Template-cu-powerpoint-template-010915 - Copy">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45244</TotalTime>
  <Words>2084</Words>
  <Application>Microsoft Office PowerPoint</Application>
  <PresentationFormat>On-screen Show (4:3)</PresentationFormat>
  <Paragraphs>338</Paragraphs>
  <Slides>29</Slides>
  <Notes>24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Arial</vt:lpstr>
      <vt:lpstr>Calibri</vt:lpstr>
      <vt:lpstr>Helvetica</vt:lpstr>
      <vt:lpstr>Helvetica Neue</vt:lpstr>
      <vt:lpstr>Times</vt:lpstr>
      <vt:lpstr>Times New Roman</vt:lpstr>
      <vt:lpstr>Office Theme</vt:lpstr>
      <vt:lpstr>1_Office Theme</vt:lpstr>
      <vt:lpstr>2_Office Theme</vt:lpstr>
      <vt:lpstr>New B+P Template-cu-powerpoint-template-010915 - Copy</vt:lpstr>
      <vt:lpstr>PowerPoint Presentation</vt:lpstr>
      <vt:lpstr>Today’s Agenda</vt:lpstr>
      <vt:lpstr>PowerPoint Presentation</vt:lpstr>
      <vt:lpstr>PowerPoint Presentation</vt:lpstr>
      <vt:lpstr>PowerPoint Presentation</vt:lpstr>
      <vt:lpstr>PowerPoint Presentation</vt:lpstr>
      <vt:lpstr>PowerPoint Presentation</vt:lpstr>
      <vt:lpstr>PowerPoint Presentation</vt:lpstr>
      <vt:lpstr>Why do we need standards?</vt:lpstr>
      <vt:lpstr>PowerPoint Presentation</vt:lpstr>
      <vt:lpstr>PowerPoint Presentation</vt:lpstr>
      <vt:lpstr>PowerPoint Presentation</vt:lpstr>
      <vt:lpstr>PowerPoint Presentation</vt:lpstr>
      <vt:lpstr>PowerPoint Presentation</vt:lpstr>
      <vt:lpstr>Example Details</vt:lpstr>
      <vt:lpstr>PowerPoint Presentation</vt:lpstr>
      <vt:lpstr>PowerPoint Presentation</vt:lpstr>
      <vt:lpstr>PowerPoint Presentation</vt:lpstr>
      <vt:lpstr>PowerPoint Presentation</vt:lpstr>
      <vt:lpstr>PowerPoint Presentation</vt:lpstr>
      <vt:lpstr>Project Status Update  and  Construction Impact on Operations</vt:lpstr>
      <vt:lpstr>Project Status Update (PSU) &amp; Construction Impact on Operations </vt:lpstr>
      <vt:lpstr>Workflow: Project Status Update &amp;     Construction Impact Statement </vt:lpstr>
      <vt:lpstr>PowerPoint Presentation</vt:lpstr>
      <vt:lpstr>Construction Impact Statement – eBuilder</vt:lpstr>
      <vt:lpstr>Construction Phase Impact Statement - GIS</vt:lpstr>
      <vt:lpstr>Summer Operations</vt:lpstr>
      <vt:lpstr>PowerPoint Presentation</vt:lpstr>
      <vt:lpstr>Leadership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Thompson</dc:creator>
  <cp:lastModifiedBy>Taylor Thompson</cp:lastModifiedBy>
  <cp:revision>168</cp:revision>
  <dcterms:created xsi:type="dcterms:W3CDTF">2020-02-13T14:27:06Z</dcterms:created>
  <dcterms:modified xsi:type="dcterms:W3CDTF">2021-04-19T12:33:59Z</dcterms:modified>
</cp:coreProperties>
</file>