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6" r:id="rId1"/>
    <p:sldMasterId id="2147483715" r:id="rId2"/>
  </p:sldMasterIdLst>
  <p:notesMasterIdLst>
    <p:notesMasterId r:id="rId6"/>
  </p:notesMasterIdLst>
  <p:sldIdLst>
    <p:sldId id="536" r:id="rId3"/>
    <p:sldId id="537" r:id="rId4"/>
    <p:sldId id="538" r:id="rId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2" autoAdjust="0"/>
    <p:restoredTop sz="62267" autoAdjust="0"/>
  </p:normalViewPr>
  <p:slideViewPr>
    <p:cSldViewPr>
      <p:cViewPr varScale="1">
        <p:scale>
          <a:sx n="41" d="100"/>
          <a:sy n="41" d="100"/>
        </p:scale>
        <p:origin x="1968" y="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ACCC28-19B3-4899-B746-5CAA87CA08B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52ED8-C295-44CF-90E8-5E7932A5FC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4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65665">
              <a:spcBef>
                <a:spcPts val="728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717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4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52ED8-C295-44CF-90E8-5E7932A5FC8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384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78307" y="398525"/>
            <a:ext cx="1309878" cy="12771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7162" y="1760464"/>
            <a:ext cx="83296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51D54-C0BF-4D3F-AF8D-75A4B6DF5845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07AC7-1CAB-48EF-B42F-A6A0474708AB}" type="datetime1">
              <a:rPr lang="en-US" smtClean="0"/>
              <a:t>4/19/2021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96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77940"/>
            <a:ext cx="2103120" cy="276999"/>
          </a:xfrm>
        </p:spPr>
        <p:txBody>
          <a:bodyPr/>
          <a:lstStyle/>
          <a:p>
            <a:fld id="{785A13DD-8FD5-40DF-B36F-5948CFF2AC32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8960" y="6377940"/>
            <a:ext cx="2926080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83680" y="6377940"/>
            <a:ext cx="2103120" cy="276999"/>
          </a:xfrm>
        </p:spPr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90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8" y="-157022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2" y="1752602"/>
            <a:ext cx="8678863" cy="1384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276999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96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044C9-F7FF-46EF-B684-3C6346094723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8708" y="1198106"/>
            <a:ext cx="3594734" cy="4660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00B0F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5255F-A278-44F5-AF16-F12E8862A969}" type="datetime1">
              <a:rPr lang="en-US" smtClean="0"/>
              <a:t>4/19/2021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34781-009B-4C4B-A78B-6D97072273A1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5EB8-5852-40FF-A09F-029FC298EE1F}" type="datetime1">
              <a:rPr lang="en-US" smtClean="0"/>
              <a:t>4/19/2021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45B0-7D3C-4F9D-8845-CF2EF64541F8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462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8B4C-09C3-4C20-9571-743DD9413204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613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E539B-D2BC-487E-8537-0EFD0D2E109A}" type="datetime1">
              <a:rPr lang="en-US" smtClean="0"/>
              <a:t>4/19/2021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16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2C34-1C42-4935-B3B4-9D294E359776}" type="datetime1">
              <a:rPr lang="en-US" smtClean="0"/>
              <a:t>4/19/2021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4342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222885"/>
          </a:xfrm>
          <a:custGeom>
            <a:avLst/>
            <a:gdLst/>
            <a:ahLst/>
            <a:cxnLst/>
            <a:rect l="l" t="t" r="r" b="b"/>
            <a:pathLst>
              <a:path w="9144000" h="222885">
                <a:moveTo>
                  <a:pt x="0" y="222504"/>
                </a:moveTo>
                <a:lnTo>
                  <a:pt x="9144000" y="222504"/>
                </a:lnTo>
                <a:lnTo>
                  <a:pt x="9144000" y="0"/>
                </a:lnTo>
                <a:lnTo>
                  <a:pt x="0" y="0"/>
                </a:lnTo>
                <a:lnTo>
                  <a:pt x="0" y="222504"/>
                </a:lnTo>
                <a:close/>
              </a:path>
            </a:pathLst>
          </a:custGeom>
          <a:solidFill>
            <a:srgbClr val="B21A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64864" y="0"/>
            <a:ext cx="1380743" cy="37033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702" y="324853"/>
            <a:ext cx="8832595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A299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24887-1445-41D5-8075-FA91FA02B19C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2" r:id="rId2"/>
    <p:sldLayoutId id="2147483663" r:id="rId3"/>
    <p:sldLayoutId id="2147483687" r:id="rId4"/>
    <p:sldLayoutId id="2147483689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0120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bg object 17"/>
          <p:cNvSpPr/>
          <p:nvPr/>
        </p:nvSpPr>
        <p:spPr>
          <a:xfrm>
            <a:off x="1592396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" name="bg object 18"/>
          <p:cNvSpPr/>
          <p:nvPr/>
        </p:nvSpPr>
        <p:spPr>
          <a:xfrm>
            <a:off x="2184674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bg object 19"/>
          <p:cNvSpPr/>
          <p:nvPr/>
        </p:nvSpPr>
        <p:spPr>
          <a:xfrm>
            <a:off x="2776950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" name="bg object 20"/>
          <p:cNvSpPr/>
          <p:nvPr/>
        </p:nvSpPr>
        <p:spPr>
          <a:xfrm>
            <a:off x="3369227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" name="bg object 21"/>
          <p:cNvSpPr/>
          <p:nvPr/>
        </p:nvSpPr>
        <p:spPr>
          <a:xfrm>
            <a:off x="3961504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" name="bg object 22"/>
          <p:cNvSpPr/>
          <p:nvPr/>
        </p:nvSpPr>
        <p:spPr>
          <a:xfrm>
            <a:off x="4553781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" name="bg object 23"/>
          <p:cNvSpPr/>
          <p:nvPr/>
        </p:nvSpPr>
        <p:spPr>
          <a:xfrm>
            <a:off x="5146058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" name="bg object 24"/>
          <p:cNvSpPr/>
          <p:nvPr/>
        </p:nvSpPr>
        <p:spPr>
          <a:xfrm>
            <a:off x="5738335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" name="bg object 25"/>
          <p:cNvSpPr/>
          <p:nvPr/>
        </p:nvSpPr>
        <p:spPr>
          <a:xfrm>
            <a:off x="6330612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" name="bg object 26"/>
          <p:cNvSpPr/>
          <p:nvPr/>
        </p:nvSpPr>
        <p:spPr>
          <a:xfrm>
            <a:off x="6922888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" name="bg object 27"/>
          <p:cNvSpPr/>
          <p:nvPr/>
        </p:nvSpPr>
        <p:spPr>
          <a:xfrm>
            <a:off x="7515165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" name="bg object 28"/>
          <p:cNvSpPr/>
          <p:nvPr/>
        </p:nvSpPr>
        <p:spPr>
          <a:xfrm>
            <a:off x="8107442" y="6197365"/>
            <a:ext cx="0" cy="3810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0"/>
                </a:moveTo>
                <a:lnTo>
                  <a:pt x="0" y="42862"/>
                </a:lnTo>
              </a:path>
            </a:pathLst>
          </a:custGeom>
          <a:ln w="8572">
            <a:solidFill>
              <a:srgbClr val="F5F5F5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9B044-8673-456C-A0C0-B3EB41830E42}" type="datetime1">
              <a:rPr lang="en-US" smtClean="0"/>
              <a:t>4/19/2021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485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0B9C2B4-2893-4FE2-B0EA-41C3514C8351}"/>
              </a:ext>
            </a:extLst>
          </p:cNvPr>
          <p:cNvSpPr txBox="1"/>
          <p:nvPr/>
        </p:nvSpPr>
        <p:spPr>
          <a:xfrm>
            <a:off x="914400" y="4763467"/>
            <a:ext cx="3505200" cy="2351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Animal Facilities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Building Envelope Renewal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Classrooms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Electronic Safety &amp; Security Systems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Fire Extinguishers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Historic Buildings - Municipal Approvals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200" i="1" dirty="0"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9F1FD-DAB2-45B7-89FA-E085B313F024}"/>
              </a:ext>
            </a:extLst>
          </p:cNvPr>
          <p:cNvSpPr txBox="1"/>
          <p:nvPr/>
        </p:nvSpPr>
        <p:spPr>
          <a:xfrm>
            <a:off x="4572000" y="4730309"/>
            <a:ext cx="4724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Ithaca Area Storm Water Compliance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PM Engagement with AHJ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Submittals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Research Labs </a:t>
            </a:r>
            <a:r>
              <a:rPr lang="en-US" sz="1400" i="1" dirty="0">
                <a:cs typeface="Arial" panose="020B0604020202020204" pitchFamily="34" charset="0"/>
              </a:rPr>
              <a:t>(</a:t>
            </a:r>
            <a:r>
              <a:rPr lang="en-US" sz="1400" i="1" dirty="0" err="1">
                <a:cs typeface="Arial" panose="020B0604020202020204" pitchFamily="34" charset="0"/>
              </a:rPr>
              <a:t>Gdoc</a:t>
            </a:r>
            <a:r>
              <a:rPr lang="en-US" sz="1400" i="1" dirty="0">
                <a:cs typeface="Arial" panose="020B0604020202020204" pitchFamily="34" charset="0"/>
              </a:rPr>
              <a:t>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Pre-Bid Agenda </a:t>
            </a:r>
            <a:r>
              <a:rPr lang="en-US" sz="1400" i="1" dirty="0">
                <a:cs typeface="Arial" panose="020B0604020202020204" pitchFamily="34" charset="0"/>
              </a:rPr>
              <a:t>(Template)</a:t>
            </a:r>
          </a:p>
          <a:p>
            <a:pPr marL="179388" indent="-179388">
              <a:lnSpc>
                <a:spcPts val="188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cs typeface="Arial" panose="020B0604020202020204" pitchFamily="34" charset="0"/>
              </a:rPr>
              <a:t>AE Selection </a:t>
            </a:r>
            <a:r>
              <a:rPr lang="en-US" sz="1400" i="1" dirty="0">
                <a:cs typeface="Arial" panose="020B0604020202020204" pitchFamily="34" charset="0"/>
              </a:rPr>
              <a:t>(Templates)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5A3A09-7AC5-48D8-BB4E-760C20FAB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B983C5-A743-3447-A1EA-2F90ADB86CEC}"/>
              </a:ext>
            </a:extLst>
          </p:cNvPr>
          <p:cNvSpPr/>
          <p:nvPr/>
        </p:nvSpPr>
        <p:spPr>
          <a:xfrm>
            <a:off x="457200" y="457187"/>
            <a:ext cx="7632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</a:rPr>
              <a:t>Revised Project Management Resources Page</a:t>
            </a:r>
            <a:endParaRPr lang="en-US" sz="2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D83E0C-D24E-CF4C-9812-5CD36E49E497}"/>
              </a:ext>
            </a:extLst>
          </p:cNvPr>
          <p:cNvSpPr/>
          <p:nvPr/>
        </p:nvSpPr>
        <p:spPr>
          <a:xfrm>
            <a:off x="457200" y="4240247"/>
            <a:ext cx="67571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Helvetica Neue" panose="02000503000000020004" pitchFamily="2" charset="0"/>
              </a:rPr>
              <a:t>New Guidance Documents &amp; Templates  </a:t>
            </a:r>
            <a:endParaRPr lang="en-US" sz="2800" dirty="0">
              <a:effectLst/>
              <a:latin typeface="Helvetica Neue" panose="02000503000000020004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EC874E-AE78-504B-BFC8-D0B69E9805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" t="3994" b="19178"/>
          <a:stretch/>
        </p:blipFill>
        <p:spPr>
          <a:xfrm>
            <a:off x="1110944" y="997992"/>
            <a:ext cx="6324600" cy="312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71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3A24EA-20AD-4B98-8D47-49B0EA84B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308136"/>
            <a:ext cx="1808063" cy="22948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67462-A55A-4B16-937D-E40C40867218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2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E2FA7C1-764C-E847-BDB0-9B9A54C30487}"/>
              </a:ext>
            </a:extLst>
          </p:cNvPr>
          <p:cNvSpPr/>
          <p:nvPr/>
        </p:nvSpPr>
        <p:spPr>
          <a:xfrm>
            <a:off x="1" y="593660"/>
            <a:ext cx="6400799" cy="276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Quarterly Construction Report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quarter report is ready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in regional construction starts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wood &amp; steel price increases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Recommend holding 4% escalation  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9CFB8D-21F8-4A42-9650-0136771530C8}"/>
              </a:ext>
            </a:extLst>
          </p:cNvPr>
          <p:cNvSpPr/>
          <p:nvPr/>
        </p:nvSpPr>
        <p:spPr>
          <a:xfrm>
            <a:off x="0" y="3779140"/>
            <a:ext cx="8210549" cy="2764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r>
              <a:rPr lang="en-US" sz="28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New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 Project Approvals Outlook Calendar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Subscribe to new shared CF&amp;PC and B&amp;P Calendar on Outlook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PAR and presentation submission dates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“Open Shared Calendar” click on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CF&amp;PC Calendar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in touch with Taylor if you need assistance gaining access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90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4727" y="678616"/>
            <a:ext cx="8293473" cy="584179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MWBE Participation % for Cornell Funded Projects</a:t>
            </a:r>
          </a:p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1212850" lvl="2" indent="-285750">
              <a:lnSpc>
                <a:spcPts val="256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 </a:t>
            </a:r>
            <a:r>
              <a:rPr lang="en-US" u="sng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Cornell funded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projects: We are no longer required to obtain the MWBE Calculation Worksheet when preparing front-end documents for bidding</a:t>
            </a:r>
          </a:p>
          <a:p>
            <a:pPr marL="927100" lvl="2">
              <a:lnSpc>
                <a:spcPts val="256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12850" lvl="2" indent="-285750">
              <a:lnSpc>
                <a:spcPts val="256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 sure to use the updated General Conditions template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Bid Certification form located in eBuilder </a:t>
            </a:r>
          </a:p>
          <a:p>
            <a:pPr marL="927100" lvl="2">
              <a:lnSpc>
                <a:spcPts val="256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12850" lvl="2" indent="-285750">
              <a:lnSpc>
                <a:spcPts val="256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Campus Let/Public Bid projects are still required to provide the MWBE participation percentage and calculation worksheet</a:t>
            </a:r>
          </a:p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  <a:cs typeface="Arial" panose="020B0604020202020204" pitchFamily="34" charset="0"/>
              </a:rPr>
              <a:t>Transportation Assessment in Project Budgets 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longer required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fter July 1, 2021</a:t>
            </a:r>
          </a:p>
          <a:p>
            <a:pPr marL="1212850" lvl="2" indent="-285750">
              <a:lnSpc>
                <a:spcPct val="150000"/>
              </a:lnSpc>
              <a:spcBef>
                <a:spcPts val="10"/>
              </a:spcBef>
              <a:buFont typeface="Arial" panose="020B0604020202020204" pitchFamily="34" charset="0"/>
              <a:buChar char="•"/>
              <a:tabLst>
                <a:tab pos="755015" algn="l"/>
                <a:tab pos="755650" algn="l"/>
              </a:tabLst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Funded by central appropriation 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9900" lvl="1">
              <a:lnSpc>
                <a:spcPct val="150000"/>
              </a:lnSpc>
              <a:spcBef>
                <a:spcPts val="10"/>
              </a:spcBef>
              <a:tabLst>
                <a:tab pos="755015" algn="l"/>
                <a:tab pos="755650" algn="l"/>
              </a:tabLst>
            </a:pPr>
            <a:endParaRPr lang="en-US" sz="1200" dirty="0">
              <a:solidFill>
                <a:schemeClr val="tx1">
                  <a:lumMod val="85000"/>
                  <a:lumOff val="15000"/>
                </a:schemeClr>
              </a:solidFill>
              <a:latin typeface="Helvetica" pitchFamily="2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D0246-28EA-4E22-9FC2-AB2D9180D40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484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A44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44127</TotalTime>
  <Words>240</Words>
  <Application>Microsoft Office PowerPoint</Application>
  <PresentationFormat>On-screen Show (4:3)</PresentationFormat>
  <Paragraphs>41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Helvetica</vt:lpstr>
      <vt:lpstr>Helvetica Neue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Thompson</dc:creator>
  <cp:lastModifiedBy>Taylor Thompson</cp:lastModifiedBy>
  <cp:revision>180</cp:revision>
  <dcterms:created xsi:type="dcterms:W3CDTF">2020-02-13T14:27:06Z</dcterms:created>
  <dcterms:modified xsi:type="dcterms:W3CDTF">2021-04-19T12:35:40Z</dcterms:modified>
</cp:coreProperties>
</file>