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343" r:id="rId6"/>
    <p:sldId id="345" r:id="rId7"/>
    <p:sldId id="351" r:id="rId8"/>
    <p:sldId id="350" r:id="rId9"/>
    <p:sldId id="347" r:id="rId10"/>
    <p:sldId id="265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BE438-A3EC-4B75-B1D4-ACD9658BB667}" v="13" dt="2021-04-13T21:28:01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65158" autoAdjust="0"/>
  </p:normalViewPr>
  <p:slideViewPr>
    <p:cSldViewPr>
      <p:cViewPr varScale="1">
        <p:scale>
          <a:sx n="31" d="100"/>
          <a:sy n="31" d="100"/>
        </p:scale>
        <p:origin x="16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e-Builder Mail Merge</a:t>
            </a:r>
          </a:p>
          <a:p>
            <a:pPr marL="457200" lvl="1" indent="0">
              <a:buNone/>
            </a:pPr>
            <a:r>
              <a:rPr lang="en-US" dirty="0"/>
              <a:t>Project Details Page</a:t>
            </a:r>
          </a:p>
          <a:p>
            <a:pPr lvl="2">
              <a:buFontTx/>
              <a:buChar char="-"/>
            </a:pPr>
            <a:r>
              <a:rPr lang="en-US" dirty="0"/>
              <a:t>Project Name </a:t>
            </a:r>
          </a:p>
          <a:p>
            <a:pPr lvl="2">
              <a:buFontTx/>
              <a:buChar char="-"/>
            </a:pPr>
            <a:r>
              <a:rPr lang="en-US" dirty="0"/>
              <a:t>Project Manager</a:t>
            </a:r>
          </a:p>
          <a:p>
            <a:pPr lvl="2">
              <a:buFontTx/>
              <a:buChar char="-"/>
            </a:pPr>
            <a:r>
              <a:rPr lang="en-US" dirty="0"/>
              <a:t>eBuilder number </a:t>
            </a:r>
          </a:p>
          <a:p>
            <a:pPr lvl="2">
              <a:buFontTx/>
              <a:buChar char="-"/>
            </a:pPr>
            <a:r>
              <a:rPr lang="en-US" dirty="0"/>
              <a:t>Project Phase</a:t>
            </a:r>
          </a:p>
          <a:p>
            <a:pPr marL="457200" lvl="1" indent="0">
              <a:buNone/>
            </a:pPr>
            <a:r>
              <a:rPr lang="en-US" dirty="0"/>
              <a:t>Project Status Update</a:t>
            </a:r>
          </a:p>
          <a:p>
            <a:pPr lvl="2">
              <a:buFontTx/>
              <a:buChar char="-"/>
            </a:pPr>
            <a:r>
              <a:rPr lang="en-US" dirty="0"/>
              <a:t>Impact Statement</a:t>
            </a:r>
          </a:p>
          <a:p>
            <a:pPr marL="457200" lvl="1" indent="0">
              <a:buNone/>
            </a:pPr>
            <a:r>
              <a:rPr lang="en-US" dirty="0"/>
              <a:t>Project Schedule Module </a:t>
            </a:r>
          </a:p>
          <a:p>
            <a:pPr lvl="2">
              <a:buFontTx/>
              <a:buChar char="-"/>
            </a:pPr>
            <a:r>
              <a:rPr lang="en-US" dirty="0"/>
              <a:t>Construction Begins </a:t>
            </a:r>
          </a:p>
          <a:p>
            <a:pPr lvl="2">
              <a:buFontTx/>
              <a:buChar char="-"/>
            </a:pPr>
            <a:r>
              <a:rPr lang="en-US" dirty="0"/>
              <a:t>Construction Finishes</a:t>
            </a:r>
          </a:p>
          <a:p>
            <a:pPr marL="457200" lvl="1" indent="0">
              <a:buNone/>
            </a:pPr>
            <a:r>
              <a:rPr lang="en-US" dirty="0"/>
              <a:t>Annotated Image</a:t>
            </a:r>
          </a:p>
          <a:p>
            <a:pPr marL="457200" lvl="1" indent="0">
              <a:buNone/>
            </a:pPr>
            <a:r>
              <a:rPr lang="en-US" dirty="0"/>
              <a:t>	- Google Earth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eBuilder Mail Merge</a:t>
            </a:r>
          </a:p>
          <a:p>
            <a:pPr lvl="1"/>
            <a:r>
              <a:rPr lang="en-US" dirty="0"/>
              <a:t>Pull project data</a:t>
            </a:r>
          </a:p>
          <a:p>
            <a:pPr lvl="1"/>
            <a:r>
              <a:rPr lang="en-US" sz="2800" dirty="0"/>
              <a:t>Create deliverable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eBuilder Notification</a:t>
            </a:r>
          </a:p>
          <a:p>
            <a:pPr lvl="1"/>
            <a:r>
              <a:rPr lang="en-US" dirty="0"/>
              <a:t>Document Saved in eBuilder File Structure</a:t>
            </a:r>
          </a:p>
          <a:p>
            <a:pPr lvl="1"/>
            <a:r>
              <a:rPr lang="en-US" dirty="0"/>
              <a:t>Message sent to OUA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ARC GIS – MAPs</a:t>
            </a:r>
          </a:p>
          <a:p>
            <a:pPr lvl="1"/>
            <a:r>
              <a:rPr lang="en-US" dirty="0"/>
              <a:t>Link project data to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Disruptions from projects including to flow of vehicular and pedestrian traffic, staging and other effects highlighted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CEFC0-57CD-410E-9BF3-927967471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B01D-FF7A-4CFE-A9F0-2807184ED35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E243-907D-4FD5-9B5F-48E7EFD2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B01D-FF7A-4CFE-A9F0-2807184ED35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E243-907D-4FD5-9B5F-48E7EFD2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mp8@cornell.ed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Management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April 14, 2021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4032" y="1336343"/>
            <a:ext cx="8973768" cy="55216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/>
              <a:t>Monthly Project Status Update – </a:t>
            </a:r>
            <a:r>
              <a:rPr lang="en-US" sz="5100" b="1" dirty="0" err="1">
                <a:solidFill>
                  <a:schemeClr val="bg1"/>
                </a:solidFill>
                <a:highlight>
                  <a:srgbClr val="800080"/>
                </a:highlight>
              </a:rPr>
              <a:t>GDoc</a:t>
            </a:r>
            <a:endParaRPr lang="en-US" sz="3800" b="1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 marL="971550" lvl="1" indent="-571500"/>
            <a:r>
              <a:rPr lang="en-US" sz="3800" b="1" dirty="0"/>
              <a:t>Process &amp; Expectations </a:t>
            </a:r>
          </a:p>
          <a:p>
            <a:pPr marL="971550" lvl="1" indent="-571500"/>
            <a:r>
              <a:rPr lang="en-US" sz="3800" b="1" dirty="0"/>
              <a:t>Key Data Points – Construction Impact </a:t>
            </a:r>
          </a:p>
          <a:p>
            <a:pPr marL="971550" lvl="1" indent="-571500"/>
            <a:r>
              <a:rPr lang="en-US" sz="3800" b="1" dirty="0"/>
              <a:t>Consistency &amp; Reporting</a:t>
            </a:r>
          </a:p>
          <a:p>
            <a:pPr marL="800100" lvl="2" indent="0">
              <a:buNone/>
            </a:pPr>
            <a:endParaRPr lang="en-US" sz="1800" dirty="0"/>
          </a:p>
          <a:p>
            <a:pPr marL="800100" lvl="2" indent="0">
              <a:buNone/>
            </a:pPr>
            <a:endParaRPr lang="en-US" sz="1800" dirty="0"/>
          </a:p>
          <a:p>
            <a:pPr marL="800100" lvl="2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5100" b="1" dirty="0"/>
              <a:t>Partnership &amp; Communication </a:t>
            </a:r>
          </a:p>
          <a:p>
            <a:pPr marL="971550" lvl="1" indent="-571500"/>
            <a:r>
              <a:rPr lang="en-US" sz="4000" b="1" dirty="0"/>
              <a:t>Leverage PSU Process: </a:t>
            </a:r>
          </a:p>
          <a:p>
            <a:pPr marL="1371600" lvl="2" indent="-571500"/>
            <a:r>
              <a:rPr lang="en-US" sz="3600" b="1" dirty="0"/>
              <a:t>Improve Campus </a:t>
            </a:r>
            <a:r>
              <a:rPr lang="en-US" sz="4000" b="1" dirty="0"/>
              <a:t>Communication 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5100" b="1" dirty="0"/>
              <a:t>Timeline:  </a:t>
            </a:r>
          </a:p>
          <a:p>
            <a:pPr lvl="1"/>
            <a:r>
              <a:rPr lang="en-US" sz="3800" dirty="0"/>
              <a:t>Spring/Summer 2020: Roll out </a:t>
            </a:r>
          </a:p>
          <a:p>
            <a:pPr lvl="1"/>
            <a:r>
              <a:rPr lang="en-US" sz="3800" dirty="0"/>
              <a:t>Spring 2021: Guidance Doc: Further Guidance &amp; Examples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076" y="381000"/>
            <a:ext cx="8677656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Project Status Update (PSU) &amp;</a:t>
            </a:r>
            <a:br>
              <a:rPr lang="en-US" sz="3600" dirty="0"/>
            </a:br>
            <a:r>
              <a:rPr lang="en-US" sz="3600" dirty="0"/>
              <a:t>Construction Impact on Operations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41911" y="2057400"/>
            <a:ext cx="2525889" cy="3657600"/>
            <a:chOff x="5181600" y="1295400"/>
            <a:chExt cx="3832272" cy="4953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199" y="1524000"/>
              <a:ext cx="3650673" cy="4724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95400"/>
              <a:ext cx="3650673" cy="47244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1" descr="image0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905000"/>
              <a:ext cx="1986657" cy="103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1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Workflow: Project Status Update &amp; </a:t>
            </a:r>
            <a:br>
              <a:rPr lang="en-US" dirty="0"/>
            </a:br>
            <a:r>
              <a:rPr lang="en-US" dirty="0"/>
              <a:t>			Construction Impact Statement </a:t>
            </a: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6699" r="8167" b="16505"/>
          <a:stretch/>
        </p:blipFill>
        <p:spPr bwMode="auto">
          <a:xfrm>
            <a:off x="293511" y="1447800"/>
            <a:ext cx="8621486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9CCA7BA-D340-445F-946A-76ED7241F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01AA6-1200-495A-9C78-6DAB6DE1F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1" y="1752600"/>
            <a:ext cx="4438650" cy="4495800"/>
          </a:xfrm>
        </p:spPr>
        <p:txBody>
          <a:bodyPr/>
          <a:lstStyle/>
          <a:p>
            <a:r>
              <a:rPr lang="en-US" b="1" dirty="0"/>
              <a:t>PSU &amp; Impact Statement</a:t>
            </a:r>
          </a:p>
          <a:p>
            <a:pPr lvl="1"/>
            <a:r>
              <a:rPr lang="en-US" b="1" dirty="0"/>
              <a:t>Who</a:t>
            </a:r>
            <a:r>
              <a:rPr lang="en-US" dirty="0"/>
              <a:t> </a:t>
            </a:r>
            <a:r>
              <a:rPr lang="en-US" sz="2000" dirty="0"/>
              <a:t>is the audience?</a:t>
            </a:r>
          </a:p>
          <a:p>
            <a:pPr lvl="1"/>
            <a:r>
              <a:rPr lang="en-US" b="1" dirty="0"/>
              <a:t>What</a:t>
            </a:r>
            <a:r>
              <a:rPr lang="en-US" dirty="0"/>
              <a:t> </a:t>
            </a:r>
            <a:r>
              <a:rPr lang="en-US" sz="2000" dirty="0"/>
              <a:t>key Data?</a:t>
            </a:r>
          </a:p>
          <a:p>
            <a:pPr lvl="1"/>
            <a:r>
              <a:rPr lang="en-US" b="1" dirty="0"/>
              <a:t>Why</a:t>
            </a:r>
            <a:r>
              <a:rPr lang="en-US" dirty="0"/>
              <a:t> </a:t>
            </a:r>
            <a:r>
              <a:rPr lang="en-US" sz="2000" dirty="0"/>
              <a:t>is it important?</a:t>
            </a:r>
          </a:p>
          <a:p>
            <a:pPr lvl="1"/>
            <a:r>
              <a:rPr lang="en-US" b="1" dirty="0"/>
              <a:t>How</a:t>
            </a:r>
            <a:r>
              <a:rPr lang="en-US" dirty="0"/>
              <a:t> </a:t>
            </a:r>
            <a:r>
              <a:rPr lang="en-US" sz="2000" dirty="0"/>
              <a:t>are expectations met?</a:t>
            </a:r>
          </a:p>
          <a:p>
            <a:pPr lvl="1"/>
            <a:r>
              <a:rPr lang="en-US" b="1" dirty="0"/>
              <a:t>When</a:t>
            </a:r>
            <a:r>
              <a:rPr lang="en-US" dirty="0"/>
              <a:t> </a:t>
            </a:r>
            <a:r>
              <a:rPr lang="en-US" sz="2000" dirty="0"/>
              <a:t>is it required?</a:t>
            </a:r>
          </a:p>
          <a:p>
            <a:pPr lvl="1"/>
            <a:r>
              <a:rPr lang="en-US" b="1" dirty="0"/>
              <a:t>Tips &amp; Examples: </a:t>
            </a:r>
          </a:p>
          <a:p>
            <a:pPr lvl="2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300FF33-DE90-4A94-8DC4-798561D2E8D2}"/>
              </a:ext>
            </a:extLst>
          </p:cNvPr>
          <p:cNvSpPr txBox="1">
            <a:spLocks/>
          </p:cNvSpPr>
          <p:nvPr/>
        </p:nvSpPr>
        <p:spPr>
          <a:xfrm>
            <a:off x="76200" y="420687"/>
            <a:ext cx="8677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Project Status Update (PSU) &amp;</a:t>
            </a:r>
            <a:br>
              <a:rPr lang="en-US" dirty="0"/>
            </a:br>
            <a:r>
              <a:rPr lang="en-US" dirty="0"/>
              <a:t>Construction Impact on Operations </a:t>
            </a: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5299E2B9-6F4F-48FF-80AA-732BA1358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98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74F55B11-69FA-4633-8CBF-35559E7A4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00" y="183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260D74F5-C1C0-4E31-9681-8B9C39308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00" y="1683600"/>
            <a:ext cx="3179618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172" y="301586"/>
            <a:ext cx="8677656" cy="685800"/>
          </a:xfrm>
        </p:spPr>
        <p:txBody>
          <a:bodyPr/>
          <a:lstStyle/>
          <a:p>
            <a:r>
              <a:rPr lang="en-US" dirty="0"/>
              <a:t>Construction Impact Statement – eBuilder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3172" y="987386"/>
            <a:ext cx="8244200" cy="2547507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b="1" dirty="0"/>
              <a:t>Expectations – Update with monthly PSU </a:t>
            </a:r>
          </a:p>
          <a:p>
            <a:pPr marL="914400" lvl="1" indent="-457200"/>
            <a:r>
              <a:rPr lang="en-US" dirty="0"/>
              <a:t>Impact Statement (Optional – Update impact when known through the design process)</a:t>
            </a:r>
          </a:p>
          <a:p>
            <a:pPr marL="1314450" lvl="2" indent="-457200"/>
            <a:r>
              <a:rPr lang="en-US" dirty="0"/>
              <a:t>Add Sketch to eBuilder to the Process</a:t>
            </a:r>
          </a:p>
          <a:p>
            <a:pPr marL="914400" lvl="1" indent="-457200"/>
            <a:r>
              <a:rPr lang="en-US" dirty="0"/>
              <a:t>Schedule (Construction Phase) Updated </a:t>
            </a:r>
          </a:p>
          <a:p>
            <a:pPr marL="914400" lvl="1" indent="-457200"/>
            <a:r>
              <a:rPr lang="en-US" dirty="0"/>
              <a:t>Annotate Map with proposed contact limit lines </a:t>
            </a:r>
          </a:p>
        </p:txBody>
      </p:sp>
      <p:pic>
        <p:nvPicPr>
          <p:cNvPr id="8" name="Content Placeholder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82A7F407-A272-481A-8F12-0FF7A3D15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2"/>
          <a:stretch/>
        </p:blipFill>
        <p:spPr>
          <a:xfrm>
            <a:off x="0" y="3572081"/>
            <a:ext cx="9194316" cy="2819400"/>
          </a:xfrm>
          <a:prstGeom prst="rect">
            <a:avLst/>
          </a:prstGeom>
        </p:spPr>
      </p:pic>
      <p:sp>
        <p:nvSpPr>
          <p:cNvPr id="6" name="Text Box 4"/>
          <p:cNvSpPr txBox="1"/>
          <p:nvPr/>
        </p:nvSpPr>
        <p:spPr>
          <a:xfrm>
            <a:off x="128458" y="3733800"/>
            <a:ext cx="878237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5AD59C0-CCF7-4965-9B71-021358954AF7}"/>
              </a:ext>
            </a:extLst>
          </p:cNvPr>
          <p:cNvSpPr txBox="1"/>
          <p:nvPr/>
        </p:nvSpPr>
        <p:spPr>
          <a:xfrm>
            <a:off x="128458" y="4952999"/>
            <a:ext cx="8782370" cy="1475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41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200" y="1066800"/>
            <a:ext cx="4967599" cy="5452914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sz="4000" b="1" dirty="0"/>
              <a:t>Communication:</a:t>
            </a:r>
          </a:p>
          <a:p>
            <a:pPr lvl="1"/>
            <a:r>
              <a:rPr lang="en-US" sz="3600" dirty="0"/>
              <a:t>Project Specific Info.</a:t>
            </a:r>
          </a:p>
          <a:p>
            <a:pPr lvl="2"/>
            <a:r>
              <a:rPr lang="en-US" sz="3200" dirty="0"/>
              <a:t>Schedule Information</a:t>
            </a:r>
          </a:p>
          <a:p>
            <a:pPr lvl="2"/>
            <a:r>
              <a:rPr lang="en-US" sz="3200" dirty="0"/>
              <a:t>Project Limit Lines</a:t>
            </a:r>
          </a:p>
          <a:p>
            <a:pPr lvl="1"/>
            <a:r>
              <a:rPr lang="en-US" sz="3600" dirty="0"/>
              <a:t>Share with Campus Community 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57150" indent="0">
              <a:buNone/>
            </a:pPr>
            <a:r>
              <a:rPr lang="en-US" sz="4000" b="1" dirty="0"/>
              <a:t>Consistent Deliverable (PDF):</a:t>
            </a:r>
            <a:endParaRPr lang="en-US" sz="4000" dirty="0"/>
          </a:p>
          <a:p>
            <a:pPr lvl="1"/>
            <a:r>
              <a:rPr lang="en-US" dirty="0"/>
              <a:t>Project Details Page</a:t>
            </a:r>
          </a:p>
          <a:p>
            <a:pPr lvl="1"/>
            <a:r>
              <a:rPr lang="en-US" dirty="0"/>
              <a:t>Project Status Update</a:t>
            </a:r>
          </a:p>
          <a:p>
            <a:pPr lvl="1"/>
            <a:r>
              <a:rPr lang="en-US" dirty="0"/>
              <a:t>Project Schedule Module </a:t>
            </a:r>
          </a:p>
          <a:p>
            <a:pPr lvl="1"/>
            <a:r>
              <a:rPr lang="en-US" dirty="0"/>
              <a:t>Annotated Image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957" y="304800"/>
            <a:ext cx="8677656" cy="685800"/>
          </a:xfrm>
        </p:spPr>
        <p:txBody>
          <a:bodyPr>
            <a:normAutofit/>
          </a:bodyPr>
          <a:lstStyle/>
          <a:p>
            <a:r>
              <a:rPr lang="en-US" dirty="0"/>
              <a:t>Construction Phase Impact Statement - GIS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57800" y="1371600"/>
            <a:ext cx="3546452" cy="4666665"/>
            <a:chOff x="3352799" y="533400"/>
            <a:chExt cx="4461164" cy="577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533400"/>
              <a:ext cx="4461164" cy="5773271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05" t="12346" r="21339" b="2994"/>
            <a:stretch/>
          </p:blipFill>
          <p:spPr>
            <a:xfrm>
              <a:off x="3868880" y="2514600"/>
              <a:ext cx="3429001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61464" y="246529"/>
            <a:ext cx="7420536" cy="591671"/>
          </a:xfrm>
        </p:spPr>
        <p:txBody>
          <a:bodyPr>
            <a:normAutofit/>
          </a:bodyPr>
          <a:lstStyle/>
          <a:p>
            <a:r>
              <a:rPr lang="en-US" dirty="0"/>
              <a:t>Summer Operations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9A666F7-9D58-47A5-B270-59432A54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314"/>
            <a:ext cx="9144000" cy="4605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E6CA62-5F78-487D-922A-C947B404B78B}"/>
              </a:ext>
            </a:extLst>
          </p:cNvPr>
          <p:cNvSpPr txBox="1"/>
          <p:nvPr/>
        </p:nvSpPr>
        <p:spPr>
          <a:xfrm>
            <a:off x="152400" y="5867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-Large and Small Facility Projects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-Transport and Utility Projects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-Municipal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1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DB400A49-4933-4FF3-82AB-0CC2D115D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124200" cy="176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2EDA0-D744-4CE0-B843-6CA6D1AB9778}"/>
              </a:ext>
            </a:extLst>
          </p:cNvPr>
          <p:cNvSpPr txBox="1"/>
          <p:nvPr/>
        </p:nvSpPr>
        <p:spPr>
          <a:xfrm>
            <a:off x="3886200" y="2720094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popowitch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GIS &amp; Data Manager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 Planning Department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Cornell University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125B Humphreys Service Building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Ithaca, NY 14853-3701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Ph: (607) 254-1374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 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fmp8@cornell.edu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DB5AB-8D43-4BF0-BE46-CCC74D8FDFFA}"/>
              </a:ext>
            </a:extLst>
          </p:cNvPr>
          <p:cNvSpPr txBox="1"/>
          <p:nvPr/>
        </p:nvSpPr>
        <p:spPr>
          <a:xfrm>
            <a:off x="354367" y="1981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 about the Map: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720C7-7429-4DC8-B258-AA0C8270B7FC}"/>
              </a:ext>
            </a:extLst>
          </p:cNvPr>
          <p:cNvSpPr txBox="1"/>
          <p:nvPr/>
        </p:nvSpPr>
        <p:spPr>
          <a:xfrm>
            <a:off x="495300" y="533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Please submit map updates by May 1</a:t>
            </a:r>
          </a:p>
        </p:txBody>
      </p:sp>
    </p:spTree>
    <p:extLst>
      <p:ext uri="{BB962C8B-B14F-4D97-AF65-F5344CB8AC3E}">
        <p14:creationId xmlns:p14="http://schemas.microsoft.com/office/powerpoint/2010/main" val="156153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ece15c1f-51c3-484a-811e-5f7df647bd55"/>
    <ds:schemaRef ds:uri="e4c1ce05-e5f0-4c81-a246-c4d1ac9653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21401</TotalTime>
  <Words>467</Words>
  <Application>Microsoft Office PowerPoint</Application>
  <PresentationFormat>On-screen Show (4:3)</PresentationFormat>
  <Paragraphs>103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Times</vt:lpstr>
      <vt:lpstr>Office Theme</vt:lpstr>
      <vt:lpstr>Project Management –  Professional Development Series </vt:lpstr>
      <vt:lpstr>Project Status Update (PSU) &amp; Construction Impact on Operations </vt:lpstr>
      <vt:lpstr>Workflow: Project Status Update &amp;     Construction Impact Statement </vt:lpstr>
      <vt:lpstr>PowerPoint Presentation</vt:lpstr>
      <vt:lpstr>Construction Impact Statement – eBuilder</vt:lpstr>
      <vt:lpstr>Construction Phase Impact Statement - GIS</vt:lpstr>
      <vt:lpstr>Summer Operations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610</cp:revision>
  <cp:lastPrinted>2019-09-26T15:38:16Z</cp:lastPrinted>
  <dcterms:created xsi:type="dcterms:W3CDTF">2014-05-07T13:58:10Z</dcterms:created>
  <dcterms:modified xsi:type="dcterms:W3CDTF">2021-04-14T11:17:21Z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