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notesMasterIdLst>
    <p:notesMasterId r:id="rId20"/>
  </p:notesMasterIdLst>
  <p:sldIdLst>
    <p:sldId id="378" r:id="rId2"/>
    <p:sldId id="377" r:id="rId3"/>
    <p:sldId id="379" r:id="rId4"/>
    <p:sldId id="376" r:id="rId5"/>
    <p:sldId id="380" r:id="rId6"/>
    <p:sldId id="381" r:id="rId7"/>
    <p:sldId id="327" r:id="rId8"/>
    <p:sldId id="368" r:id="rId9"/>
    <p:sldId id="279" r:id="rId10"/>
    <p:sldId id="369" r:id="rId11"/>
    <p:sldId id="374" r:id="rId12"/>
    <p:sldId id="367" r:id="rId13"/>
    <p:sldId id="364" r:id="rId14"/>
    <p:sldId id="372" r:id="rId15"/>
    <p:sldId id="373" r:id="rId16"/>
    <p:sldId id="370" r:id="rId17"/>
    <p:sldId id="568" r:id="rId18"/>
    <p:sldId id="565"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249" autoAdjust="0"/>
  </p:normalViewPr>
  <p:slideViewPr>
    <p:cSldViewPr>
      <p:cViewPr varScale="1">
        <p:scale>
          <a:sx n="68" d="100"/>
          <a:sy n="68" d="100"/>
        </p:scale>
        <p:origin x="60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4ACCC28-19B3-4899-B746-5CAA87CA08B3}" type="datetimeFigureOut">
              <a:rPr lang="en-US" smtClean="0"/>
              <a:t>3/3/2021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5F52ED8-C295-44CF-90E8-5E7932A5FC8A}" type="slidenum">
              <a:rPr lang="en-US" smtClean="0"/>
              <a:t>‹#›</a:t>
            </a:fld>
            <a:endParaRPr lang="en-US"/>
          </a:p>
        </p:txBody>
      </p:sp>
    </p:spTree>
    <p:extLst>
      <p:ext uri="{BB962C8B-B14F-4D97-AF65-F5344CB8AC3E}">
        <p14:creationId xmlns:p14="http://schemas.microsoft.com/office/powerpoint/2010/main" val="68144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0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It is important to understand the sprinkler coverage in the facility.  Just because the work area is sprinklered doesn’t mean the building is considered FULLY sprinklered.</a:t>
            </a:r>
          </a:p>
          <a:p>
            <a:pPr>
              <a:defRPr/>
            </a:pPr>
            <a:endParaRPr lang="en-US" dirty="0"/>
          </a:p>
          <a:p>
            <a:pPr>
              <a:defRPr/>
            </a:pPr>
            <a:r>
              <a:rPr lang="en-US" dirty="0"/>
              <a:t>Information needed to select the appropriate table:</a:t>
            </a:r>
          </a:p>
          <a:p>
            <a:pPr marL="171450" indent="-171450">
              <a:buFont typeface="Arial" panose="020B0604020202020204" pitchFamily="34" charset="0"/>
              <a:buChar char="•"/>
              <a:defRPr/>
            </a:pPr>
            <a:r>
              <a:rPr lang="en-US" dirty="0"/>
              <a:t>Fully sprinklered/not fully sprinklered</a:t>
            </a:r>
          </a:p>
          <a:p>
            <a:pPr marL="171450" indent="-171450">
              <a:buFont typeface="Arial" panose="020B0604020202020204" pitchFamily="34" charset="0"/>
              <a:buChar char="•"/>
              <a:defRPr/>
            </a:pPr>
            <a:r>
              <a:rPr lang="en-US" dirty="0"/>
              <a:t>Vertical fire separations in place (walls)</a:t>
            </a:r>
          </a:p>
          <a:p>
            <a:pPr marL="171450" indent="-171450">
              <a:buFont typeface="Arial" panose="020B0604020202020204" pitchFamily="34" charset="0"/>
              <a:buChar char="•"/>
              <a:defRPr/>
            </a:pPr>
            <a:r>
              <a:rPr lang="en-US" dirty="0"/>
              <a:t>Horizontal fire separations in place (floors)</a:t>
            </a:r>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24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chart compares the 4 available compliance options.</a:t>
            </a:r>
          </a:p>
          <a:p>
            <a:pPr>
              <a:defRPr/>
            </a:pPr>
            <a:endParaRPr lang="en-US" dirty="0"/>
          </a:p>
          <a:p>
            <a:pPr marL="228600" indent="-228600">
              <a:buAutoNum type="arabicPeriod"/>
              <a:defRPr/>
            </a:pPr>
            <a:r>
              <a:rPr lang="en-US" dirty="0"/>
              <a:t>LAB Suites in Higher Education Lab Suites: MUST be located in a fully sprinklered building.  Exhaust system meets the requirements of NPFA Chapter 7.</a:t>
            </a:r>
          </a:p>
          <a:p>
            <a:pPr marL="228600" indent="-228600">
              <a:buAutoNum type="arabicPeriod"/>
              <a:defRPr/>
            </a:pPr>
            <a:r>
              <a:rPr lang="en-US" dirty="0"/>
              <a:t>Control Areas in Higher Education Labs - Existing </a:t>
            </a:r>
            <a:r>
              <a:rPr lang="en-US" dirty="0" err="1"/>
              <a:t>Nonsprinklered</a:t>
            </a:r>
            <a:r>
              <a:rPr lang="en-US" dirty="0"/>
              <a:t> Labs:  also applies to sprinklered labs located in a building that is not fully sprinklered.  A good portion of the existing labs on campus fall into this category (so please SPRINKLER YOUR BUILDINGS!!)</a:t>
            </a:r>
          </a:p>
          <a:p>
            <a:pPr marL="228600" indent="-228600">
              <a:buAutoNum type="arabicPeriod"/>
              <a:defRPr/>
            </a:pPr>
            <a:r>
              <a:rPr lang="en-US" dirty="0"/>
              <a:t>Control Areas in Higher Education Labs in Existing Sprinklered Labs:  MUST be located in a fully sprinklered building, BUT the exhaust system does not meet the requirements of NPFA 45 Chapter 7.</a:t>
            </a:r>
          </a:p>
          <a:p>
            <a:pPr marL="228600" indent="-228600">
              <a:buAutoNum type="arabicPeriod"/>
              <a:defRPr/>
            </a:pPr>
            <a:r>
              <a:rPr lang="en-US" dirty="0"/>
              <a:t>Control Areas: General Chapter 50 compliance can still be used.</a:t>
            </a:r>
          </a:p>
          <a:p>
            <a:pPr marL="0" inden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208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90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detail summarizes a Building with Lab Suites with an exhaust system complying with NFPA 45 Chapter 7.</a:t>
            </a:r>
          </a:p>
          <a:p>
            <a:r>
              <a:rPr lang="en-US" dirty="0"/>
              <a:t> </a:t>
            </a:r>
          </a:p>
        </p:txBody>
      </p:sp>
      <p:sp>
        <p:nvSpPr>
          <p:cNvPr id="4" name="Slide Number Placeholder 3"/>
          <p:cNvSpPr>
            <a:spLocks noGrp="1"/>
          </p:cNvSpPr>
          <p:nvPr>
            <p:ph type="sldNum" sz="quarter" idx="5"/>
          </p:nvPr>
        </p:nvSpPr>
        <p:spPr/>
        <p:txBody>
          <a:bodyPr/>
          <a:lstStyle/>
          <a:p>
            <a:fld id="{3153D443-CBAC-934A-8506-FB4DF260D863}" type="slidenum">
              <a:rPr lang="en-US" smtClean="0"/>
              <a:t>15</a:t>
            </a:fld>
            <a:endParaRPr lang="en-US"/>
          </a:p>
        </p:txBody>
      </p:sp>
    </p:spTree>
    <p:extLst>
      <p:ext uri="{BB962C8B-B14F-4D97-AF65-F5344CB8AC3E}">
        <p14:creationId xmlns:p14="http://schemas.microsoft.com/office/powerpoint/2010/main" val="4031332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16</a:t>
            </a:fld>
            <a:endParaRPr lang="en-US"/>
          </a:p>
        </p:txBody>
      </p:sp>
    </p:spTree>
    <p:extLst>
      <p:ext uri="{BB962C8B-B14F-4D97-AF65-F5344CB8AC3E}">
        <p14:creationId xmlns:p14="http://schemas.microsoft.com/office/powerpoint/2010/main" val="166132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17</a:t>
            </a:fld>
            <a:endParaRPr lang="en-US"/>
          </a:p>
        </p:txBody>
      </p:sp>
    </p:spTree>
    <p:extLst>
      <p:ext uri="{BB962C8B-B14F-4D97-AF65-F5344CB8AC3E}">
        <p14:creationId xmlns:p14="http://schemas.microsoft.com/office/powerpoint/2010/main" val="336074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18</a:t>
            </a:fld>
            <a:endParaRPr lang="en-US"/>
          </a:p>
        </p:txBody>
      </p:sp>
    </p:spTree>
    <p:extLst>
      <p:ext uri="{BB962C8B-B14F-4D97-AF65-F5344CB8AC3E}">
        <p14:creationId xmlns:p14="http://schemas.microsoft.com/office/powerpoint/2010/main" val="127800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173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97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88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34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258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0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C1FD97-6D29-45B2-9C28-D4B8CB4B9F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97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Inventory is only the first piece</a:t>
            </a:r>
          </a:p>
          <a:p>
            <a:pPr marL="171450" indent="-171450">
              <a:buFont typeface="Arial" panose="020B0604020202020204" pitchFamily="34" charset="0"/>
              <a:buChar char="•"/>
            </a:pPr>
            <a:r>
              <a:rPr lang="en-US" dirty="0"/>
              <a:t>Materials</a:t>
            </a:r>
            <a:r>
              <a:rPr lang="en-US" baseline="0" dirty="0"/>
              <a:t> then need to be grouped and totaled by ratings for each category</a:t>
            </a:r>
          </a:p>
          <a:p>
            <a:pPr marL="171450" indent="-171450">
              <a:buFont typeface="Arial" panose="020B0604020202020204" pitchFamily="34" charset="0"/>
              <a:buChar char="•"/>
            </a:pPr>
            <a:r>
              <a:rPr lang="en-US" baseline="0" dirty="0"/>
              <a:t>Unlike NFPA / HMIS / GHS ratings – IFC ratings are not generally provided by the manufacturer</a:t>
            </a:r>
          </a:p>
          <a:p>
            <a:pPr marL="171450" indent="-171450">
              <a:buFont typeface="Arial" panose="020B0604020202020204" pitchFamily="34" charset="0"/>
              <a:buChar char="•"/>
            </a:pPr>
            <a:r>
              <a:rPr lang="en-US" baseline="0" dirty="0"/>
              <a:t>Need an informed / trained individual to perform the rating.  You ask, how is this accomplished?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1.  FE has developed a procedural document to help with classification</a:t>
            </a:r>
          </a:p>
          <a:p>
            <a:pPr marL="0" indent="0">
              <a:buFont typeface="Arial" panose="020B0604020202020204" pitchFamily="34" charset="0"/>
              <a:buNone/>
            </a:pPr>
            <a:r>
              <a:rPr lang="en-US" baseline="0" dirty="0"/>
              <a:t>2.  FE also has a database of already classified materials (9000+)</a:t>
            </a:r>
          </a:p>
          <a:p>
            <a:pPr marL="0" indent="0">
              <a:buFont typeface="Arial" panose="020B0604020202020204" pitchFamily="34" charset="0"/>
              <a:buNone/>
            </a:pPr>
            <a:r>
              <a:rPr lang="en-US" baseline="0" dirty="0"/>
              <a:t>3.  The University is working with our chemical inventory system (</a:t>
            </a:r>
            <a:r>
              <a:rPr lang="en-US" baseline="0" dirty="0" err="1"/>
              <a:t>Vertere</a:t>
            </a:r>
            <a:r>
              <a:rPr lang="en-US" baseline="0" dirty="0"/>
              <a:t>) to hold classification data.</a:t>
            </a:r>
            <a:endParaRPr lang="en-US" dirty="0"/>
          </a:p>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F99AF-3AD1-49C9-A106-D009E9FF27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174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8708" y="1198106"/>
            <a:ext cx="3594734" cy="4660900"/>
          </a:xfrm>
          <a:prstGeom prst="rect">
            <a:avLst/>
          </a:prstGeom>
        </p:spPr>
        <p:txBody>
          <a:bodyPr wrap="square" lIns="0" tIns="0" rIns="0" bIns="0">
            <a:spAutoFit/>
          </a:bodyPr>
          <a:lstStyle>
            <a:lvl1pPr>
              <a:defRPr sz="2400" b="1" i="1">
                <a:solidFill>
                  <a:srgbClr val="00B0F0"/>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A2998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JG/ SAMP</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1/28/2021</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77940"/>
            <a:ext cx="2103120" cy="276999"/>
          </a:xfrm>
        </p:spPr>
        <p:txBody>
          <a:bodyPr/>
          <a:lstStyle/>
          <a:p>
            <a:r>
              <a:rPr lang="en-US"/>
              <a:t>1/28/2021</a:t>
            </a:r>
          </a:p>
        </p:txBody>
      </p:sp>
      <p:sp>
        <p:nvSpPr>
          <p:cNvPr id="5" name="Footer Placeholder 4"/>
          <p:cNvSpPr>
            <a:spLocks noGrp="1"/>
          </p:cNvSpPr>
          <p:nvPr>
            <p:ph type="ftr" sz="quarter" idx="11"/>
          </p:nvPr>
        </p:nvSpPr>
        <p:spPr>
          <a:xfrm>
            <a:off x="3108960" y="6377940"/>
            <a:ext cx="2926080" cy="276999"/>
          </a:xfrm>
        </p:spPr>
        <p:txBody>
          <a:bodyPr/>
          <a:lstStyle/>
          <a:p>
            <a:r>
              <a:rPr lang="en-US"/>
              <a:t>JG/ SAMP</a:t>
            </a:r>
          </a:p>
        </p:txBody>
      </p:sp>
      <p:sp>
        <p:nvSpPr>
          <p:cNvPr id="6" name="Slide Number Placeholder 5"/>
          <p:cNvSpPr>
            <a:spLocks noGrp="1"/>
          </p:cNvSpPr>
          <p:nvPr>
            <p:ph type="sldNum" sz="quarter" idx="12"/>
          </p:nvPr>
        </p:nvSpPr>
        <p:spPr>
          <a:xfrm>
            <a:off x="6583680" y="6377940"/>
            <a:ext cx="2103120" cy="276999"/>
          </a:xfrm>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a:ext>
            </a:extLst>
          </a:blip>
          <a:srcRect r="-999"/>
          <a:stretch/>
        </p:blipFill>
        <p:spPr>
          <a:xfrm>
            <a:off x="3871577" y="-157024"/>
            <a:ext cx="1370059" cy="522449"/>
          </a:xfrm>
          <a:prstGeom prst="rect">
            <a:avLst/>
          </a:prstGeom>
        </p:spPr>
      </p:pic>
      <p:sp>
        <p:nvSpPr>
          <p:cNvPr id="3" name="Text Placeholder 2"/>
          <p:cNvSpPr>
            <a:spLocks noGrp="1"/>
          </p:cNvSpPr>
          <p:nvPr>
            <p:ph type="body" sz="quarter" idx="13"/>
          </p:nvPr>
        </p:nvSpPr>
        <p:spPr>
          <a:xfrm>
            <a:off x="285751" y="1752602"/>
            <a:ext cx="8678863"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85750" y="1066800"/>
            <a:ext cx="8677656" cy="49244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70945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pic>
        <p:nvPicPr>
          <p:cNvPr id="8" name="Picture 7" descr="cu white lrg.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9" name="Title 18"/>
          <p:cNvSpPr>
            <a:spLocks noGrp="1"/>
          </p:cNvSpPr>
          <p:nvPr>
            <p:ph type="title"/>
          </p:nvPr>
        </p:nvSpPr>
        <p:spPr>
          <a:xfrm>
            <a:off x="328085" y="1828800"/>
            <a:ext cx="4777596" cy="1143000"/>
          </a:xfrm>
        </p:spPr>
        <p:txBody>
          <a:bodyPr anchor="t">
            <a:normAutofit/>
          </a:bodyPr>
          <a:lstStyle>
            <a:lvl1pPr algn="l">
              <a:defRPr sz="3106" baseline="0">
                <a:solidFill>
                  <a:schemeClr val="bg1"/>
                </a:solidFill>
              </a:defRPr>
            </a:lvl1pPr>
          </a:lstStyle>
          <a:p>
            <a:endParaRPr lang="en-US" dirty="0"/>
          </a:p>
        </p:txBody>
      </p:sp>
      <p:sp>
        <p:nvSpPr>
          <p:cNvPr id="21" name="Text Placeholder 20"/>
          <p:cNvSpPr>
            <a:spLocks noGrp="1"/>
          </p:cNvSpPr>
          <p:nvPr>
            <p:ph type="body" sz="quarter" idx="13"/>
          </p:nvPr>
        </p:nvSpPr>
        <p:spPr>
          <a:xfrm>
            <a:off x="328614" y="3200422"/>
            <a:ext cx="4137025" cy="1066800"/>
          </a:xfrm>
        </p:spPr>
        <p:txBody>
          <a:bodyPr>
            <a:noAutofit/>
          </a:bodyPr>
          <a:lstStyle>
            <a:lvl1pPr marL="0" marR="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sz="1747">
                <a:solidFill>
                  <a:schemeClr val="bg1"/>
                </a:solidFill>
                <a:latin typeface="+mn-lt"/>
              </a:defRPr>
            </a:lvl1pPr>
          </a:lstStyle>
          <a:p>
            <a:pPr marL="0" marR="0" lvl="0" indent="0" algn="l" defTabSz="887553"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5110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rPr>
              <a:t>1/28/2021</a:t>
            </a:r>
          </a:p>
        </p:txBody>
      </p:sp>
      <p:sp>
        <p:nvSpPr>
          <p:cNvPr id="5" name="Footer Placeholder 4"/>
          <p:cNvSpPr>
            <a:spLocks noGrp="1"/>
          </p:cNvSpPr>
          <p:nvPr>
            <p:ph type="ftr" sz="quarter" idx="11"/>
          </p:nvPr>
        </p:nvSpPr>
        <p:spPr/>
        <p:txBody>
          <a:bodyPr/>
          <a:lstStyle/>
          <a:p>
            <a:r>
              <a:rPr lang="en-US">
                <a:solidFill>
                  <a:prstClr val="black">
                    <a:tint val="75000"/>
                  </a:prstClr>
                </a:solidFill>
              </a:rPr>
              <a:t>JG/ SAMP</a:t>
            </a:r>
          </a:p>
        </p:txBody>
      </p:sp>
      <p:sp>
        <p:nvSpPr>
          <p:cNvPr id="6" name="Slide Number Placeholder 5"/>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a:solidFill>
                <a:prstClr val="white"/>
              </a:solidFill>
            </a:endParaRPr>
          </a:p>
        </p:txBody>
      </p:sp>
      <p:pic>
        <p:nvPicPr>
          <p:cNvPr id="12" name="Picture 11" descr="cu white lrg.psd"/>
          <p:cNvPicPr>
            <a:picLocks noChangeAspect="1"/>
          </p:cNvPicPr>
          <p:nvPr userDrawn="1"/>
        </p:nvPicPr>
        <p:blipFill rotWithShape="1">
          <a:blip r:embed="rId2" cstate="email">
            <a:extLst>
              <a:ext uri="{28A0092B-C50C-407E-A947-70E740481C1C}">
                <a14:useLocalDpi xmlns:a14="http://schemas.microsoft.com/office/drawing/2010/main"/>
              </a:ext>
            </a:extLst>
          </a:blip>
          <a:srcRect r="-999"/>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87047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solidFill>
                  <a:prstClr val="black">
                    <a:tint val="75000"/>
                  </a:prstClr>
                </a:solidFill>
              </a:rPr>
              <a:t>1/28/2021</a:t>
            </a:r>
          </a:p>
        </p:txBody>
      </p:sp>
      <p:sp>
        <p:nvSpPr>
          <p:cNvPr id="4" name="Footer Placeholder 3"/>
          <p:cNvSpPr>
            <a:spLocks noGrp="1"/>
          </p:cNvSpPr>
          <p:nvPr>
            <p:ph type="ftr" sz="quarter" idx="11"/>
          </p:nvPr>
        </p:nvSpPr>
        <p:spPr/>
        <p:txBody>
          <a:bodyPr/>
          <a:lstStyle/>
          <a:p>
            <a:r>
              <a:rPr lang="en-US">
                <a:solidFill>
                  <a:prstClr val="black">
                    <a:tint val="75000"/>
                  </a:prstClr>
                </a:solidFill>
              </a:rPr>
              <a:t>JG/ SAMP</a:t>
            </a:r>
          </a:p>
        </p:txBody>
      </p:sp>
      <p:sp>
        <p:nvSpPr>
          <p:cNvPr id="5" name="Slide Number Placeholder 4"/>
          <p:cNvSpPr>
            <a:spLocks noGrp="1"/>
          </p:cNvSpPr>
          <p:nvPr>
            <p:ph type="sldNum" sz="quarter" idx="12"/>
          </p:nvPr>
        </p:nvSpPr>
        <p:spPr/>
        <p:txBody>
          <a:bodyPr/>
          <a:lstStyle/>
          <a:p>
            <a:fld id="{6315554C-9387-4378-80C2-5F7076CAC952}" type="slidenum">
              <a:rPr lang="en-US" smtClean="0">
                <a:solidFill>
                  <a:prstClr val="black">
                    <a:tint val="75000"/>
                  </a:prstClr>
                </a:solidFill>
              </a:rPr>
              <a:pPr/>
              <a:t>‹#›</a:t>
            </a:fld>
            <a:endParaRPr lang="en-US">
              <a:solidFill>
                <a:prstClr val="black">
                  <a:tint val="75000"/>
                </a:prstClr>
              </a:solidFill>
            </a:endParaRPr>
          </a:p>
        </p:txBody>
      </p:sp>
      <p:pic>
        <p:nvPicPr>
          <p:cNvPr id="6" name="Picture 5" descr="0889_10_C_lr.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2034"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87553"/>
            <a:endParaRPr lang="en-US" sz="1747" dirty="0">
              <a:solidFill>
                <a:prstClr val="white"/>
              </a:solidFill>
            </a:endParaRPr>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9045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17" name="bk object 17"/>
          <p:cNvSpPr/>
          <p:nvPr/>
        </p:nvSpPr>
        <p:spPr>
          <a:xfrm>
            <a:off x="3864864" y="0"/>
            <a:ext cx="1380743" cy="370331"/>
          </a:xfrm>
          <a:prstGeom prst="rect">
            <a:avLst/>
          </a:prstGeom>
          <a:blipFill>
            <a:blip r:embed="rId11"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5702" y="324853"/>
            <a:ext cx="8832595" cy="513080"/>
          </a:xfrm>
          <a:prstGeom prst="rect">
            <a:avLst/>
          </a:prstGeom>
        </p:spPr>
        <p:txBody>
          <a:bodyPr wrap="square" lIns="0" tIns="0" rIns="0" bIns="0">
            <a:spAutoFit/>
          </a:bodyPr>
          <a:lstStyle>
            <a:lvl1pPr>
              <a:defRPr sz="3200" b="0" i="0">
                <a:solidFill>
                  <a:srgbClr val="A2998B"/>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a:t>JG/ SAMP</a:t>
            </a:r>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en-US"/>
              <a:t>1/28/2021</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8" r:id="rId1"/>
    <p:sldLayoutId id="2147483662" r:id="rId2"/>
    <p:sldLayoutId id="2147483663" r:id="rId3"/>
    <p:sldLayoutId id="2147483687" r:id="rId4"/>
    <p:sldLayoutId id="2147483689" r:id="rId5"/>
    <p:sldLayoutId id="2147483690" r:id="rId6"/>
    <p:sldLayoutId id="2147483691" r:id="rId7"/>
    <p:sldLayoutId id="2147483692" r:id="rId8"/>
    <p:sldLayoutId id="2147483693" r:id="rId9"/>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up.codes/viewer/new_york/ny-fire-code-2020/chapter/2/definitions#laboratory_suite" TargetMode="External"/><Relationship Id="rId2" Type="http://schemas.openxmlformats.org/officeDocument/2006/relationships/hyperlink" Target="https://up.codes/viewer/new_york/ny-fire-code-2020/chapter/2/definitions#control_area"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84" y="2209800"/>
            <a:ext cx="7977716" cy="838200"/>
          </a:xfrm>
        </p:spPr>
        <p:txBody>
          <a:bodyPr>
            <a:normAutofit fontScale="90000"/>
          </a:bodyPr>
          <a:lstStyle/>
          <a:p>
            <a:r>
              <a:rPr lang="en-US" dirty="0"/>
              <a:t>New Code Requirements for Higher Education Laboratories</a:t>
            </a:r>
            <a:br>
              <a:rPr lang="en-US" dirty="0"/>
            </a:br>
            <a:r>
              <a:rPr lang="en-US" dirty="0"/>
              <a:t>Changes in Hazardous Material  Storage, Handling and Use</a:t>
            </a:r>
          </a:p>
        </p:txBody>
      </p:sp>
      <p:sp>
        <p:nvSpPr>
          <p:cNvPr id="3" name="Text Placeholder 2"/>
          <p:cNvSpPr>
            <a:spLocks noGrp="1"/>
          </p:cNvSpPr>
          <p:nvPr>
            <p:ph type="body" sz="quarter" idx="13"/>
          </p:nvPr>
        </p:nvSpPr>
        <p:spPr>
          <a:xfrm>
            <a:off x="354978" y="4191000"/>
            <a:ext cx="5947383" cy="914422"/>
          </a:xfrm>
        </p:spPr>
        <p:txBody>
          <a:bodyPr/>
          <a:lstStyle/>
          <a:p>
            <a:r>
              <a:rPr lang="en-US" sz="1941" dirty="0">
                <a:latin typeface="Georgia"/>
              </a:rPr>
              <a:t>March 2021</a:t>
            </a:r>
          </a:p>
        </p:txBody>
      </p:sp>
      <p:sp>
        <p:nvSpPr>
          <p:cNvPr id="5" name="Slide Number Placeholder 4">
            <a:extLst>
              <a:ext uri="{FF2B5EF4-FFF2-40B4-BE49-F238E27FC236}">
                <a16:creationId xmlns:a16="http://schemas.microsoft.com/office/drawing/2014/main" id="{90B1D69F-4DA4-4C3F-91A1-0F38D698A672}"/>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4785279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523999"/>
            <a:ext cx="7391400" cy="47480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lang="en-US" sz="2000" baseline="0" dirty="0">
                <a:solidFill>
                  <a:prstClr val="black"/>
                </a:solidFill>
                <a:latin typeface="Arial" panose="020B0604020202020204" pitchFamily="34" charset="0"/>
                <a:ea typeface="Calibri" charset="0"/>
                <a:cs typeface="Arial" panose="020B0604020202020204" pitchFamily="34" charset="0"/>
              </a:rPr>
              <a:t>1 Existing and 3 New Compliance Options:</a:t>
            </a:r>
          </a:p>
          <a:p>
            <a:pPr marL="0" marR="0" lvl="0" indent="0" algn="l" defTabSz="457200" rtl="0" eaLnBrk="1" fontAlgn="auto" latinLnBrk="0" hangingPunct="1">
              <a:lnSpc>
                <a:spcPct val="100000"/>
              </a:lnSpc>
              <a:spcBef>
                <a:spcPct val="200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50:  General Hazardous Materials – Design and Number of Control Areas is unchanged from previous versions</a:t>
            </a:r>
          </a:p>
          <a:p>
            <a:pPr marL="0" marR="0" lvl="0" indent="0" algn="l" defTabSz="457200" rtl="0" eaLnBrk="1" fontAlgn="auto" latinLnBrk="0" hangingPunct="1">
              <a:lnSpc>
                <a:spcPct val="100000"/>
              </a:lnSpc>
              <a:spcBef>
                <a:spcPts val="2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38:  Design and Number of Laboratory Suites per Floor – NEW</a:t>
            </a:r>
          </a:p>
          <a:p>
            <a:pPr marL="0" marR="0" lvl="0" indent="0" algn="l" defTabSz="457200" rtl="0" eaLnBrk="1" fontAlgn="auto" latinLnBrk="0" hangingPunct="1">
              <a:lnSpc>
                <a:spcPct val="100000"/>
              </a:lnSpc>
              <a:spcBef>
                <a:spcPts val="2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38:  Design and number of Control Areas in Existing </a:t>
            </a:r>
            <a:r>
              <a:rPr lang="en-US" sz="2000" baseline="0" dirty="0" err="1">
                <a:solidFill>
                  <a:prstClr val="black"/>
                </a:solidFill>
                <a:latin typeface="Arial" panose="020B0604020202020204" pitchFamily="34" charset="0"/>
                <a:ea typeface="Calibri" charset="0"/>
                <a:cs typeface="Arial" panose="020B0604020202020204" pitchFamily="34" charset="0"/>
              </a:rPr>
              <a:t>NonSprinklered</a:t>
            </a:r>
            <a:r>
              <a:rPr lang="en-US" sz="2000" baseline="0" dirty="0">
                <a:solidFill>
                  <a:prstClr val="black"/>
                </a:solidFill>
                <a:latin typeface="Arial" panose="020B0604020202020204" pitchFamily="34" charset="0"/>
                <a:ea typeface="Calibri" charset="0"/>
                <a:cs typeface="Arial" panose="020B0604020202020204" pitchFamily="34" charset="0"/>
              </a:rPr>
              <a:t> Laboratories – NEW</a:t>
            </a:r>
          </a:p>
          <a:p>
            <a:pPr marL="0" marR="0" lvl="0" indent="0" algn="l" defTabSz="457200" rtl="0" eaLnBrk="1" fontAlgn="auto" latinLnBrk="0" hangingPunct="1">
              <a:lnSpc>
                <a:spcPct val="100000"/>
              </a:lnSpc>
              <a:spcBef>
                <a:spcPts val="200"/>
              </a:spcBef>
              <a:spcAft>
                <a:spcPts val="0"/>
              </a:spcAft>
              <a:buClrTx/>
              <a:buSzTx/>
              <a:buNone/>
              <a:tabLst/>
              <a:defRPr/>
            </a:pPr>
            <a:endParaRPr lang="en-US" sz="2000" dirty="0">
              <a:solidFill>
                <a:prstClr val="black"/>
              </a:solidFill>
              <a:latin typeface="Arial" panose="020B0604020202020204" pitchFamily="34" charset="0"/>
              <a:ea typeface="Calibri" charset="0"/>
              <a:cs typeface="Arial" panose="020B0604020202020204" pitchFamily="34" charset="0"/>
            </a:endParaRPr>
          </a:p>
          <a:p>
            <a:pPr>
              <a:spcBef>
                <a:spcPts val="200"/>
              </a:spcBef>
              <a:defRPr/>
            </a:pPr>
            <a:r>
              <a:rPr lang="en-US" sz="2000" baseline="0" dirty="0">
                <a:solidFill>
                  <a:prstClr val="black"/>
                </a:solidFill>
                <a:latin typeface="Arial" panose="020B0604020202020204" pitchFamily="34" charset="0"/>
                <a:ea typeface="Calibri" charset="0"/>
                <a:cs typeface="Arial" panose="020B0604020202020204" pitchFamily="34" charset="0"/>
              </a:rPr>
              <a:t>Chapter 38:  Design and Number of Control Areas in Existing Sprinklered Laboratories - NEW</a:t>
            </a: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85971"/>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Compliance Options: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2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1743DA-0F2C-4CB0-825A-1D581514A5DE}"/>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11</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id="{62D983A1-6B1C-42CB-8F98-864BC0AC9936}"/>
              </a:ext>
            </a:extLst>
          </p:cNvPr>
          <p:cNvSpPr>
            <a:spLocks noGrp="1"/>
          </p:cNvSpPr>
          <p:nvPr>
            <p:ph type="body" sz="quarter" idx="13"/>
          </p:nvPr>
        </p:nvSpPr>
        <p:spPr>
          <a:xfrm>
            <a:off x="285751" y="1295401"/>
            <a:ext cx="8678863" cy="4456114"/>
          </a:xfrm>
        </p:spPr>
        <p:txBody>
          <a:bodyPr>
            <a:normAutofit/>
          </a:bodyPr>
          <a:lstStyle/>
          <a:p>
            <a:pPr marL="0" indent="0">
              <a:buNone/>
            </a:pPr>
            <a:r>
              <a:rPr lang="en-US" sz="1800" u="none" strike="noStrik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CONTROL AREA</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Spaces within a building where quantities of hazardous materials not exceeding the maximum allowable quantities per control area dispensed, used or handled.</a:t>
            </a:r>
          </a:p>
          <a:p>
            <a:r>
              <a:rPr lang="en-US" sz="1800" dirty="0">
                <a:solidFill>
                  <a:schemeClr val="tx1"/>
                </a:solidFill>
                <a:latin typeface="Arial" panose="020B0604020202020204" pitchFamily="34" charset="0"/>
                <a:ea typeface="Calibri" panose="020F0502020204030204" pitchFamily="34" charset="0"/>
                <a:cs typeface="Times New Roman" panose="02020603050405020304" pitchFamily="18" charset="0"/>
              </a:rPr>
              <a:t>In those facilities where control areas have not been formally established, a floor is typically considered the “control area” unless a project intends chooses to formally establish one.</a:t>
            </a:r>
          </a:p>
          <a:p>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Control areas are not required to be contiguous.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1800" u="none" strike="noStrik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LABORATORY SUITE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fire-rated enclosed laboratory area that will provide one or more laboratory spaces, within a Group B educational occupancy, that are permitted to include ancillary uses such as offices, bathrooms and corridors that are contiguous with the laboratory area, and are constructed in accordance with Chapter 38</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FDF70AC-CCC2-420F-800D-13146B5CCEB3}"/>
              </a:ext>
            </a:extLst>
          </p:cNvPr>
          <p:cNvSpPr>
            <a:spLocks noGrp="1"/>
          </p:cNvSpPr>
          <p:nvPr>
            <p:ph type="title"/>
          </p:nvPr>
        </p:nvSpPr>
        <p:spPr>
          <a:xfrm>
            <a:off x="291440" y="474757"/>
            <a:ext cx="8677656" cy="685800"/>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Lab Suites and Control Areas</a:t>
            </a:r>
          </a:p>
        </p:txBody>
      </p:sp>
    </p:spTree>
    <p:extLst>
      <p:ext uri="{BB962C8B-B14F-4D97-AF65-F5344CB8AC3E}">
        <p14:creationId xmlns:p14="http://schemas.microsoft.com/office/powerpoint/2010/main" val="383272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878359"/>
            <a:ext cx="7391400" cy="57093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23240" y="585971"/>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Comparison</a:t>
            </a:r>
          </a:p>
        </p:txBody>
      </p:sp>
      <p:pic>
        <p:nvPicPr>
          <p:cNvPr id="4" name="Picture 3">
            <a:extLst>
              <a:ext uri="{FF2B5EF4-FFF2-40B4-BE49-F238E27FC236}">
                <a16:creationId xmlns:a16="http://schemas.microsoft.com/office/drawing/2014/main" id="{AB4212CC-58E6-4FEB-89F9-5562690864C9}"/>
              </a:ext>
            </a:extLst>
          </p:cNvPr>
          <p:cNvPicPr>
            <a:picLocks noChangeAspect="1"/>
          </p:cNvPicPr>
          <p:nvPr/>
        </p:nvPicPr>
        <p:blipFill>
          <a:blip r:embed="rId3"/>
          <a:stretch>
            <a:fillRect/>
          </a:stretch>
        </p:blipFill>
        <p:spPr>
          <a:xfrm>
            <a:off x="304800" y="1170746"/>
            <a:ext cx="8382000" cy="5185603"/>
          </a:xfrm>
          <a:prstGeom prst="rect">
            <a:avLst/>
          </a:prstGeom>
        </p:spPr>
      </p:pic>
    </p:spTree>
    <p:extLst>
      <p:ext uri="{BB962C8B-B14F-4D97-AF65-F5344CB8AC3E}">
        <p14:creationId xmlns:p14="http://schemas.microsoft.com/office/powerpoint/2010/main" val="195974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457200" y="457200"/>
            <a:ext cx="7848600" cy="584775"/>
          </a:xfrm>
          <a:prstGeom prst="rect">
            <a:avLst/>
          </a:prstGeom>
          <a:noFill/>
        </p:spPr>
        <p:txBody>
          <a:bodyPr wrap="square" rtlCol="0">
            <a:spAutoFit/>
          </a:bodyPr>
          <a:lstStyle/>
          <a:p>
            <a:pPr lvl="0">
              <a:defRPr/>
            </a:pPr>
            <a:r>
              <a:rPr lang="en-US" sz="3200" dirty="0">
                <a:solidFill>
                  <a:prstClr val="black"/>
                </a:solidFill>
                <a:latin typeface="Arial" panose="020B0604020202020204" pitchFamily="34" charset="0"/>
                <a:cs typeface="Arial" panose="020B0604020202020204" pitchFamily="34" charset="0"/>
              </a:rPr>
              <a:t>Highlights</a:t>
            </a:r>
          </a:p>
        </p:txBody>
      </p:sp>
      <p:sp>
        <p:nvSpPr>
          <p:cNvPr id="2" name="TextBox 1">
            <a:extLst>
              <a:ext uri="{FF2B5EF4-FFF2-40B4-BE49-F238E27FC236}">
                <a16:creationId xmlns:a16="http://schemas.microsoft.com/office/drawing/2014/main" id="{D24858D3-77ED-41D1-A2D7-A6170C8A7468}"/>
              </a:ext>
            </a:extLst>
          </p:cNvPr>
          <p:cNvSpPr txBox="1"/>
          <p:nvPr/>
        </p:nvSpPr>
        <p:spPr>
          <a:xfrm>
            <a:off x="457200" y="1041975"/>
            <a:ext cx="8382000" cy="537070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Chapter 38 allows 1-hour fire barrier separations between control areas / lab suites on upper levels vs 2-hour fire barriers under Chapter 50.  Floors still need to have a 2-hour fire resistance rating</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Chapter 38 generally allows additional storage and use over Chapter 50.</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Lab Suites and Existing Sprinklered Laboratories must be located in a Fully Sprinklered Building</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Quantity Adjustments for Storage in Approved Cabinets or Fume Hoods is not allowed in Existing Non Sprinklered Laboratories using Chapter 38.</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ventilation in Lab Suites must comply with Chapter 7 of NFPA 45 – Standard on Fire Protection for Laboratories Using Chemicals</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 small amount of </a:t>
            </a:r>
            <a:r>
              <a:rPr lang="en-US" sz="2000" dirty="0" err="1">
                <a:latin typeface="Arial" panose="020B0604020202020204" pitchFamily="34" charset="0"/>
                <a:cs typeface="Arial" panose="020B0604020202020204" pitchFamily="34" charset="0"/>
              </a:rPr>
              <a:t>Pyrophorics</a:t>
            </a:r>
            <a:r>
              <a:rPr lang="en-US" sz="2000" dirty="0">
                <a:latin typeface="Arial" panose="020B0604020202020204" pitchFamily="34" charset="0"/>
                <a:cs typeface="Arial" panose="020B0604020202020204" pitchFamily="34" charset="0"/>
              </a:rPr>
              <a:t> and Class 4 Oxidizers are allowed to be stored/used in Non Sprinklered Buildings, where this is not allowed by Chapter 50.</a:t>
            </a:r>
          </a:p>
          <a:p>
            <a:endParaRPr lang="en-US" dirty="0"/>
          </a:p>
        </p:txBody>
      </p:sp>
    </p:spTree>
    <p:extLst>
      <p:ext uri="{BB962C8B-B14F-4D97-AF65-F5344CB8AC3E}">
        <p14:creationId xmlns:p14="http://schemas.microsoft.com/office/powerpoint/2010/main" val="140330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7BFD4-010F-42B1-8E41-F87827715122}"/>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14</a:t>
            </a:fld>
            <a:endParaRPr lang="en-US">
              <a:solidFill>
                <a:prstClr val="black">
                  <a:tint val="75000"/>
                </a:prstClr>
              </a:solidFill>
            </a:endParaRPr>
          </a:p>
        </p:txBody>
      </p:sp>
      <p:sp>
        <p:nvSpPr>
          <p:cNvPr id="3" name="Text Placeholder 2">
            <a:extLst>
              <a:ext uri="{FF2B5EF4-FFF2-40B4-BE49-F238E27FC236}">
                <a16:creationId xmlns:a16="http://schemas.microsoft.com/office/drawing/2014/main" id="{911183E3-3008-415C-A6B3-6BE42047BBAA}"/>
              </a:ext>
            </a:extLst>
          </p:cNvPr>
          <p:cNvSpPr>
            <a:spLocks noGrp="1"/>
          </p:cNvSpPr>
          <p:nvPr>
            <p:ph type="body" sz="quarter" idx="13"/>
          </p:nvPr>
        </p:nvSpPr>
        <p:spPr/>
        <p:txBody>
          <a:bodyPr>
            <a:normAutofit fontScale="85000" lnSpcReduction="10000"/>
          </a:bodyPr>
          <a:lstStyle/>
          <a:p>
            <a:pPr marL="0" indent="0">
              <a:buNone/>
            </a:pPr>
            <a:r>
              <a:rPr lang="en-US" sz="2000" dirty="0">
                <a:latin typeface="Arial" panose="020B0604020202020204" pitchFamily="34" charset="0"/>
                <a:cs typeface="Arial" panose="020B0604020202020204" pitchFamily="34" charset="0"/>
              </a:rPr>
              <a:t>Exhaust ducts from each laboratory suite shall be separately ducted to a point outside the building, to a mechanical room, or to a shaft.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Exhaust ducts from chemical fume hoods and other exhaust systems within the same laboratory suite shall be permitted to be combined within the laboratory suite.</a:t>
            </a:r>
          </a:p>
          <a:p>
            <a:pPr marL="0" indent="0">
              <a:buNone/>
            </a:pPr>
            <a:endParaRPr lang="en-US" sz="20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5B9C8AC-1E21-4B6C-A241-612F4CDD25DD}"/>
              </a:ext>
            </a:extLst>
          </p:cNvPr>
          <p:cNvSpPr>
            <a:spLocks noGrp="1"/>
          </p:cNvSpPr>
          <p:nvPr>
            <p:ph type="title"/>
          </p:nvPr>
        </p:nvSpPr>
        <p:spPr>
          <a:xfrm>
            <a:off x="285751" y="763586"/>
            <a:ext cx="8677656" cy="685800"/>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Lab Suite Ventilation – NFPA 45</a:t>
            </a:r>
          </a:p>
        </p:txBody>
      </p:sp>
    </p:spTree>
    <p:extLst>
      <p:ext uri="{BB962C8B-B14F-4D97-AF65-F5344CB8AC3E}">
        <p14:creationId xmlns:p14="http://schemas.microsoft.com/office/powerpoint/2010/main" val="11886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1B5E3A-A7A0-4FA2-BB39-26E466D3FAED}"/>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15</a:t>
            </a:fld>
            <a:endParaRPr lang="en-US">
              <a:solidFill>
                <a:prstClr val="black">
                  <a:tint val="75000"/>
                </a:prstClr>
              </a:solidFill>
            </a:endParaRPr>
          </a:p>
        </p:txBody>
      </p:sp>
      <p:sp>
        <p:nvSpPr>
          <p:cNvPr id="4" name="Title 3">
            <a:extLst>
              <a:ext uri="{FF2B5EF4-FFF2-40B4-BE49-F238E27FC236}">
                <a16:creationId xmlns:a16="http://schemas.microsoft.com/office/drawing/2014/main" id="{E1420E5A-3976-4733-9ACE-8809FC3A8223}"/>
              </a:ext>
            </a:extLst>
          </p:cNvPr>
          <p:cNvSpPr>
            <a:spLocks noGrp="1"/>
          </p:cNvSpPr>
          <p:nvPr>
            <p:ph type="title"/>
          </p:nvPr>
        </p:nvSpPr>
        <p:spPr>
          <a:xfrm>
            <a:off x="233172" y="457200"/>
            <a:ext cx="8677656" cy="685800"/>
          </a:xfrm>
        </p:spPr>
        <p:txBody>
          <a:bodyPr>
            <a:normAutofit fontScale="90000"/>
          </a:bodyPr>
          <a:lstStyle/>
          <a:p>
            <a:r>
              <a:rPr lang="en-US" sz="3200" dirty="0">
                <a:solidFill>
                  <a:schemeClr val="tx1"/>
                </a:solidFill>
                <a:latin typeface="Arial" panose="020B0604020202020204" pitchFamily="34" charset="0"/>
                <a:cs typeface="Arial" panose="020B0604020202020204" pitchFamily="34" charset="0"/>
              </a:rPr>
              <a:t>Preferred Fume Hood Exhaust Duct Configuration</a:t>
            </a:r>
          </a:p>
        </p:txBody>
      </p:sp>
      <p:pic>
        <p:nvPicPr>
          <p:cNvPr id="5" name="Picture 4">
            <a:extLst>
              <a:ext uri="{FF2B5EF4-FFF2-40B4-BE49-F238E27FC236}">
                <a16:creationId xmlns:a16="http://schemas.microsoft.com/office/drawing/2014/main" id="{355AC0AA-7162-4A98-A4EB-784AFD8D81BF}"/>
              </a:ext>
            </a:extLst>
          </p:cNvPr>
          <p:cNvPicPr>
            <a:picLocks noChangeAspect="1"/>
          </p:cNvPicPr>
          <p:nvPr/>
        </p:nvPicPr>
        <p:blipFill>
          <a:blip r:embed="rId3"/>
          <a:stretch>
            <a:fillRect/>
          </a:stretch>
        </p:blipFill>
        <p:spPr>
          <a:xfrm>
            <a:off x="609600" y="1296613"/>
            <a:ext cx="7580908" cy="5273675"/>
          </a:xfrm>
          <a:prstGeom prst="rect">
            <a:avLst/>
          </a:prstGeom>
        </p:spPr>
      </p:pic>
    </p:spTree>
    <p:extLst>
      <p:ext uri="{BB962C8B-B14F-4D97-AF65-F5344CB8AC3E}">
        <p14:creationId xmlns:p14="http://schemas.microsoft.com/office/powerpoint/2010/main" val="35312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FF2FC-250A-4360-AD42-558C644B5A70}"/>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16</a:t>
            </a:fld>
            <a:endParaRPr lang="en-US">
              <a:solidFill>
                <a:prstClr val="black">
                  <a:tint val="75000"/>
                </a:prstClr>
              </a:solidFill>
            </a:endParaRPr>
          </a:p>
        </p:txBody>
      </p:sp>
      <p:sp>
        <p:nvSpPr>
          <p:cNvPr id="5" name="Title 4">
            <a:extLst>
              <a:ext uri="{FF2B5EF4-FFF2-40B4-BE49-F238E27FC236}">
                <a16:creationId xmlns:a16="http://schemas.microsoft.com/office/drawing/2014/main" id="{6753C378-9A75-471D-965D-192429C37E75}"/>
              </a:ext>
            </a:extLst>
          </p:cNvPr>
          <p:cNvSpPr txBox="1">
            <a:spLocks noGrp="1"/>
          </p:cNvSpPr>
          <p:nvPr>
            <p:ph type="title"/>
          </p:nvPr>
        </p:nvSpPr>
        <p:spPr>
          <a:xfrm>
            <a:off x="233362" y="522793"/>
            <a:ext cx="8677275" cy="584775"/>
          </a:xfrm>
          <a:prstGeom prst="rect">
            <a:avLst/>
          </a:prstGeom>
          <a:noFill/>
        </p:spPr>
        <p:txBody>
          <a:bodyPr wrap="square" rtlCol="0">
            <a:spAutoFit/>
          </a:bodyPr>
          <a:lstStyle/>
          <a:p>
            <a:pPr defTabSz="899010"/>
            <a:r>
              <a:rPr lang="en-US" sz="3200" dirty="0">
                <a:solidFill>
                  <a:prstClr val="black"/>
                </a:solidFill>
                <a:latin typeface="Arial" panose="020B0604020202020204" pitchFamily="34" charset="0"/>
                <a:cs typeface="Arial" panose="020B0604020202020204" pitchFamily="34" charset="0"/>
              </a:rPr>
              <a:t>Documentation</a:t>
            </a:r>
          </a:p>
        </p:txBody>
      </p:sp>
      <p:sp>
        <p:nvSpPr>
          <p:cNvPr id="3" name="TextBox 2">
            <a:extLst>
              <a:ext uri="{FF2B5EF4-FFF2-40B4-BE49-F238E27FC236}">
                <a16:creationId xmlns:a16="http://schemas.microsoft.com/office/drawing/2014/main" id="{C081501D-22D8-4A96-AC07-CBC0B4B17471}"/>
              </a:ext>
            </a:extLst>
          </p:cNvPr>
          <p:cNvSpPr txBox="1"/>
          <p:nvPr/>
        </p:nvSpPr>
        <p:spPr>
          <a:xfrm>
            <a:off x="233362" y="1463675"/>
            <a:ext cx="7924800" cy="480131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Evaluation of MAQs is a CODE requirement.  Maximum expected quantities subdivided into material classifications categories and the method of protection from chemical hazards (for example, control areas, laboratory suites, fire protection systems, storage location, Group H occupancies, and separations) is to be included on the construction documents and reviewed with the Authority Having Jurisdiction.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good portion of our outside design consultants punt this review claiming lack of expertise.  FE has resources to help you with this effort.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Start this process EARLY in the project.  The result of this analysis CAN effect the final design.</a:t>
            </a:r>
          </a:p>
          <a:p>
            <a:endParaRPr lang="en-US"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THANK YOU</a:t>
            </a:r>
          </a:p>
          <a:p>
            <a:endParaRPr lang="en-US" dirty="0"/>
          </a:p>
          <a:p>
            <a:endParaRPr lang="en-US" dirty="0"/>
          </a:p>
        </p:txBody>
      </p:sp>
    </p:spTree>
    <p:extLst>
      <p:ext uri="{BB962C8B-B14F-4D97-AF65-F5344CB8AC3E}">
        <p14:creationId xmlns:p14="http://schemas.microsoft.com/office/powerpoint/2010/main" val="377433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971800" y="3086100"/>
            <a:ext cx="3200400" cy="685800"/>
          </a:xfrm>
        </p:spPr>
        <p:txBody>
          <a:bodyPr>
            <a:noAutofit/>
          </a:bodyPr>
          <a:lstStyle/>
          <a:p>
            <a:r>
              <a:rPr lang="en-US" sz="4400" b="1" dirty="0">
                <a:solidFill>
                  <a:schemeClr val="tx1">
                    <a:lumMod val="85000"/>
                    <a:lumOff val="15000"/>
                  </a:schemeClr>
                </a:solidFill>
              </a:rPr>
              <a:t>Questions?</a:t>
            </a:r>
          </a:p>
        </p:txBody>
      </p:sp>
      <p:sp>
        <p:nvSpPr>
          <p:cNvPr id="3" name="Slide Number Placeholder 2">
            <a:extLst>
              <a:ext uri="{FF2B5EF4-FFF2-40B4-BE49-F238E27FC236}">
                <a16:creationId xmlns:a16="http://schemas.microsoft.com/office/drawing/2014/main" id="{0392EEB1-8550-4CCE-8B5D-40AC81DAE8AF}"/>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019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743200" y="2743200"/>
            <a:ext cx="3657600" cy="1371600"/>
          </a:xfrm>
        </p:spPr>
        <p:txBody>
          <a:bodyPr>
            <a:noAutofit/>
          </a:bodyPr>
          <a:lstStyle/>
          <a:p>
            <a:r>
              <a:rPr lang="en-US" sz="4400" b="1" dirty="0">
                <a:solidFill>
                  <a:schemeClr val="tx1">
                    <a:lumMod val="85000"/>
                    <a:lumOff val="15000"/>
                  </a:schemeClr>
                </a:solidFill>
              </a:rPr>
              <a:t>Resiliency Presentation</a:t>
            </a:r>
          </a:p>
        </p:txBody>
      </p:sp>
      <p:sp>
        <p:nvSpPr>
          <p:cNvPr id="3" name="Slide Number Placeholder 2">
            <a:extLst>
              <a:ext uri="{FF2B5EF4-FFF2-40B4-BE49-F238E27FC236}">
                <a16:creationId xmlns:a16="http://schemas.microsoft.com/office/drawing/2014/main" id="{234187BE-1183-4B47-80A2-87C9DA5E27AE}"/>
              </a:ext>
            </a:extLst>
          </p:cNvPr>
          <p:cNvSpPr>
            <a:spLocks noGrp="1"/>
          </p:cNvSpPr>
          <p:nvPr>
            <p:ph type="sldNum" sz="quarter" idx="12"/>
          </p:nvPr>
        </p:nvSpPr>
        <p:spPr/>
        <p:txBody>
          <a:bodyPr/>
          <a:lstStyle/>
          <a:p>
            <a:fld id="{6315554C-9387-4378-80C2-5F7076CAC95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97415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Presenters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2308324"/>
          </a:xfrm>
          <a:prstGeom prst="rect">
            <a:avLst/>
          </a:prstGeom>
          <a:noFill/>
        </p:spPr>
        <p:txBody>
          <a:bodyPr wrap="square" rtlCol="0">
            <a:spAutoFit/>
          </a:bodyPr>
          <a:lstStyle/>
          <a:p>
            <a:r>
              <a:rPr lang="en-US" sz="2400" dirty="0">
                <a:latin typeface="Palatino Linotype" panose="02040502050505030304" pitchFamily="18" charset="0"/>
                <a:ea typeface="Calibri" panose="020F0502020204030204" pitchFamily="34" charset="0"/>
              </a:rPr>
              <a:t>Michael Niechwiadowicz – Building Code Program Manager</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a:p>
            <a:r>
              <a:rPr lang="en-US" sz="2400" dirty="0">
                <a:effectLst/>
                <a:latin typeface="Palatino Linotype" panose="02040502050505030304" pitchFamily="18" charset="0"/>
                <a:ea typeface="Calibri" panose="020F0502020204030204" pitchFamily="34" charset="0"/>
              </a:rPr>
              <a:t>Elizabeth A. Kolacki, P.E. </a:t>
            </a:r>
            <a:r>
              <a:rPr lang="en-US" sz="2400" dirty="0">
                <a:latin typeface="Palatino Linotype" panose="02040502050505030304" pitchFamily="18" charset="0"/>
              </a:rPr>
              <a:t>-</a:t>
            </a:r>
            <a:r>
              <a:rPr lang="en-US" sz="2400" dirty="0">
                <a:effectLst/>
                <a:latin typeface="Palatino Linotype" panose="02040502050505030304" pitchFamily="18" charset="0"/>
                <a:ea typeface="Calibri" panose="020F0502020204030204" pitchFamily="34" charset="0"/>
              </a:rPr>
              <a:t> Senior Mechanical Engineer</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592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2020 NYS Code Changes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2677656"/>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Effective May 12, 2020</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Added Chapter 38 to the Fire Code</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Applies to colleges and universities</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Establishes additional categories for High Education Labs</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Provides for additional options but…</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Additional requirements</a:t>
            </a:r>
          </a:p>
        </p:txBody>
      </p:sp>
    </p:spTree>
    <p:extLst>
      <p:ext uri="{BB962C8B-B14F-4D97-AF65-F5344CB8AC3E}">
        <p14:creationId xmlns:p14="http://schemas.microsoft.com/office/powerpoint/2010/main" val="384394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What Changed?</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4832092"/>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Previous code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Hazardous Occupancies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Control Areas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Established rights to an existing use</a:t>
            </a:r>
          </a:p>
          <a:p>
            <a:pPr lvl="1"/>
            <a:endParaRPr lang="en-US" sz="24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2020 Code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Hazardous Occupancies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Lab Suites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Sprinklered Labs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Unsprinklered Labs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Control Areas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Established rights to an existing use</a:t>
            </a:r>
          </a:p>
          <a:p>
            <a:pPr lvl="2"/>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0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When Does the New Code Apply?</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3354765"/>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New labs</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Change of use of an existing space to a lab</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Changes are made to an existing lab</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Changes to chemical usage </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Increase in quantities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Different chemical used</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New equipment installed</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Lab is reconfigured</a:t>
            </a:r>
          </a:p>
          <a:p>
            <a:pPr lvl="2"/>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4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What About Grandfather Rights?</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357181"/>
            <a:ext cx="7848600" cy="5201424"/>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This has been a lab for 150 years, it is ‘grandfathered’.</a:t>
            </a:r>
          </a:p>
          <a:p>
            <a:pPr marL="800100" lvl="1" indent="-342900">
              <a:buFont typeface="Wingdings" panose="05000000000000000000" pitchFamily="2" charset="2"/>
              <a:buChar char="§"/>
            </a:pPr>
            <a:r>
              <a:rPr lang="en-US" sz="2400" b="1" dirty="0">
                <a:solidFill>
                  <a:srgbClr val="FF0000"/>
                </a:solidFill>
                <a:latin typeface="Arial" panose="020B0604020202020204" pitchFamily="34" charset="0"/>
                <a:cs typeface="Arial" panose="020B0604020202020204" pitchFamily="34" charset="0"/>
              </a:rPr>
              <a:t>No such thing as ‘grandfathered’.</a:t>
            </a:r>
          </a:p>
          <a:p>
            <a:pPr marL="800100" lvl="1" indent="-342900">
              <a:buFont typeface="Courier New" panose="02070309020205020404" pitchFamily="49" charset="0"/>
              <a:buChar char="o"/>
            </a:pPr>
            <a:endParaRPr lang="en-US" sz="2000" b="1" dirty="0">
              <a:solidFill>
                <a:srgbClr val="FF0000"/>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Established Rights</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Meets the requirements of a previous code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Document the use and code compliance</a:t>
            </a:r>
          </a:p>
          <a:p>
            <a:pPr marL="800100" lvl="1"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Exact same use continues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quantities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chemicals</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size</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change in configuration</a:t>
            </a:r>
          </a:p>
          <a:p>
            <a:pPr marL="342900"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There are retroactive requirements in the Fire Code that supersede established rights</a:t>
            </a:r>
          </a:p>
        </p:txBody>
      </p:sp>
    </p:spTree>
    <p:extLst>
      <p:ext uri="{BB962C8B-B14F-4D97-AF65-F5344CB8AC3E}">
        <p14:creationId xmlns:p14="http://schemas.microsoft.com/office/powerpoint/2010/main" val="38972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2D65E-3A7B-4132-BF0C-9A337D321B4B}"/>
              </a:ext>
            </a:extLst>
          </p:cNvPr>
          <p:cNvSpPr>
            <a:spLocks noGrp="1"/>
          </p:cNvSpPr>
          <p:nvPr>
            <p:ph type="sldNum" sz="quarter" idx="12"/>
          </p:nvPr>
        </p:nvSpPr>
        <p:spPr>
          <a:xfrm>
            <a:off x="6553200" y="6356350"/>
            <a:ext cx="2133600" cy="365125"/>
          </a:xfrm>
        </p:spPr>
        <p:txBody>
          <a:bodyPr/>
          <a:lstStyle/>
          <a:p>
            <a:pPr>
              <a:spcAft>
                <a:spcPts val="600"/>
              </a:spcAft>
            </a:pPr>
            <a:fld id="{6315554C-9387-4378-80C2-5F7076CAC952}" type="slidenum">
              <a:rPr lang="en-US" smtClean="0">
                <a:solidFill>
                  <a:prstClr val="black">
                    <a:tint val="75000"/>
                  </a:prstClr>
                </a:solidFill>
              </a:rPr>
              <a:pPr>
                <a:spcAft>
                  <a:spcPts val="600"/>
                </a:spcAft>
              </a:pPr>
              <a:t>7</a:t>
            </a:fld>
            <a:endParaRPr lang="en-US">
              <a:solidFill>
                <a:prstClr val="black">
                  <a:tint val="75000"/>
                </a:prstClr>
              </a:solidFill>
            </a:endParaRPr>
          </a:p>
        </p:txBody>
      </p:sp>
      <p:sp>
        <p:nvSpPr>
          <p:cNvPr id="2" name="Title 1"/>
          <p:cNvSpPr>
            <a:spLocks noGrp="1"/>
          </p:cNvSpPr>
          <p:nvPr>
            <p:ph type="body" sz="quarter" idx="13"/>
          </p:nvPr>
        </p:nvSpPr>
        <p:spPr>
          <a:xfrm>
            <a:off x="285750" y="1828800"/>
            <a:ext cx="4692650" cy="584200"/>
          </a:xfrm>
        </p:spPr>
        <p:txBody>
          <a:bodyPr>
            <a:normAutofit/>
          </a:bodyPr>
          <a:lstStyle/>
          <a:p>
            <a:r>
              <a:rPr lang="en-US" dirty="0">
                <a:latin typeface="Arial" panose="020B0604020202020204" pitchFamily="34" charset="0"/>
                <a:cs typeface="Arial" panose="020B0604020202020204" pitchFamily="34" charset="0"/>
              </a:rPr>
              <a:t>Chemical Inventory </a:t>
            </a:r>
          </a:p>
        </p:txBody>
      </p:sp>
    </p:spTree>
    <p:extLst>
      <p:ext uri="{BB962C8B-B14F-4D97-AF65-F5344CB8AC3E}">
        <p14:creationId xmlns:p14="http://schemas.microsoft.com/office/powerpoint/2010/main" val="33791639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83680" y="6377940"/>
            <a:ext cx="2103120" cy="2769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15554C-9387-4378-80C2-5F7076CAC952}" type="slidenum">
              <a:rPr kumimoji="0" lang="en-US" b="0" i="0" u="none" strike="noStrike" kern="1200" cap="none" spc="0" normalizeH="0" baseline="0" noProof="0" smtClean="0">
                <a:ln>
                  <a:noFill/>
                </a:ln>
                <a:solidFill>
                  <a:prstClr val="black">
                    <a:tint val="75000"/>
                  </a:prstClr>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65" b="0" i="0" u="none" strike="noStrike" kern="1200" cap="none" spc="0" normalizeH="0" baseline="0" noProof="0" dirty="0">
              <a:ln>
                <a:noFill/>
              </a:ln>
              <a:solidFill>
                <a:prstClr val="black">
                  <a:tint val="75000"/>
                </a:prstClr>
              </a:solidFill>
              <a:effectLst/>
              <a:uLnTx/>
              <a:uFillTx/>
              <a:latin typeface="Times"/>
              <a:ea typeface="+mn-ea"/>
              <a:cs typeface="+mn-cs"/>
            </a:endParaRPr>
          </a:p>
        </p:txBody>
      </p:sp>
      <p:sp>
        <p:nvSpPr>
          <p:cNvPr id="7" name="Content Placeholder 2"/>
          <p:cNvSpPr>
            <a:spLocks noGrp="1"/>
          </p:cNvSpPr>
          <p:nvPr/>
        </p:nvSpPr>
        <p:spPr>
          <a:xfrm>
            <a:off x="762000" y="1099027"/>
            <a:ext cx="7391400" cy="54886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None/>
              <a:tabLst/>
              <a:defRPr/>
            </a:pPr>
            <a:endParaRPr lang="en-US" sz="1800" baseline="0" dirty="0">
              <a:solidFill>
                <a:prstClr val="black"/>
              </a:solidFill>
              <a:latin typeface="Calibri" charset="0"/>
              <a:ea typeface="Calibri" charset="0"/>
              <a:cs typeface="Calibri" charset="0"/>
            </a:endParaRPr>
          </a:p>
          <a:p>
            <a:pPr marL="0" indent="0">
              <a:buNone/>
              <a:defRPr/>
            </a:pPr>
            <a:endParaRPr lang="en-US" sz="2200" dirty="0">
              <a:solidFill>
                <a:prstClr val="black"/>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46445A67-DDD2-4E42-AAE9-5661C2613AEC}"/>
              </a:ext>
            </a:extLst>
          </p:cNvPr>
          <p:cNvSpPr txBox="1"/>
          <p:nvPr/>
        </p:nvSpPr>
        <p:spPr>
          <a:xfrm>
            <a:off x="533400" y="514253"/>
            <a:ext cx="784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What are MAQs?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F70FDF7-DA04-4145-9E7F-A6818F5FF834}"/>
              </a:ext>
            </a:extLst>
          </p:cNvPr>
          <p:cNvSpPr txBox="1"/>
          <p:nvPr/>
        </p:nvSpPr>
        <p:spPr>
          <a:xfrm>
            <a:off x="533400" y="1600200"/>
            <a:ext cx="7848600"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Maximum Allowable Quantities (MAQs) of Hazardous Materials: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CODES limit the amounts of hazardous materials (chemicals) in storage and use in certain occupancies.  Since 2000, the New York State Codes hasn’t recognized Laboratories as an specific occupancy type despite the significantly different activities that are conducted within when compared to a general office or business building.  This is mostly apparent in the storage and use of Hazardous Materials – aka Chemicals.  These limitations have the potential to restrict research that can be conducted.  The new Chapter on Higher Education Laboratories in the Fire Code eases these restrictions without having to classify an occupancy as High Hazard.</a:t>
            </a:r>
          </a:p>
        </p:txBody>
      </p:sp>
    </p:spTree>
    <p:extLst>
      <p:ext uri="{BB962C8B-B14F-4D97-AF65-F5344CB8AC3E}">
        <p14:creationId xmlns:p14="http://schemas.microsoft.com/office/powerpoint/2010/main" val="725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50" dirty="0"/>
              <a:t>Chemical IFC Classification</a:t>
            </a:r>
          </a:p>
        </p:txBody>
      </p:sp>
      <p:sp>
        <p:nvSpPr>
          <p:cNvPr id="3" name="Content Placeholder 2"/>
          <p:cNvSpPr>
            <a:spLocks noGrp="1"/>
          </p:cNvSpPr>
          <p:nvPr>
            <p:ph idx="1"/>
          </p:nvPr>
        </p:nvSpPr>
        <p:spPr>
          <a:xfrm>
            <a:off x="628650" y="2226469"/>
            <a:ext cx="4235746" cy="1938992"/>
          </a:xfrm>
        </p:spPr>
        <p:txBody>
          <a:bodyPr/>
          <a:lstStyle/>
          <a:p>
            <a:r>
              <a:rPr lang="en-US" dirty="0">
                <a:latin typeface="Arial" panose="020B0604020202020204" pitchFamily="34" charset="0"/>
                <a:cs typeface="Arial" panose="020B0604020202020204" pitchFamily="34" charset="0"/>
              </a:rPr>
              <a:t>Maximum Allowable Quantities (MAQs) are based on rating in the International Fire Code (IFC).</a:t>
            </a:r>
          </a:p>
          <a:p>
            <a:r>
              <a:rPr lang="en-US" dirty="0">
                <a:latin typeface="Arial" panose="020B0604020202020204" pitchFamily="34" charset="0"/>
                <a:cs typeface="Arial" panose="020B0604020202020204" pitchFamily="34" charset="0"/>
              </a:rPr>
              <a:t>This data is not provided by the chemical supplier / manufacturer!</a:t>
            </a:r>
          </a:p>
          <a:p>
            <a:r>
              <a:rPr lang="en-US" dirty="0">
                <a:latin typeface="Arial" panose="020B0604020202020204" pitchFamily="34" charset="0"/>
                <a:cs typeface="Arial" panose="020B0604020202020204" pitchFamily="34" charset="0"/>
              </a:rPr>
              <a:t>Vertére software can store this information and report using it</a:t>
            </a:r>
          </a:p>
        </p:txBody>
      </p:sp>
      <p:pic>
        <p:nvPicPr>
          <p:cNvPr id="4" name="Picture 3"/>
          <p:cNvPicPr>
            <a:picLocks noChangeAspect="1"/>
          </p:cNvPicPr>
          <p:nvPr/>
        </p:nvPicPr>
        <p:blipFill>
          <a:blip r:embed="rId3"/>
          <a:stretch>
            <a:fillRect/>
          </a:stretch>
        </p:blipFill>
        <p:spPr>
          <a:xfrm>
            <a:off x="4864396" y="1890031"/>
            <a:ext cx="4224637" cy="3803240"/>
          </a:xfrm>
          <a:prstGeom prst="rect">
            <a:avLst/>
          </a:prstGeom>
        </p:spPr>
      </p:pic>
      <p:sp>
        <p:nvSpPr>
          <p:cNvPr id="6" name="Slide Number Placeholder 5">
            <a:extLst>
              <a:ext uri="{FF2B5EF4-FFF2-40B4-BE49-F238E27FC236}">
                <a16:creationId xmlns:a16="http://schemas.microsoft.com/office/drawing/2014/main" id="{C3EE4052-68CF-4950-84C6-F12B9311B41C}"/>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326165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A445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54432</TotalTime>
  <Words>1246</Words>
  <Application>Microsoft Office PowerPoint</Application>
  <PresentationFormat>On-screen Show (4:3)</PresentationFormat>
  <Paragraphs>153</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Georgia</vt:lpstr>
      <vt:lpstr>Palatino Linotype</vt:lpstr>
      <vt:lpstr>Times</vt:lpstr>
      <vt:lpstr>Times New Roman</vt:lpstr>
      <vt:lpstr>Wingdings</vt:lpstr>
      <vt:lpstr>Office Theme</vt:lpstr>
      <vt:lpstr>New Code Requirements for Higher Education Laboratories Changes in Hazardous Material  Storage, Handling and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Chemical IFC Classification</vt:lpstr>
      <vt:lpstr>PowerPoint Presentation</vt:lpstr>
      <vt:lpstr>Lab Suites and Control Areas</vt:lpstr>
      <vt:lpstr>PowerPoint Presentation</vt:lpstr>
      <vt:lpstr>PowerPoint Presentation</vt:lpstr>
      <vt:lpstr>Lab Suite Ventilation – NFPA 45</vt:lpstr>
      <vt:lpstr>Preferred Fume Hood Exhaust Duct Configuration</vt:lpstr>
      <vt:lpstr>Documentation</vt:lpstr>
      <vt:lpstr>Questions?</vt:lpstr>
      <vt:lpstr>Resiliency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Thompson</dc:creator>
  <cp:lastModifiedBy>Taylor Thompson</cp:lastModifiedBy>
  <cp:revision>180</cp:revision>
  <dcterms:created xsi:type="dcterms:W3CDTF">2020-02-13T14:27:06Z</dcterms:created>
  <dcterms:modified xsi:type="dcterms:W3CDTF">2021-03-03T19:37:47Z</dcterms:modified>
</cp:coreProperties>
</file>