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7" r:id="rId5"/>
    <p:sldId id="266" r:id="rId6"/>
    <p:sldId id="265"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1" d="100"/>
          <a:sy n="61" d="100"/>
        </p:scale>
        <p:origin x="7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81077-E8D5-478C-A0E8-A2BB872F6DED}"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7D326-369F-487C-99E5-1C3B7518D413}" type="slidenum">
              <a:rPr lang="en-US" smtClean="0"/>
              <a:t>‹#›</a:t>
            </a:fld>
            <a:endParaRPr lang="en-US"/>
          </a:p>
        </p:txBody>
      </p:sp>
    </p:spTree>
    <p:extLst>
      <p:ext uri="{BB962C8B-B14F-4D97-AF65-F5344CB8AC3E}">
        <p14:creationId xmlns:p14="http://schemas.microsoft.com/office/powerpoint/2010/main" val="341926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1/28/2021</a:t>
            </a:r>
          </a:p>
        </p:txBody>
      </p:sp>
      <p:sp>
        <p:nvSpPr>
          <p:cNvPr id="5" name="Footer Placeholder 4"/>
          <p:cNvSpPr>
            <a:spLocks noGrp="1"/>
          </p:cNvSpPr>
          <p:nvPr>
            <p:ph type="ftr" sz="quarter" idx="11"/>
          </p:nvPr>
        </p:nvSpPr>
        <p:spPr/>
        <p:txBody>
          <a:bodyPr/>
          <a:lstStyle/>
          <a:p>
            <a:r>
              <a:rPr lang="en-US"/>
              <a:t>JG/ SAMP via Sharepoint</a:t>
            </a:r>
          </a:p>
        </p:txBody>
      </p:sp>
      <p:sp>
        <p:nvSpPr>
          <p:cNvPr id="6" name="Slide Number Placeholder 5"/>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243880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1/28/2021</a:t>
            </a:r>
          </a:p>
        </p:txBody>
      </p:sp>
      <p:sp>
        <p:nvSpPr>
          <p:cNvPr id="5" name="Footer Placeholder 4"/>
          <p:cNvSpPr>
            <a:spLocks noGrp="1"/>
          </p:cNvSpPr>
          <p:nvPr>
            <p:ph type="ftr" sz="quarter" idx="11"/>
          </p:nvPr>
        </p:nvSpPr>
        <p:spPr/>
        <p:txBody>
          <a:bodyPr/>
          <a:lstStyle/>
          <a:p>
            <a:r>
              <a:rPr lang="en-US"/>
              <a:t>JG/ SAMP via Sharepoint</a:t>
            </a:r>
          </a:p>
        </p:txBody>
      </p:sp>
      <p:sp>
        <p:nvSpPr>
          <p:cNvPr id="6" name="Slide Number Placeholder 5"/>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396281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1/28/2021</a:t>
            </a:r>
          </a:p>
        </p:txBody>
      </p:sp>
      <p:sp>
        <p:nvSpPr>
          <p:cNvPr id="5" name="Footer Placeholder 4"/>
          <p:cNvSpPr>
            <a:spLocks noGrp="1"/>
          </p:cNvSpPr>
          <p:nvPr>
            <p:ph type="ftr" sz="quarter" idx="11"/>
          </p:nvPr>
        </p:nvSpPr>
        <p:spPr/>
        <p:txBody>
          <a:bodyPr/>
          <a:lstStyle/>
          <a:p>
            <a:r>
              <a:rPr lang="en-US"/>
              <a:t>JG/ SAMP via Sharepoint</a:t>
            </a:r>
          </a:p>
        </p:txBody>
      </p:sp>
      <p:sp>
        <p:nvSpPr>
          <p:cNvPr id="6" name="Slide Number Placeholder 5"/>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204698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1/28/2021</a:t>
            </a:r>
          </a:p>
        </p:txBody>
      </p:sp>
      <p:sp>
        <p:nvSpPr>
          <p:cNvPr id="5" name="Footer Placeholder 4"/>
          <p:cNvSpPr>
            <a:spLocks noGrp="1"/>
          </p:cNvSpPr>
          <p:nvPr>
            <p:ph type="ftr" sz="quarter" idx="11"/>
          </p:nvPr>
        </p:nvSpPr>
        <p:spPr/>
        <p:txBody>
          <a:bodyPr/>
          <a:lstStyle/>
          <a:p>
            <a:r>
              <a:rPr lang="en-US"/>
              <a:t>JG/ SAMP via Sharepoint</a:t>
            </a:r>
          </a:p>
        </p:txBody>
      </p:sp>
      <p:sp>
        <p:nvSpPr>
          <p:cNvPr id="6" name="Slide Number Placeholder 5"/>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280303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1/28/2021</a:t>
            </a:r>
          </a:p>
        </p:txBody>
      </p:sp>
      <p:sp>
        <p:nvSpPr>
          <p:cNvPr id="5" name="Footer Placeholder 4"/>
          <p:cNvSpPr>
            <a:spLocks noGrp="1"/>
          </p:cNvSpPr>
          <p:nvPr>
            <p:ph type="ftr" sz="quarter" idx="11"/>
          </p:nvPr>
        </p:nvSpPr>
        <p:spPr/>
        <p:txBody>
          <a:bodyPr/>
          <a:lstStyle/>
          <a:p>
            <a:r>
              <a:rPr lang="en-US"/>
              <a:t>JG/ SAMP via Sharepoint</a:t>
            </a:r>
          </a:p>
        </p:txBody>
      </p:sp>
      <p:sp>
        <p:nvSpPr>
          <p:cNvPr id="6" name="Slide Number Placeholder 5"/>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161395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1/28/2021</a:t>
            </a:r>
          </a:p>
        </p:txBody>
      </p:sp>
      <p:sp>
        <p:nvSpPr>
          <p:cNvPr id="6" name="Footer Placeholder 5"/>
          <p:cNvSpPr>
            <a:spLocks noGrp="1"/>
          </p:cNvSpPr>
          <p:nvPr>
            <p:ph type="ftr" sz="quarter" idx="11"/>
          </p:nvPr>
        </p:nvSpPr>
        <p:spPr/>
        <p:txBody>
          <a:bodyPr/>
          <a:lstStyle/>
          <a:p>
            <a:r>
              <a:rPr lang="en-US"/>
              <a:t>JG/ SAMP via Sharepoint</a:t>
            </a:r>
          </a:p>
        </p:txBody>
      </p:sp>
      <p:sp>
        <p:nvSpPr>
          <p:cNvPr id="7" name="Slide Number Placeholder 6"/>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413749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1/28/2021</a:t>
            </a:r>
          </a:p>
        </p:txBody>
      </p:sp>
      <p:sp>
        <p:nvSpPr>
          <p:cNvPr id="8" name="Footer Placeholder 7"/>
          <p:cNvSpPr>
            <a:spLocks noGrp="1"/>
          </p:cNvSpPr>
          <p:nvPr>
            <p:ph type="ftr" sz="quarter" idx="11"/>
          </p:nvPr>
        </p:nvSpPr>
        <p:spPr/>
        <p:txBody>
          <a:bodyPr/>
          <a:lstStyle/>
          <a:p>
            <a:r>
              <a:rPr lang="en-US"/>
              <a:t>JG/ SAMP via Sharepoint</a:t>
            </a:r>
          </a:p>
        </p:txBody>
      </p:sp>
      <p:sp>
        <p:nvSpPr>
          <p:cNvPr id="9" name="Slide Number Placeholder 8"/>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27088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1/28/2021</a:t>
            </a:r>
          </a:p>
        </p:txBody>
      </p:sp>
      <p:sp>
        <p:nvSpPr>
          <p:cNvPr id="4" name="Footer Placeholder 3"/>
          <p:cNvSpPr>
            <a:spLocks noGrp="1"/>
          </p:cNvSpPr>
          <p:nvPr>
            <p:ph type="ftr" sz="quarter" idx="11"/>
          </p:nvPr>
        </p:nvSpPr>
        <p:spPr/>
        <p:txBody>
          <a:bodyPr/>
          <a:lstStyle/>
          <a:p>
            <a:r>
              <a:rPr lang="en-US"/>
              <a:t>JG/ SAMP via Sharepoint</a:t>
            </a:r>
          </a:p>
        </p:txBody>
      </p:sp>
      <p:sp>
        <p:nvSpPr>
          <p:cNvPr id="5" name="Slide Number Placeholder 4"/>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360756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1/28/2021</a:t>
            </a:r>
          </a:p>
        </p:txBody>
      </p:sp>
      <p:sp>
        <p:nvSpPr>
          <p:cNvPr id="3" name="Footer Placeholder 2"/>
          <p:cNvSpPr>
            <a:spLocks noGrp="1"/>
          </p:cNvSpPr>
          <p:nvPr>
            <p:ph type="ftr" sz="quarter" idx="11"/>
          </p:nvPr>
        </p:nvSpPr>
        <p:spPr/>
        <p:txBody>
          <a:bodyPr/>
          <a:lstStyle/>
          <a:p>
            <a:r>
              <a:rPr lang="en-US"/>
              <a:t>JG/ SAMP via Sharepoint</a:t>
            </a:r>
          </a:p>
        </p:txBody>
      </p:sp>
      <p:sp>
        <p:nvSpPr>
          <p:cNvPr id="4" name="Slide Number Placeholder 3"/>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390713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1/28/2021</a:t>
            </a:r>
          </a:p>
        </p:txBody>
      </p:sp>
      <p:sp>
        <p:nvSpPr>
          <p:cNvPr id="6" name="Footer Placeholder 5"/>
          <p:cNvSpPr>
            <a:spLocks noGrp="1"/>
          </p:cNvSpPr>
          <p:nvPr>
            <p:ph type="ftr" sz="quarter" idx="11"/>
          </p:nvPr>
        </p:nvSpPr>
        <p:spPr/>
        <p:txBody>
          <a:bodyPr/>
          <a:lstStyle/>
          <a:p>
            <a:r>
              <a:rPr lang="en-US"/>
              <a:t>JG/ SAMP via Sharepoint</a:t>
            </a:r>
          </a:p>
        </p:txBody>
      </p:sp>
      <p:sp>
        <p:nvSpPr>
          <p:cNvPr id="7" name="Slide Number Placeholder 6"/>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51736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1/28/2021</a:t>
            </a:r>
          </a:p>
        </p:txBody>
      </p:sp>
      <p:sp>
        <p:nvSpPr>
          <p:cNvPr id="6" name="Footer Placeholder 5"/>
          <p:cNvSpPr>
            <a:spLocks noGrp="1"/>
          </p:cNvSpPr>
          <p:nvPr>
            <p:ph type="ftr" sz="quarter" idx="11"/>
          </p:nvPr>
        </p:nvSpPr>
        <p:spPr/>
        <p:txBody>
          <a:bodyPr/>
          <a:lstStyle/>
          <a:p>
            <a:r>
              <a:rPr lang="en-US"/>
              <a:t>JG/ SAMP via Sharepoint</a:t>
            </a:r>
          </a:p>
        </p:txBody>
      </p:sp>
      <p:sp>
        <p:nvSpPr>
          <p:cNvPr id="7" name="Slide Number Placeholder 6"/>
          <p:cNvSpPr>
            <a:spLocks noGrp="1"/>
          </p:cNvSpPr>
          <p:nvPr>
            <p:ph type="sldNum" sz="quarter" idx="12"/>
          </p:nvPr>
        </p:nvSpPr>
        <p:spPr/>
        <p:txBody>
          <a:bodyPr/>
          <a:lstStyle/>
          <a:p>
            <a:fld id="{18001466-B2AB-4B43-A1BF-D836459522D9}" type="slidenum">
              <a:rPr lang="en-US" smtClean="0"/>
              <a:t>‹#›</a:t>
            </a:fld>
            <a:endParaRPr lang="en-US"/>
          </a:p>
        </p:txBody>
      </p:sp>
    </p:spTree>
    <p:extLst>
      <p:ext uri="{BB962C8B-B14F-4D97-AF65-F5344CB8AC3E}">
        <p14:creationId xmlns:p14="http://schemas.microsoft.com/office/powerpoint/2010/main" val="83632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JG/ SAMP via Sharepoint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01466-B2AB-4B43-A1BF-D836459522D9}" type="slidenum">
              <a:rPr lang="en-US" smtClean="0"/>
              <a:t>‹#›</a:t>
            </a:fld>
            <a:endParaRPr lang="en-US"/>
          </a:p>
        </p:txBody>
      </p:sp>
    </p:spTree>
    <p:extLst>
      <p:ext uri="{BB962C8B-B14F-4D97-AF65-F5344CB8AC3E}">
        <p14:creationId xmlns:p14="http://schemas.microsoft.com/office/powerpoint/2010/main" val="416927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442" y="484799"/>
            <a:ext cx="9144000" cy="814721"/>
          </a:xfrm>
        </p:spPr>
        <p:txBody>
          <a:bodyPr>
            <a:normAutofit/>
          </a:bodyPr>
          <a:lstStyle/>
          <a:p>
            <a:r>
              <a:rPr lang="en-US" sz="4400" dirty="0"/>
              <a:t>Strategic Asset Management</a:t>
            </a:r>
          </a:p>
        </p:txBody>
      </p:sp>
      <p:sp>
        <p:nvSpPr>
          <p:cNvPr id="3" name="Subtitle 2"/>
          <p:cNvSpPr>
            <a:spLocks noGrp="1"/>
          </p:cNvSpPr>
          <p:nvPr>
            <p:ph type="subTitle" idx="1"/>
          </p:nvPr>
        </p:nvSpPr>
        <p:spPr>
          <a:xfrm>
            <a:off x="1094763" y="1299520"/>
            <a:ext cx="10002473" cy="4417916"/>
          </a:xfrm>
        </p:spPr>
        <p:txBody>
          <a:bodyPr>
            <a:normAutofit lnSpcReduction="10000"/>
          </a:bodyPr>
          <a:lstStyle/>
          <a:p>
            <a:r>
              <a:rPr lang="en-US" dirty="0"/>
              <a:t> </a:t>
            </a:r>
          </a:p>
          <a:p>
            <a:r>
              <a:rPr lang="en-US" sz="3200" dirty="0"/>
              <a:t>Steps to creating a Foundation for Managing our Facilities:</a:t>
            </a:r>
          </a:p>
          <a:p>
            <a:pPr marL="457200" indent="-457200" algn="l">
              <a:buFont typeface="+mj-lt"/>
              <a:buAutoNum type="arabicPeriod"/>
            </a:pPr>
            <a:r>
              <a:rPr lang="en-US" dirty="0"/>
              <a:t>Create individual programs for asset classes, consider:</a:t>
            </a:r>
          </a:p>
          <a:p>
            <a:pPr marL="914400" lvl="1" indent="-457200" algn="l">
              <a:buFont typeface="Arial" panose="020B0604020202020204" pitchFamily="34" charset="0"/>
              <a:buChar char="•"/>
            </a:pPr>
            <a:r>
              <a:rPr lang="en-US" sz="1800" dirty="0"/>
              <a:t>Function</a:t>
            </a:r>
          </a:p>
          <a:p>
            <a:pPr marL="914400" lvl="1" indent="-457200" algn="l">
              <a:buFont typeface="Arial" panose="020B0604020202020204" pitchFamily="34" charset="0"/>
              <a:buChar char="•"/>
            </a:pPr>
            <a:r>
              <a:rPr lang="en-US" sz="1800" dirty="0"/>
              <a:t>Tier</a:t>
            </a:r>
          </a:p>
          <a:p>
            <a:pPr marL="914400" lvl="1" indent="-457200" algn="l">
              <a:buFont typeface="Arial" panose="020B0604020202020204" pitchFamily="34" charset="0"/>
              <a:buChar char="•"/>
            </a:pPr>
            <a:r>
              <a:rPr lang="en-US" sz="1800" dirty="0"/>
              <a:t>Uniformat</a:t>
            </a:r>
          </a:p>
          <a:p>
            <a:pPr marL="914400" lvl="1" indent="-457200" algn="l">
              <a:buFont typeface="Arial" panose="020B0604020202020204" pitchFamily="34" charset="0"/>
              <a:buChar char="•"/>
            </a:pPr>
            <a:r>
              <a:rPr lang="en-US" sz="1800" dirty="0"/>
              <a:t>Failure Modes</a:t>
            </a:r>
            <a:endParaRPr lang="en-US" dirty="0"/>
          </a:p>
          <a:p>
            <a:pPr marL="457200" indent="-457200" algn="l">
              <a:buFont typeface="+mj-lt"/>
              <a:buAutoNum type="arabicPeriod" startAt="2"/>
            </a:pPr>
            <a:r>
              <a:rPr lang="en-US" dirty="0"/>
              <a:t>Inventory, collect data, tag assets</a:t>
            </a:r>
          </a:p>
          <a:p>
            <a:pPr marL="457200" indent="-457200" algn="l">
              <a:buFont typeface="+mj-lt"/>
              <a:buAutoNum type="arabicPeriod" startAt="2"/>
            </a:pPr>
            <a:r>
              <a:rPr lang="en-US" dirty="0"/>
              <a:t>Describe preventive maintenance programs</a:t>
            </a:r>
          </a:p>
          <a:p>
            <a:pPr marL="457200" indent="-457200" algn="l">
              <a:buFont typeface="+mj-lt"/>
              <a:buAutoNum type="arabicPeriod" startAt="2"/>
            </a:pPr>
            <a:r>
              <a:rPr lang="en-US" dirty="0"/>
              <a:t>Estimate PM effort and modify programs to fit the funding</a:t>
            </a:r>
          </a:p>
          <a:p>
            <a:pPr marL="457200" indent="-457200" algn="l">
              <a:buFont typeface="+mj-lt"/>
              <a:buAutoNum type="arabicPeriod" startAt="2"/>
            </a:pPr>
            <a:r>
              <a:rPr lang="en-US" dirty="0"/>
              <a:t>Load into CMMS (data in ONE place)</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1/28/2021</a:t>
            </a:r>
            <a:endParaRPr lang="en-US" dirty="0"/>
          </a:p>
        </p:txBody>
      </p:sp>
      <p:sp>
        <p:nvSpPr>
          <p:cNvPr id="5" name="Footer Placeholder 4"/>
          <p:cNvSpPr>
            <a:spLocks noGrp="1"/>
          </p:cNvSpPr>
          <p:nvPr>
            <p:ph type="ftr" sz="quarter" idx="11"/>
          </p:nvPr>
        </p:nvSpPr>
        <p:spPr/>
        <p:txBody>
          <a:bodyPr/>
          <a:lstStyle/>
          <a:p>
            <a:r>
              <a:rPr lang="en-US" dirty="0"/>
              <a:t>JG/ SAMP via </a:t>
            </a:r>
            <a:r>
              <a:rPr lang="en-US" dirty="0" err="1"/>
              <a:t>Sharepoint</a:t>
            </a:r>
            <a:endParaRPr lang="en-US" dirty="0"/>
          </a:p>
        </p:txBody>
      </p:sp>
      <p:sp>
        <p:nvSpPr>
          <p:cNvPr id="6" name="Slide Number Placeholder 5"/>
          <p:cNvSpPr>
            <a:spLocks noGrp="1"/>
          </p:cNvSpPr>
          <p:nvPr>
            <p:ph type="sldNum" sz="quarter" idx="12"/>
          </p:nvPr>
        </p:nvSpPr>
        <p:spPr/>
        <p:txBody>
          <a:bodyPr/>
          <a:lstStyle/>
          <a:p>
            <a:fld id="{18001466-B2AB-4B43-A1BF-D836459522D9}" type="slidenum">
              <a:rPr lang="en-US" smtClean="0"/>
              <a:t>1</a:t>
            </a:fld>
            <a:endParaRPr lang="en-US" dirty="0"/>
          </a:p>
        </p:txBody>
      </p:sp>
    </p:spTree>
    <p:extLst>
      <p:ext uri="{BB962C8B-B14F-4D97-AF65-F5344CB8AC3E}">
        <p14:creationId xmlns:p14="http://schemas.microsoft.com/office/powerpoint/2010/main" val="394779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145F-E09A-4CFE-95C3-B1A0A8D62D98}"/>
              </a:ext>
            </a:extLst>
          </p:cNvPr>
          <p:cNvSpPr>
            <a:spLocks noGrp="1"/>
          </p:cNvSpPr>
          <p:nvPr>
            <p:ph type="title"/>
          </p:nvPr>
        </p:nvSpPr>
        <p:spPr/>
        <p:txBody>
          <a:bodyPr/>
          <a:lstStyle/>
          <a:p>
            <a:r>
              <a:rPr lang="en-US" dirty="0"/>
              <a:t>What is an “asset”?</a:t>
            </a:r>
          </a:p>
        </p:txBody>
      </p:sp>
      <p:sp>
        <p:nvSpPr>
          <p:cNvPr id="3" name="Content Placeholder 2">
            <a:extLst>
              <a:ext uri="{FF2B5EF4-FFF2-40B4-BE49-F238E27FC236}">
                <a16:creationId xmlns:a16="http://schemas.microsoft.com/office/drawing/2014/main" id="{3EDCD770-7E16-4131-A1B1-1A9A40BF344E}"/>
              </a:ext>
            </a:extLst>
          </p:cNvPr>
          <p:cNvSpPr>
            <a:spLocks noGrp="1"/>
          </p:cNvSpPr>
          <p:nvPr>
            <p:ph idx="1"/>
          </p:nvPr>
        </p:nvSpPr>
        <p:spPr/>
        <p:txBody>
          <a:bodyPr/>
          <a:lstStyle/>
          <a:p>
            <a:pPr marL="0" indent="0">
              <a:buNone/>
            </a:pPr>
            <a:r>
              <a:rPr lang="en-US" dirty="0"/>
              <a:t>Anything that has value to the institution – people, reputation, endowment, facilities……</a:t>
            </a:r>
          </a:p>
          <a:p>
            <a:pPr marL="0" indent="0">
              <a:buNone/>
            </a:pPr>
            <a:endParaRPr lang="en-US" dirty="0"/>
          </a:p>
        </p:txBody>
      </p:sp>
      <p:sp>
        <p:nvSpPr>
          <p:cNvPr id="4" name="Date Placeholder 3">
            <a:extLst>
              <a:ext uri="{FF2B5EF4-FFF2-40B4-BE49-F238E27FC236}">
                <a16:creationId xmlns:a16="http://schemas.microsoft.com/office/drawing/2014/main" id="{281949A5-3D5F-4A5C-9DD8-F1B801F339E3}"/>
              </a:ext>
            </a:extLst>
          </p:cNvPr>
          <p:cNvSpPr>
            <a:spLocks noGrp="1"/>
          </p:cNvSpPr>
          <p:nvPr>
            <p:ph type="dt" sz="half" idx="10"/>
          </p:nvPr>
        </p:nvSpPr>
        <p:spPr/>
        <p:txBody>
          <a:bodyPr/>
          <a:lstStyle/>
          <a:p>
            <a:r>
              <a:rPr lang="en-US"/>
              <a:t>1/28/2021</a:t>
            </a:r>
          </a:p>
        </p:txBody>
      </p:sp>
      <p:sp>
        <p:nvSpPr>
          <p:cNvPr id="5" name="Footer Placeholder 4">
            <a:extLst>
              <a:ext uri="{FF2B5EF4-FFF2-40B4-BE49-F238E27FC236}">
                <a16:creationId xmlns:a16="http://schemas.microsoft.com/office/drawing/2014/main" id="{F22E7764-C3FB-4B2B-98F0-F05BBFF06221}"/>
              </a:ext>
            </a:extLst>
          </p:cNvPr>
          <p:cNvSpPr>
            <a:spLocks noGrp="1"/>
          </p:cNvSpPr>
          <p:nvPr>
            <p:ph type="ftr" sz="quarter" idx="11"/>
          </p:nvPr>
        </p:nvSpPr>
        <p:spPr/>
        <p:txBody>
          <a:bodyPr/>
          <a:lstStyle/>
          <a:p>
            <a:r>
              <a:rPr lang="en-US"/>
              <a:t>JG/ SAMP via Sharepoint</a:t>
            </a:r>
          </a:p>
        </p:txBody>
      </p:sp>
      <p:sp>
        <p:nvSpPr>
          <p:cNvPr id="6" name="Slide Number Placeholder 5">
            <a:extLst>
              <a:ext uri="{FF2B5EF4-FFF2-40B4-BE49-F238E27FC236}">
                <a16:creationId xmlns:a16="http://schemas.microsoft.com/office/drawing/2014/main" id="{87F76BF9-A7D1-4369-B08F-7A374550C669}"/>
              </a:ext>
            </a:extLst>
          </p:cNvPr>
          <p:cNvSpPr>
            <a:spLocks noGrp="1"/>
          </p:cNvSpPr>
          <p:nvPr>
            <p:ph type="sldNum" sz="quarter" idx="12"/>
          </p:nvPr>
        </p:nvSpPr>
        <p:spPr/>
        <p:txBody>
          <a:bodyPr/>
          <a:lstStyle/>
          <a:p>
            <a:fld id="{18001466-B2AB-4B43-A1BF-D836459522D9}" type="slidenum">
              <a:rPr lang="en-US" smtClean="0"/>
              <a:t>2</a:t>
            </a:fld>
            <a:endParaRPr lang="en-US"/>
          </a:p>
        </p:txBody>
      </p:sp>
    </p:spTree>
    <p:extLst>
      <p:ext uri="{BB962C8B-B14F-4D97-AF65-F5344CB8AC3E}">
        <p14:creationId xmlns:p14="http://schemas.microsoft.com/office/powerpoint/2010/main" val="416248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33D5-8665-493F-8B95-B7635F60CAD1}"/>
              </a:ext>
            </a:extLst>
          </p:cNvPr>
          <p:cNvSpPr>
            <a:spLocks noGrp="1"/>
          </p:cNvSpPr>
          <p:nvPr>
            <p:ph type="title"/>
          </p:nvPr>
        </p:nvSpPr>
        <p:spPr>
          <a:xfrm>
            <a:off x="302004" y="365125"/>
            <a:ext cx="11635530" cy="1325563"/>
          </a:xfrm>
        </p:spPr>
        <p:txBody>
          <a:bodyPr>
            <a:normAutofit/>
          </a:bodyPr>
          <a:lstStyle/>
          <a:p>
            <a:pPr algn="ctr"/>
            <a:r>
              <a:rPr lang="en-US" sz="3600" dirty="0"/>
              <a:t>So what!  </a:t>
            </a:r>
            <a:br>
              <a:rPr lang="en-US" sz="3600" dirty="0"/>
            </a:br>
            <a:r>
              <a:rPr lang="en-US" sz="3600" dirty="0"/>
              <a:t>How does asset management apply to project managers?</a:t>
            </a:r>
          </a:p>
        </p:txBody>
      </p:sp>
      <p:sp>
        <p:nvSpPr>
          <p:cNvPr id="3" name="Content Placeholder 2">
            <a:extLst>
              <a:ext uri="{FF2B5EF4-FFF2-40B4-BE49-F238E27FC236}">
                <a16:creationId xmlns:a16="http://schemas.microsoft.com/office/drawing/2014/main" id="{5B6F566D-ED9D-434B-9309-97688A0E97B2}"/>
              </a:ext>
            </a:extLst>
          </p:cNvPr>
          <p:cNvSpPr>
            <a:spLocks noGrp="1"/>
          </p:cNvSpPr>
          <p:nvPr>
            <p:ph idx="1"/>
          </p:nvPr>
        </p:nvSpPr>
        <p:spPr/>
        <p:txBody>
          <a:bodyPr vert="horz" lIns="91440" tIns="45720" rIns="91440" bIns="45720" rtlCol="0" anchor="t">
            <a:normAutofit/>
          </a:bodyPr>
          <a:lstStyle/>
          <a:p>
            <a:r>
              <a:rPr lang="en-US" dirty="0"/>
              <a:t>Every project touches assets</a:t>
            </a:r>
          </a:p>
          <a:p>
            <a:r>
              <a:rPr lang="en-US" dirty="0"/>
              <a:t>Costs of </a:t>
            </a:r>
            <a:r>
              <a:rPr lang="en-US" b="1" dirty="0"/>
              <a:t>not </a:t>
            </a:r>
            <a:r>
              <a:rPr lang="en-US" dirty="0"/>
              <a:t>managing assets</a:t>
            </a:r>
          </a:p>
          <a:p>
            <a:pPr lvl="1"/>
            <a:r>
              <a:rPr lang="en-US" dirty="0"/>
              <a:t>Increased utility cost</a:t>
            </a:r>
          </a:p>
          <a:p>
            <a:pPr lvl="1"/>
            <a:r>
              <a:rPr lang="en-US" dirty="0"/>
              <a:t>Decreased service life</a:t>
            </a:r>
          </a:p>
          <a:p>
            <a:pPr lvl="1"/>
            <a:r>
              <a:rPr lang="en-US" dirty="0"/>
              <a:t>Increased maintenance cost</a:t>
            </a:r>
          </a:p>
          <a:p>
            <a:pPr lvl="1"/>
            <a:r>
              <a:rPr lang="en-US" dirty="0"/>
              <a:t>Decreased staff and faculty productivity</a:t>
            </a:r>
          </a:p>
          <a:p>
            <a:pPr lvl="1"/>
            <a:r>
              <a:rPr lang="en-US" dirty="0"/>
              <a:t>Decreased reliability</a:t>
            </a:r>
          </a:p>
          <a:p>
            <a:endParaRPr lang="en-US" dirty="0"/>
          </a:p>
        </p:txBody>
      </p:sp>
      <p:sp>
        <p:nvSpPr>
          <p:cNvPr id="4" name="Date Placeholder 3">
            <a:extLst>
              <a:ext uri="{FF2B5EF4-FFF2-40B4-BE49-F238E27FC236}">
                <a16:creationId xmlns:a16="http://schemas.microsoft.com/office/drawing/2014/main" id="{BAEFF87B-32E4-4870-A6B0-73607CA13A76}"/>
              </a:ext>
            </a:extLst>
          </p:cNvPr>
          <p:cNvSpPr>
            <a:spLocks noGrp="1"/>
          </p:cNvSpPr>
          <p:nvPr>
            <p:ph type="dt" sz="half" idx="10"/>
          </p:nvPr>
        </p:nvSpPr>
        <p:spPr/>
        <p:txBody>
          <a:bodyPr/>
          <a:lstStyle/>
          <a:p>
            <a:r>
              <a:rPr lang="en-US"/>
              <a:t>1/28/2021</a:t>
            </a:r>
          </a:p>
        </p:txBody>
      </p:sp>
      <p:sp>
        <p:nvSpPr>
          <p:cNvPr id="5" name="Footer Placeholder 4">
            <a:extLst>
              <a:ext uri="{FF2B5EF4-FFF2-40B4-BE49-F238E27FC236}">
                <a16:creationId xmlns:a16="http://schemas.microsoft.com/office/drawing/2014/main" id="{4229FAEE-558D-4BCA-8B4B-97F3E4BAC358}"/>
              </a:ext>
            </a:extLst>
          </p:cNvPr>
          <p:cNvSpPr>
            <a:spLocks noGrp="1"/>
          </p:cNvSpPr>
          <p:nvPr>
            <p:ph type="ftr" sz="quarter" idx="11"/>
          </p:nvPr>
        </p:nvSpPr>
        <p:spPr/>
        <p:txBody>
          <a:bodyPr/>
          <a:lstStyle/>
          <a:p>
            <a:r>
              <a:rPr lang="en-US"/>
              <a:t>JG/ SAMP via Sharepoint</a:t>
            </a:r>
          </a:p>
        </p:txBody>
      </p:sp>
      <p:sp>
        <p:nvSpPr>
          <p:cNvPr id="6" name="Slide Number Placeholder 5">
            <a:extLst>
              <a:ext uri="{FF2B5EF4-FFF2-40B4-BE49-F238E27FC236}">
                <a16:creationId xmlns:a16="http://schemas.microsoft.com/office/drawing/2014/main" id="{66F0624C-3043-448E-8508-C3C8EDCFDCB8}"/>
              </a:ext>
            </a:extLst>
          </p:cNvPr>
          <p:cNvSpPr>
            <a:spLocks noGrp="1"/>
          </p:cNvSpPr>
          <p:nvPr>
            <p:ph type="sldNum" sz="quarter" idx="12"/>
          </p:nvPr>
        </p:nvSpPr>
        <p:spPr/>
        <p:txBody>
          <a:bodyPr/>
          <a:lstStyle/>
          <a:p>
            <a:fld id="{18001466-B2AB-4B43-A1BF-D836459522D9}" type="slidenum">
              <a:rPr lang="en-US" smtClean="0"/>
              <a:t>3</a:t>
            </a:fld>
            <a:endParaRPr lang="en-US"/>
          </a:p>
        </p:txBody>
      </p:sp>
    </p:spTree>
    <p:extLst>
      <p:ext uri="{BB962C8B-B14F-4D97-AF65-F5344CB8AC3E}">
        <p14:creationId xmlns:p14="http://schemas.microsoft.com/office/powerpoint/2010/main" val="265287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4FEE33-840A-4F0D-ACA4-86040AC282E8}"/>
              </a:ext>
            </a:extLst>
          </p:cNvPr>
          <p:cNvSpPr>
            <a:spLocks noGrp="1"/>
          </p:cNvSpPr>
          <p:nvPr>
            <p:ph type="dt" sz="half" idx="10"/>
          </p:nvPr>
        </p:nvSpPr>
        <p:spPr/>
        <p:txBody>
          <a:bodyPr/>
          <a:lstStyle/>
          <a:p>
            <a:r>
              <a:rPr lang="en-US"/>
              <a:t>1/28/2021</a:t>
            </a:r>
          </a:p>
        </p:txBody>
      </p:sp>
      <p:sp>
        <p:nvSpPr>
          <p:cNvPr id="3" name="Footer Placeholder 2">
            <a:extLst>
              <a:ext uri="{FF2B5EF4-FFF2-40B4-BE49-F238E27FC236}">
                <a16:creationId xmlns:a16="http://schemas.microsoft.com/office/drawing/2014/main" id="{C6C7A418-10F4-4D1B-811A-E76D72E4B4D9}"/>
              </a:ext>
            </a:extLst>
          </p:cNvPr>
          <p:cNvSpPr>
            <a:spLocks noGrp="1"/>
          </p:cNvSpPr>
          <p:nvPr>
            <p:ph type="ftr" sz="quarter" idx="11"/>
          </p:nvPr>
        </p:nvSpPr>
        <p:spPr/>
        <p:txBody>
          <a:bodyPr/>
          <a:lstStyle/>
          <a:p>
            <a:r>
              <a:rPr lang="en-US"/>
              <a:t>JG/ SAMP via Sharepoint</a:t>
            </a:r>
          </a:p>
        </p:txBody>
      </p:sp>
      <p:sp>
        <p:nvSpPr>
          <p:cNvPr id="4" name="Slide Number Placeholder 3">
            <a:extLst>
              <a:ext uri="{FF2B5EF4-FFF2-40B4-BE49-F238E27FC236}">
                <a16:creationId xmlns:a16="http://schemas.microsoft.com/office/drawing/2014/main" id="{D8409150-9F3E-462A-84D7-24B0EEB8F3AD}"/>
              </a:ext>
            </a:extLst>
          </p:cNvPr>
          <p:cNvSpPr>
            <a:spLocks noGrp="1"/>
          </p:cNvSpPr>
          <p:nvPr>
            <p:ph type="sldNum" sz="quarter" idx="12"/>
          </p:nvPr>
        </p:nvSpPr>
        <p:spPr/>
        <p:txBody>
          <a:bodyPr/>
          <a:lstStyle/>
          <a:p>
            <a:fld id="{18001466-B2AB-4B43-A1BF-D836459522D9}" type="slidenum">
              <a:rPr lang="en-US" smtClean="0"/>
              <a:t>4</a:t>
            </a:fld>
            <a:endParaRPr lang="en-US"/>
          </a:p>
        </p:txBody>
      </p:sp>
      <p:sp>
        <p:nvSpPr>
          <p:cNvPr id="6" name="TextBox 5">
            <a:extLst>
              <a:ext uri="{FF2B5EF4-FFF2-40B4-BE49-F238E27FC236}">
                <a16:creationId xmlns:a16="http://schemas.microsoft.com/office/drawing/2014/main" id="{1B53483C-8038-494E-AD99-6259845EC182}"/>
              </a:ext>
            </a:extLst>
          </p:cNvPr>
          <p:cNvSpPr txBox="1"/>
          <p:nvPr/>
        </p:nvSpPr>
        <p:spPr>
          <a:xfrm>
            <a:off x="1484851" y="1971413"/>
            <a:ext cx="8028264" cy="2585323"/>
          </a:xfrm>
          <a:prstGeom prst="rect">
            <a:avLst/>
          </a:prstGeom>
          <a:noFill/>
        </p:spPr>
        <p:txBody>
          <a:bodyPr wrap="square">
            <a:spAutoFit/>
          </a:bodyPr>
          <a:lstStyle/>
          <a:p>
            <a:pPr algn="l" rtl="0" fontAlgn="base"/>
            <a:r>
              <a:rPr lang="en-US" sz="1800" b="0" i="0" dirty="0">
                <a:effectLst/>
                <a:latin typeface="Calibri" panose="020F0502020204030204" pitchFamily="34" charset="0"/>
              </a:rPr>
              <a:t>Accurate and complete data is required to effectively manage assets.  This requires   everyone involved with assets to consider themselves a “data steward” and feel personally responsible for collecting and maintaining reliable data.</a:t>
            </a:r>
          </a:p>
          <a:p>
            <a:pPr algn="l" rtl="0" fontAlgn="base"/>
            <a:endParaRPr lang="en-US" sz="1800" b="0" i="0" dirty="0">
              <a:effectLst/>
              <a:latin typeface="Calibri" panose="020F0502020204030204" pitchFamily="34" charset="0"/>
            </a:endParaRPr>
          </a:p>
          <a:p>
            <a:pPr algn="l" rtl="0" fontAlgn="base"/>
            <a:endParaRPr lang="en-US" b="0" i="0" dirty="0">
              <a:effectLst/>
            </a:endParaRPr>
          </a:p>
          <a:p>
            <a:pPr algn="l" rtl="0" fontAlgn="base"/>
            <a:r>
              <a:rPr lang="en-US" sz="1800" b="0" i="0" dirty="0">
                <a:effectLst/>
                <a:latin typeface="Calibri" panose="020F0502020204030204" pitchFamily="34" charset="0"/>
              </a:rPr>
              <a:t>A written asset management plan (AMP) for each asset class, </a:t>
            </a:r>
            <a:r>
              <a:rPr lang="en-US" sz="1800" b="0" i="0" dirty="0" err="1">
                <a:effectLst/>
                <a:latin typeface="Calibri" panose="020F0502020204030204" pitchFamily="34" charset="0"/>
              </a:rPr>
              <a:t>eg</a:t>
            </a:r>
            <a:r>
              <a:rPr lang="en-US" sz="1800" b="0" i="0" dirty="0">
                <a:effectLst/>
                <a:latin typeface="Calibri" panose="020F0502020204030204" pitchFamily="34" charset="0"/>
              </a:rPr>
              <a:t>, roofs or backflow preventor, will document details about each asset class and how data will be used to manage the asset class.   Appendix XX is a table of asset classes and individuals/organizations responsible for managing that asset class.</a:t>
            </a:r>
            <a:endParaRPr lang="en-US" b="0" i="0" dirty="0">
              <a:effectLst/>
            </a:endParaRPr>
          </a:p>
        </p:txBody>
      </p:sp>
      <p:sp>
        <p:nvSpPr>
          <p:cNvPr id="7" name="TextBox 6">
            <a:extLst>
              <a:ext uri="{FF2B5EF4-FFF2-40B4-BE49-F238E27FC236}">
                <a16:creationId xmlns:a16="http://schemas.microsoft.com/office/drawing/2014/main" id="{83CA8E7C-5048-4639-A768-19C64D29F2B7}"/>
              </a:ext>
            </a:extLst>
          </p:cNvPr>
          <p:cNvSpPr txBox="1"/>
          <p:nvPr/>
        </p:nvSpPr>
        <p:spPr>
          <a:xfrm>
            <a:off x="838200" y="779959"/>
            <a:ext cx="10319158" cy="769441"/>
          </a:xfrm>
          <a:prstGeom prst="rect">
            <a:avLst/>
          </a:prstGeom>
          <a:noFill/>
        </p:spPr>
        <p:txBody>
          <a:bodyPr wrap="square" rtlCol="0">
            <a:spAutoFit/>
          </a:bodyPr>
          <a:lstStyle/>
          <a:p>
            <a:pPr algn="ctr"/>
            <a:r>
              <a:rPr lang="en-US" sz="4400" dirty="0">
                <a:latin typeface="+mj-lt"/>
              </a:rPr>
              <a:t>Strategic Asset Management Plan</a:t>
            </a:r>
          </a:p>
        </p:txBody>
      </p:sp>
    </p:spTree>
    <p:extLst>
      <p:ext uri="{BB962C8B-B14F-4D97-AF65-F5344CB8AC3E}">
        <p14:creationId xmlns:p14="http://schemas.microsoft.com/office/powerpoint/2010/main" val="152772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C8DB4E-E372-4984-AA38-D2AA5FBC2391}"/>
              </a:ext>
            </a:extLst>
          </p:cNvPr>
          <p:cNvSpPr>
            <a:spLocks noGrp="1"/>
          </p:cNvSpPr>
          <p:nvPr>
            <p:ph type="dt" sz="half" idx="10"/>
          </p:nvPr>
        </p:nvSpPr>
        <p:spPr/>
        <p:txBody>
          <a:bodyPr/>
          <a:lstStyle/>
          <a:p>
            <a:r>
              <a:rPr lang="en-US"/>
              <a:t>1/28/2021</a:t>
            </a:r>
          </a:p>
        </p:txBody>
      </p:sp>
      <p:sp>
        <p:nvSpPr>
          <p:cNvPr id="3" name="Footer Placeholder 2">
            <a:extLst>
              <a:ext uri="{FF2B5EF4-FFF2-40B4-BE49-F238E27FC236}">
                <a16:creationId xmlns:a16="http://schemas.microsoft.com/office/drawing/2014/main" id="{CE60A328-AA56-43BB-8F7A-EBADD9B5FFBC}"/>
              </a:ext>
            </a:extLst>
          </p:cNvPr>
          <p:cNvSpPr>
            <a:spLocks noGrp="1"/>
          </p:cNvSpPr>
          <p:nvPr>
            <p:ph type="ftr" sz="quarter" idx="11"/>
          </p:nvPr>
        </p:nvSpPr>
        <p:spPr/>
        <p:txBody>
          <a:bodyPr/>
          <a:lstStyle/>
          <a:p>
            <a:r>
              <a:rPr lang="en-US"/>
              <a:t>JG/ SAMP via Sharepoint</a:t>
            </a:r>
          </a:p>
        </p:txBody>
      </p:sp>
      <p:sp>
        <p:nvSpPr>
          <p:cNvPr id="4" name="Slide Number Placeholder 3">
            <a:extLst>
              <a:ext uri="{FF2B5EF4-FFF2-40B4-BE49-F238E27FC236}">
                <a16:creationId xmlns:a16="http://schemas.microsoft.com/office/drawing/2014/main" id="{7B163074-95FD-4C50-8E07-4B480AC82E9E}"/>
              </a:ext>
            </a:extLst>
          </p:cNvPr>
          <p:cNvSpPr>
            <a:spLocks noGrp="1"/>
          </p:cNvSpPr>
          <p:nvPr>
            <p:ph type="sldNum" sz="quarter" idx="12"/>
          </p:nvPr>
        </p:nvSpPr>
        <p:spPr/>
        <p:txBody>
          <a:bodyPr/>
          <a:lstStyle/>
          <a:p>
            <a:fld id="{18001466-B2AB-4B43-A1BF-D836459522D9}" type="slidenum">
              <a:rPr lang="en-US" smtClean="0"/>
              <a:t>5</a:t>
            </a:fld>
            <a:endParaRPr lang="en-US"/>
          </a:p>
        </p:txBody>
      </p:sp>
      <p:graphicFrame>
        <p:nvGraphicFramePr>
          <p:cNvPr id="7" name="Table 6">
            <a:extLst>
              <a:ext uri="{FF2B5EF4-FFF2-40B4-BE49-F238E27FC236}">
                <a16:creationId xmlns:a16="http://schemas.microsoft.com/office/drawing/2014/main" id="{14E2D69F-A49C-40C3-B16C-0A836BB561C3}"/>
              </a:ext>
            </a:extLst>
          </p:cNvPr>
          <p:cNvGraphicFramePr>
            <a:graphicFrameLocks noGrp="1"/>
          </p:cNvGraphicFramePr>
          <p:nvPr>
            <p:extLst>
              <p:ext uri="{D42A27DB-BD31-4B8C-83A1-F6EECF244321}">
                <p14:modId xmlns:p14="http://schemas.microsoft.com/office/powerpoint/2010/main" val="3217750467"/>
              </p:ext>
            </p:extLst>
          </p:nvPr>
        </p:nvGraphicFramePr>
        <p:xfrm>
          <a:off x="549904" y="1120948"/>
          <a:ext cx="5546096" cy="5026940"/>
        </p:xfrm>
        <a:graphic>
          <a:graphicData uri="http://schemas.openxmlformats.org/drawingml/2006/table">
            <a:tbl>
              <a:tblPr>
                <a:tableStyleId>{5C22544A-7EE6-4342-B048-85BDC9FD1C3A}</a:tableStyleId>
              </a:tblPr>
              <a:tblGrid>
                <a:gridCol w="2247909">
                  <a:extLst>
                    <a:ext uri="{9D8B030D-6E8A-4147-A177-3AD203B41FA5}">
                      <a16:colId xmlns:a16="http://schemas.microsoft.com/office/drawing/2014/main" val="3856786216"/>
                    </a:ext>
                  </a:extLst>
                </a:gridCol>
                <a:gridCol w="1467254">
                  <a:extLst>
                    <a:ext uri="{9D8B030D-6E8A-4147-A177-3AD203B41FA5}">
                      <a16:colId xmlns:a16="http://schemas.microsoft.com/office/drawing/2014/main" val="1128812878"/>
                    </a:ext>
                  </a:extLst>
                </a:gridCol>
                <a:gridCol w="1830933">
                  <a:extLst>
                    <a:ext uri="{9D8B030D-6E8A-4147-A177-3AD203B41FA5}">
                      <a16:colId xmlns:a16="http://schemas.microsoft.com/office/drawing/2014/main" val="609493418"/>
                    </a:ext>
                  </a:extLst>
                </a:gridCol>
              </a:tblGrid>
              <a:tr h="218563">
                <a:tc>
                  <a:txBody>
                    <a:bodyPr/>
                    <a:lstStyle/>
                    <a:p>
                      <a:pPr algn="l" fontAlgn="b"/>
                      <a:r>
                        <a:rPr lang="en-US" sz="1100" b="1" u="none" strike="noStrike" dirty="0">
                          <a:effectLst/>
                        </a:rPr>
                        <a:t>Asset or System Name</a:t>
                      </a:r>
                      <a:endParaRPr lang="en-US" sz="1100" b="1" i="0" u="none" strike="noStrike" dirty="0">
                        <a:solidFill>
                          <a:srgbClr val="000000"/>
                        </a:solidFill>
                        <a:effectLst/>
                        <a:latin typeface="Calibri" panose="020F0502020204030204" pitchFamily="34" charset="0"/>
                      </a:endParaRPr>
                    </a:p>
                  </a:txBody>
                  <a:tcPr marL="9459" marR="9459" marT="9459" marB="0" anchor="b">
                    <a:solidFill>
                      <a:srgbClr val="00B0F0"/>
                    </a:solidFill>
                  </a:tcPr>
                </a:tc>
                <a:tc>
                  <a:txBody>
                    <a:bodyPr/>
                    <a:lstStyle/>
                    <a:p>
                      <a:pPr algn="ctr" fontAlgn="b"/>
                      <a:r>
                        <a:rPr lang="en-US" sz="1100" b="1" u="none" strike="noStrike">
                          <a:effectLst/>
                        </a:rPr>
                        <a:t>SME</a:t>
                      </a:r>
                      <a:endParaRPr lang="en-US" sz="1100" b="1" i="0" u="none" strike="noStrike">
                        <a:solidFill>
                          <a:srgbClr val="000000"/>
                        </a:solidFill>
                        <a:effectLst/>
                        <a:latin typeface="Calibri" panose="020F0502020204030204" pitchFamily="34" charset="0"/>
                      </a:endParaRPr>
                    </a:p>
                  </a:txBody>
                  <a:tcPr marL="9459" marR="9459" marT="9459" marB="0" anchor="b">
                    <a:solidFill>
                      <a:srgbClr val="00B0F0"/>
                    </a:solidFill>
                  </a:tcPr>
                </a:tc>
                <a:tc>
                  <a:txBody>
                    <a:bodyPr/>
                    <a:lstStyle/>
                    <a:p>
                      <a:pPr algn="ctr" fontAlgn="b"/>
                      <a:r>
                        <a:rPr lang="en-US" sz="1100" b="1" u="none" strike="noStrike" dirty="0">
                          <a:effectLst/>
                        </a:rPr>
                        <a:t>Program Author</a:t>
                      </a:r>
                      <a:endParaRPr lang="en-US" sz="1100" b="1" i="0" u="none" strike="noStrike" dirty="0">
                        <a:solidFill>
                          <a:srgbClr val="000000"/>
                        </a:solidFill>
                        <a:effectLst/>
                        <a:latin typeface="Calibri" panose="020F0502020204030204" pitchFamily="34" charset="0"/>
                      </a:endParaRPr>
                    </a:p>
                  </a:txBody>
                  <a:tcPr marL="9459" marR="9459" marT="9459" marB="0" anchor="b">
                    <a:solidFill>
                      <a:srgbClr val="00B0F0"/>
                    </a:solidFill>
                  </a:tcPr>
                </a:tc>
                <a:extLst>
                  <a:ext uri="{0D108BD9-81ED-4DB2-BD59-A6C34878D82A}">
                    <a16:rowId xmlns:a16="http://schemas.microsoft.com/office/drawing/2014/main" val="2187815204"/>
                  </a:ext>
                </a:extLst>
              </a:tr>
              <a:tr h="218563">
                <a:tc>
                  <a:txBody>
                    <a:bodyPr/>
                    <a:lstStyle/>
                    <a:p>
                      <a:pPr algn="l" fontAlgn="b"/>
                      <a:r>
                        <a:rPr lang="en-US" sz="1100" u="none" strike="noStrike">
                          <a:effectLst/>
                        </a:rPr>
                        <a:t>AC Drive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Jeff Parsons</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126283893"/>
                  </a:ext>
                </a:extLst>
              </a:tr>
              <a:tr h="218563">
                <a:tc>
                  <a:txBody>
                    <a:bodyPr/>
                    <a:lstStyle/>
                    <a:p>
                      <a:pPr algn="l" fontAlgn="b"/>
                      <a:r>
                        <a:rPr lang="en-US" sz="1100" u="none" strike="noStrike">
                          <a:effectLst/>
                        </a:rPr>
                        <a:t>Access Controls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Jeff Parsons</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996948158"/>
                  </a:ext>
                </a:extLst>
              </a:tr>
              <a:tr h="218563">
                <a:tc>
                  <a:txBody>
                    <a:bodyPr/>
                    <a:lstStyle/>
                    <a:p>
                      <a:pPr algn="l" fontAlgn="b"/>
                      <a:r>
                        <a:rPr lang="en-US" sz="1100" u="none" strike="noStrike">
                          <a:effectLst/>
                        </a:rPr>
                        <a:t>Air Handler Units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Eric Lepore, Liz Kolacki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Matt Johnston/Liz Kolacki</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93431355"/>
                  </a:ext>
                </a:extLst>
              </a:tr>
              <a:tr h="218563">
                <a:tc>
                  <a:txBody>
                    <a:bodyPr/>
                    <a:lstStyle/>
                    <a:p>
                      <a:pPr algn="l" fontAlgn="b"/>
                      <a:r>
                        <a:rPr lang="en-US" sz="1100" u="none" strike="noStrike">
                          <a:effectLst/>
                        </a:rPr>
                        <a:t>Air Stations (Compressors)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Mark Fossaceca</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Kevin Samson</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316168497"/>
                  </a:ext>
                </a:extLst>
              </a:tr>
              <a:tr h="218563">
                <a:tc>
                  <a:txBody>
                    <a:bodyPr/>
                    <a:lstStyle/>
                    <a:p>
                      <a:pPr algn="l" fontAlgn="b"/>
                      <a:r>
                        <a:rPr lang="en-US" sz="1100" u="none" strike="noStrike">
                          <a:effectLst/>
                        </a:rPr>
                        <a:t>Backflow Preventer</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Tom Jordan</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Gibbs</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592118968"/>
                  </a:ext>
                </a:extLst>
              </a:tr>
              <a:tr h="218563">
                <a:tc>
                  <a:txBody>
                    <a:bodyPr/>
                    <a:lstStyle/>
                    <a:p>
                      <a:pPr algn="l" fontAlgn="b"/>
                      <a:r>
                        <a:rPr lang="en-US" sz="1100" u="none" strike="noStrike">
                          <a:effectLst/>
                        </a:rPr>
                        <a:t>Boilers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Liz Kolacki</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Dan Decker</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839185177"/>
                  </a:ext>
                </a:extLst>
              </a:tr>
              <a:tr h="218563">
                <a:tc>
                  <a:txBody>
                    <a:bodyPr/>
                    <a:lstStyle/>
                    <a:p>
                      <a:pPr algn="l" fontAlgn="b"/>
                      <a:r>
                        <a:rPr lang="en-US" sz="1100" u="none" strike="noStrike">
                          <a:effectLst/>
                        </a:rPr>
                        <a:t>Bridges including means restriction</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Rob Murray</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Rob Murray</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2746427683"/>
                  </a:ext>
                </a:extLst>
              </a:tr>
              <a:tr h="437124">
                <a:tc>
                  <a:txBody>
                    <a:bodyPr/>
                    <a:lstStyle/>
                    <a:p>
                      <a:pPr algn="l" fontAlgn="b"/>
                      <a:r>
                        <a:rPr lang="en-US" sz="1100" u="none" strike="noStrike">
                          <a:effectLst/>
                        </a:rPr>
                        <a:t>Carbon Monoxide Detector - not lab gas detection systems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Alex Chevallard</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4178333651"/>
                  </a:ext>
                </a:extLst>
              </a:tr>
              <a:tr h="218563">
                <a:tc>
                  <a:txBody>
                    <a:bodyPr/>
                    <a:lstStyle/>
                    <a:p>
                      <a:pPr algn="l" fontAlgn="b"/>
                      <a:r>
                        <a:rPr lang="en-US" sz="1100" u="none" strike="noStrike">
                          <a:effectLst/>
                        </a:rPr>
                        <a:t>Chimney/Vent Systems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Shane Dunn/Rob Murray</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432644384"/>
                  </a:ext>
                </a:extLst>
              </a:tr>
              <a:tr h="437124">
                <a:tc>
                  <a:txBody>
                    <a:bodyPr/>
                    <a:lstStyle/>
                    <a:p>
                      <a:pPr algn="l" fontAlgn="b"/>
                      <a:r>
                        <a:rPr lang="en-US" sz="1100" u="none" strike="noStrike">
                          <a:effectLst/>
                        </a:rPr>
                        <a:t>Controls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Mark Howe/Cole Tucker/Jim Hatch</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460646335"/>
                  </a:ext>
                </a:extLst>
              </a:tr>
              <a:tr h="218563">
                <a:tc>
                  <a:txBody>
                    <a:bodyPr/>
                    <a:lstStyle/>
                    <a:p>
                      <a:pPr algn="l" fontAlgn="b"/>
                      <a:r>
                        <a:rPr lang="en-US" sz="1100" u="none" strike="noStrike">
                          <a:effectLst/>
                        </a:rPr>
                        <a:t>Cooling Tower</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Vince Knapp</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Steve Cobb</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704700256"/>
                  </a:ext>
                </a:extLst>
              </a:tr>
              <a:tr h="218563">
                <a:tc>
                  <a:txBody>
                    <a:bodyPr/>
                    <a:lstStyle/>
                    <a:p>
                      <a:pPr algn="l" fontAlgn="b"/>
                      <a:r>
                        <a:rPr lang="en-US" sz="1100" u="none" strike="noStrike">
                          <a:effectLst/>
                        </a:rPr>
                        <a:t>Cranes and Hoists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Marc Marinchak</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242382749"/>
                  </a:ext>
                </a:extLst>
              </a:tr>
              <a:tr h="655686">
                <a:tc>
                  <a:txBody>
                    <a:bodyPr/>
                    <a:lstStyle/>
                    <a:p>
                      <a:pPr algn="l" fontAlgn="b"/>
                      <a:r>
                        <a:rPr lang="en-US" sz="1100" u="none" strike="noStrike">
                          <a:effectLst/>
                        </a:rPr>
                        <a:t>Dampers / Actuators, including fire/smoke dampers/ lab airflow devices/ VAV boxes</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Liz Kolacki</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427528532"/>
                  </a:ext>
                </a:extLst>
              </a:tr>
              <a:tr h="437124">
                <a:tc>
                  <a:txBody>
                    <a:bodyPr/>
                    <a:lstStyle/>
                    <a:p>
                      <a:pPr algn="l" fontAlgn="b"/>
                      <a:r>
                        <a:rPr lang="en-US" sz="1100" u="none" strike="noStrike">
                          <a:effectLst/>
                        </a:rPr>
                        <a:t>Dining Equipment</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Marijane Johnson, Pat Graham, Forrest McCloud</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757508719"/>
                  </a:ext>
                </a:extLst>
              </a:tr>
              <a:tr h="218563">
                <a:tc>
                  <a:txBody>
                    <a:bodyPr/>
                    <a:lstStyle/>
                    <a:p>
                      <a:pPr algn="l" fontAlgn="b"/>
                      <a:r>
                        <a:rPr lang="en-US" sz="1100" u="none" strike="noStrike">
                          <a:effectLst/>
                        </a:rPr>
                        <a:t>Domestic Water Heater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Travis Fisher</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Dan Decker</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1465325662"/>
                  </a:ext>
                </a:extLst>
              </a:tr>
              <a:tr h="218563">
                <a:tc>
                  <a:txBody>
                    <a:bodyPr/>
                    <a:lstStyle/>
                    <a:p>
                      <a:pPr algn="l" fontAlgn="b"/>
                      <a:r>
                        <a:rPr lang="en-US" sz="1100" u="none" strike="noStrike">
                          <a:effectLst/>
                        </a:rPr>
                        <a:t>Doors and hardware</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Michael Hingston</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Alex Chevallard</a:t>
                      </a:r>
                      <a:endParaRPr lang="en-US" sz="1100" b="0" i="0" u="none" strike="noStrike">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4200148097"/>
                  </a:ext>
                </a:extLst>
              </a:tr>
              <a:tr h="218563">
                <a:tc>
                  <a:txBody>
                    <a:bodyPr/>
                    <a:lstStyle/>
                    <a:p>
                      <a:pPr algn="l" fontAlgn="b"/>
                      <a:r>
                        <a:rPr lang="en-US" sz="1100" u="none" strike="noStrike">
                          <a:effectLst/>
                        </a:rPr>
                        <a:t>Drapery and Curtain </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a:effectLst/>
                        </a:rPr>
                        <a:t>Nadine Hachmann</a:t>
                      </a:r>
                      <a:endParaRPr lang="en-US" sz="1100" b="0" i="0" u="none" strike="noStrike">
                        <a:solidFill>
                          <a:srgbClr val="000000"/>
                        </a:solidFill>
                        <a:effectLst/>
                        <a:latin typeface="Calibri" panose="020F0502020204030204" pitchFamily="34" charset="0"/>
                      </a:endParaRPr>
                    </a:p>
                  </a:txBody>
                  <a:tcPr marL="9459" marR="9459" marT="9459" marB="0" anchor="b"/>
                </a:tc>
                <a:tc>
                  <a:txBody>
                    <a:bodyPr/>
                    <a:lstStyle/>
                    <a:p>
                      <a:pPr algn="ctr" fontAlgn="b"/>
                      <a:r>
                        <a:rPr lang="en-US" sz="1100" u="none" strike="noStrike" dirty="0">
                          <a:effectLst/>
                        </a:rPr>
                        <a:t>Asa Schindler</a:t>
                      </a:r>
                      <a:endParaRPr lang="en-US" sz="1100" b="0" i="0" u="none" strike="noStrike" dirty="0">
                        <a:solidFill>
                          <a:srgbClr val="000000"/>
                        </a:solidFill>
                        <a:effectLst/>
                        <a:latin typeface="Calibri" panose="020F0502020204030204" pitchFamily="34" charset="0"/>
                      </a:endParaRPr>
                    </a:p>
                  </a:txBody>
                  <a:tcPr marL="9459" marR="9459" marT="9459" marB="0" anchor="b"/>
                </a:tc>
                <a:extLst>
                  <a:ext uri="{0D108BD9-81ED-4DB2-BD59-A6C34878D82A}">
                    <a16:rowId xmlns:a16="http://schemas.microsoft.com/office/drawing/2014/main" val="3127537177"/>
                  </a:ext>
                </a:extLst>
              </a:tr>
            </a:tbl>
          </a:graphicData>
        </a:graphic>
      </p:graphicFrame>
      <p:graphicFrame>
        <p:nvGraphicFramePr>
          <p:cNvPr id="9" name="Table 8">
            <a:extLst>
              <a:ext uri="{FF2B5EF4-FFF2-40B4-BE49-F238E27FC236}">
                <a16:creationId xmlns:a16="http://schemas.microsoft.com/office/drawing/2014/main" id="{BD9A99EE-2A1F-4890-A8F0-4E9D2248836C}"/>
              </a:ext>
            </a:extLst>
          </p:cNvPr>
          <p:cNvGraphicFramePr>
            <a:graphicFrameLocks noGrp="1"/>
          </p:cNvGraphicFramePr>
          <p:nvPr>
            <p:extLst>
              <p:ext uri="{D42A27DB-BD31-4B8C-83A1-F6EECF244321}">
                <p14:modId xmlns:p14="http://schemas.microsoft.com/office/powerpoint/2010/main" val="840975164"/>
              </p:ext>
            </p:extLst>
          </p:nvPr>
        </p:nvGraphicFramePr>
        <p:xfrm>
          <a:off x="6392423" y="1120943"/>
          <a:ext cx="5546096" cy="5026935"/>
        </p:xfrm>
        <a:graphic>
          <a:graphicData uri="http://schemas.openxmlformats.org/drawingml/2006/table">
            <a:tbl>
              <a:tblPr>
                <a:tableStyleId>{5C22544A-7EE6-4342-B048-85BDC9FD1C3A}</a:tableStyleId>
              </a:tblPr>
              <a:tblGrid>
                <a:gridCol w="2247909">
                  <a:extLst>
                    <a:ext uri="{9D8B030D-6E8A-4147-A177-3AD203B41FA5}">
                      <a16:colId xmlns:a16="http://schemas.microsoft.com/office/drawing/2014/main" val="3773975862"/>
                    </a:ext>
                  </a:extLst>
                </a:gridCol>
                <a:gridCol w="1467254">
                  <a:extLst>
                    <a:ext uri="{9D8B030D-6E8A-4147-A177-3AD203B41FA5}">
                      <a16:colId xmlns:a16="http://schemas.microsoft.com/office/drawing/2014/main" val="575227175"/>
                    </a:ext>
                  </a:extLst>
                </a:gridCol>
                <a:gridCol w="1830933">
                  <a:extLst>
                    <a:ext uri="{9D8B030D-6E8A-4147-A177-3AD203B41FA5}">
                      <a16:colId xmlns:a16="http://schemas.microsoft.com/office/drawing/2014/main" val="2416598105"/>
                    </a:ext>
                  </a:extLst>
                </a:gridCol>
              </a:tblGrid>
              <a:tr h="228497">
                <a:tc>
                  <a:txBody>
                    <a:bodyPr/>
                    <a:lstStyle/>
                    <a:p>
                      <a:pPr algn="l" fontAlgn="b"/>
                      <a:r>
                        <a:rPr lang="en-US" sz="1100" b="1" u="none" strike="noStrike">
                          <a:effectLst/>
                        </a:rPr>
                        <a:t>Asset or System Name</a:t>
                      </a:r>
                      <a:endParaRPr lang="en-US" sz="1100" b="1" i="0" u="none" strike="noStrike">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ctr" fontAlgn="b"/>
                      <a:r>
                        <a:rPr lang="en-US" sz="1100" b="1" u="none" strike="noStrike">
                          <a:effectLst/>
                        </a:rPr>
                        <a:t>SME</a:t>
                      </a:r>
                      <a:endParaRPr lang="en-US" sz="1100" b="1" i="0" u="none" strike="noStrike">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ctr" fontAlgn="b"/>
                      <a:r>
                        <a:rPr lang="en-US" sz="1100" b="1" u="none" strike="noStrike" dirty="0">
                          <a:effectLst/>
                        </a:rPr>
                        <a:t>Program Author</a:t>
                      </a:r>
                      <a:endParaRPr lang="en-US" sz="11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376368392"/>
                  </a:ext>
                </a:extLst>
              </a:tr>
              <a:tr h="228497">
                <a:tc>
                  <a:txBody>
                    <a:bodyPr/>
                    <a:lstStyle/>
                    <a:p>
                      <a:pPr algn="l" fontAlgn="b"/>
                      <a:r>
                        <a:rPr lang="en-US" sz="1100" u="none" strike="noStrike">
                          <a:effectLst/>
                        </a:rPr>
                        <a:t>Electric Motors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8375716"/>
                  </a:ext>
                </a:extLst>
              </a:tr>
              <a:tr h="228497">
                <a:tc>
                  <a:txBody>
                    <a:bodyPr/>
                    <a:lstStyle/>
                    <a:p>
                      <a:pPr algn="l" fontAlgn="b"/>
                      <a:r>
                        <a:rPr lang="en-US" sz="1100" u="none" strike="noStrike">
                          <a:effectLst/>
                        </a:rPr>
                        <a:t>Emergency Light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Chris Wayman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Chris Wayman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4053802"/>
                  </a:ext>
                </a:extLst>
              </a:tr>
              <a:tr h="456994">
                <a:tc>
                  <a:txBody>
                    <a:bodyPr/>
                    <a:lstStyle/>
                    <a:p>
                      <a:pPr algn="l" fontAlgn="b"/>
                      <a:r>
                        <a:rPr lang="en-US" sz="1100" u="none" strike="noStrike">
                          <a:effectLst/>
                        </a:rPr>
                        <a:t>Emergency Power Supply System (EPSS) (tier 1 for some facilties)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Chris Wayman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Chris Wayman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6663391"/>
                  </a:ext>
                </a:extLst>
              </a:tr>
              <a:tr h="228497">
                <a:tc>
                  <a:txBody>
                    <a:bodyPr/>
                    <a:lstStyle/>
                    <a:p>
                      <a:pPr algn="l" fontAlgn="b"/>
                      <a:r>
                        <a:rPr lang="en-US" sz="1100" u="none" strike="noStrike">
                          <a:effectLst/>
                        </a:rPr>
                        <a:t>Emergency Egress Stairs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153865"/>
                  </a:ext>
                </a:extLst>
              </a:tr>
              <a:tr h="456994">
                <a:tc>
                  <a:txBody>
                    <a:bodyPr/>
                    <a:lstStyle/>
                    <a:p>
                      <a:pPr algn="l" fontAlgn="b"/>
                      <a:r>
                        <a:rPr lang="en-US" sz="1100" u="none" strike="noStrike">
                          <a:effectLst/>
                        </a:rPr>
                        <a:t>Evaporative Coolers (both pad and swamp coolers)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Vince Knapp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Steve Cobb</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77080424"/>
                  </a:ext>
                </a:extLst>
              </a:tr>
              <a:tr h="685492">
                <a:tc>
                  <a:txBody>
                    <a:bodyPr/>
                    <a:lstStyle/>
                    <a:p>
                      <a:pPr algn="l" fontAlgn="b"/>
                      <a:r>
                        <a:rPr lang="en-US" sz="1100" u="none" strike="noStrike">
                          <a:effectLst/>
                        </a:rPr>
                        <a:t>Exterior Enclosure (B20)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nb-NO" sz="1100" u="none" strike="noStrike">
                          <a:effectLst/>
                        </a:rPr>
                        <a:t>Quinn Olsen/Matt Reiter/Elisabete Godden/Shane Dunn</a:t>
                      </a:r>
                      <a:endParaRPr lang="nb-NO"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6515263"/>
                  </a:ext>
                </a:extLst>
              </a:tr>
              <a:tr h="228497">
                <a:tc>
                  <a:txBody>
                    <a:bodyPr/>
                    <a:lstStyle/>
                    <a:p>
                      <a:pPr algn="l" fontAlgn="b"/>
                      <a:r>
                        <a:rPr lang="en-US" sz="1100" u="none" strike="noStrike">
                          <a:effectLst/>
                        </a:rPr>
                        <a:t>Fan Coil Units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Vince/Scott Burke/ Alyssa</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0857494"/>
                  </a:ext>
                </a:extLst>
              </a:tr>
              <a:tr h="228497">
                <a:tc>
                  <a:txBody>
                    <a:bodyPr/>
                    <a:lstStyle/>
                    <a:p>
                      <a:pPr algn="l" fontAlgn="b"/>
                      <a:r>
                        <a:rPr lang="en-US" sz="1100" u="none" strike="noStrike">
                          <a:effectLst/>
                        </a:rPr>
                        <a:t>Fans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Travis Fisher/Alyssa</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4693126"/>
                  </a:ext>
                </a:extLst>
              </a:tr>
              <a:tr h="228497">
                <a:tc>
                  <a:txBody>
                    <a:bodyPr/>
                    <a:lstStyle/>
                    <a:p>
                      <a:pPr algn="l" fontAlgn="b"/>
                      <a:r>
                        <a:rPr lang="en-US" sz="1100" u="none" strike="noStrike">
                          <a:effectLst/>
                        </a:rPr>
                        <a:t>Filter Racks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Tom Jordan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3800096"/>
                  </a:ext>
                </a:extLst>
              </a:tr>
              <a:tr h="228497">
                <a:tc>
                  <a:txBody>
                    <a:bodyPr/>
                    <a:lstStyle/>
                    <a:p>
                      <a:pPr algn="l" fontAlgn="b"/>
                      <a:r>
                        <a:rPr lang="en-US" sz="1100" u="none" strike="noStrike">
                          <a:effectLst/>
                        </a:rPr>
                        <a:t>Fire Detection &amp; Alarm System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Mark Scholeno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Mark Scholeno</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9152831"/>
                  </a:ext>
                </a:extLst>
              </a:tr>
              <a:tr h="228497">
                <a:tc>
                  <a:txBody>
                    <a:bodyPr/>
                    <a:lstStyle/>
                    <a:p>
                      <a:pPr algn="l" fontAlgn="b"/>
                      <a:r>
                        <a:rPr lang="en-US" sz="1100" u="none" strike="noStrike">
                          <a:effectLst/>
                        </a:rPr>
                        <a:t>Fire Escapes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Quinn Olsen and Matt Reiter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8361541"/>
                  </a:ext>
                </a:extLst>
              </a:tr>
              <a:tr h="456994">
                <a:tc>
                  <a:txBody>
                    <a:bodyPr/>
                    <a:lstStyle/>
                    <a:p>
                      <a:pPr algn="l" fontAlgn="b"/>
                      <a:r>
                        <a:rPr lang="en-US" sz="1100" u="none" strike="noStrike">
                          <a:effectLst/>
                        </a:rPr>
                        <a:t>Fire Suppression Systems (sprinklers and halon and kitchen hood)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Tom Jordan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Tom Jordan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1104043"/>
                  </a:ext>
                </a:extLst>
              </a:tr>
              <a:tr h="228497">
                <a:tc>
                  <a:txBody>
                    <a:bodyPr/>
                    <a:lstStyle/>
                    <a:p>
                      <a:pPr algn="l" fontAlgn="b"/>
                      <a:r>
                        <a:rPr lang="en-US" sz="1100" u="none" strike="noStrike">
                          <a:effectLst/>
                        </a:rPr>
                        <a:t>Fuel Tanks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2557533"/>
                  </a:ext>
                </a:extLst>
              </a:tr>
              <a:tr h="228497">
                <a:tc>
                  <a:txBody>
                    <a:bodyPr/>
                    <a:lstStyle/>
                    <a:p>
                      <a:pPr algn="l" fontAlgn="b"/>
                      <a:r>
                        <a:rPr lang="en-US" sz="1100" u="none" strike="noStrike">
                          <a:effectLst/>
                        </a:rPr>
                        <a:t>Fume Hoods  and fans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Liz Kolacki/Vince Knapp</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9672111"/>
                  </a:ext>
                </a:extLst>
              </a:tr>
              <a:tr h="456994">
                <a:tc>
                  <a:txBody>
                    <a:bodyPr/>
                    <a:lstStyle/>
                    <a:p>
                      <a:pPr algn="l" fontAlgn="b"/>
                      <a:r>
                        <a:rPr lang="en-US" sz="1100" u="none" strike="noStrike" dirty="0">
                          <a:effectLst/>
                        </a:rPr>
                        <a:t>Grease Laden Kitchen Exhaust Systems and fans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Pat Ockenfels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Dan Decker</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5277135"/>
                  </a:ext>
                </a:extLst>
              </a:tr>
            </a:tbl>
          </a:graphicData>
        </a:graphic>
      </p:graphicFrame>
      <p:sp>
        <p:nvSpPr>
          <p:cNvPr id="10" name="TextBox 9">
            <a:extLst>
              <a:ext uri="{FF2B5EF4-FFF2-40B4-BE49-F238E27FC236}">
                <a16:creationId xmlns:a16="http://schemas.microsoft.com/office/drawing/2014/main" id="{F9E22B19-52B8-484A-A2A2-E3E50EDB570D}"/>
              </a:ext>
            </a:extLst>
          </p:cNvPr>
          <p:cNvSpPr txBox="1"/>
          <p:nvPr/>
        </p:nvSpPr>
        <p:spPr>
          <a:xfrm>
            <a:off x="2071382" y="389251"/>
            <a:ext cx="7910818" cy="523220"/>
          </a:xfrm>
          <a:prstGeom prst="rect">
            <a:avLst/>
          </a:prstGeom>
          <a:noFill/>
        </p:spPr>
        <p:txBody>
          <a:bodyPr wrap="square" rtlCol="0">
            <a:spAutoFit/>
          </a:bodyPr>
          <a:lstStyle/>
          <a:p>
            <a:pPr algn="ctr"/>
            <a:r>
              <a:rPr lang="en-US" sz="2800" dirty="0"/>
              <a:t>Asset Management Plans (AMP)</a:t>
            </a:r>
          </a:p>
        </p:txBody>
      </p:sp>
    </p:spTree>
    <p:extLst>
      <p:ext uri="{BB962C8B-B14F-4D97-AF65-F5344CB8AC3E}">
        <p14:creationId xmlns:p14="http://schemas.microsoft.com/office/powerpoint/2010/main" val="411194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9E2B2-B332-48B0-936D-B8D24ABF74D2}"/>
              </a:ext>
            </a:extLst>
          </p:cNvPr>
          <p:cNvSpPr>
            <a:spLocks noGrp="1"/>
          </p:cNvSpPr>
          <p:nvPr>
            <p:ph type="dt" sz="half" idx="10"/>
          </p:nvPr>
        </p:nvSpPr>
        <p:spPr/>
        <p:txBody>
          <a:bodyPr/>
          <a:lstStyle/>
          <a:p>
            <a:r>
              <a:rPr lang="en-US"/>
              <a:t>1/28/2021</a:t>
            </a:r>
          </a:p>
        </p:txBody>
      </p:sp>
      <p:sp>
        <p:nvSpPr>
          <p:cNvPr id="3" name="Footer Placeholder 2">
            <a:extLst>
              <a:ext uri="{FF2B5EF4-FFF2-40B4-BE49-F238E27FC236}">
                <a16:creationId xmlns:a16="http://schemas.microsoft.com/office/drawing/2014/main" id="{62E71966-5041-4CDE-BDF0-14592599FBD9}"/>
              </a:ext>
            </a:extLst>
          </p:cNvPr>
          <p:cNvSpPr>
            <a:spLocks noGrp="1"/>
          </p:cNvSpPr>
          <p:nvPr>
            <p:ph type="ftr" sz="quarter" idx="11"/>
          </p:nvPr>
        </p:nvSpPr>
        <p:spPr/>
        <p:txBody>
          <a:bodyPr/>
          <a:lstStyle/>
          <a:p>
            <a:r>
              <a:rPr lang="en-US"/>
              <a:t>JG/ SAMP via Sharepoint</a:t>
            </a:r>
          </a:p>
        </p:txBody>
      </p:sp>
      <p:sp>
        <p:nvSpPr>
          <p:cNvPr id="4" name="Slide Number Placeholder 3">
            <a:extLst>
              <a:ext uri="{FF2B5EF4-FFF2-40B4-BE49-F238E27FC236}">
                <a16:creationId xmlns:a16="http://schemas.microsoft.com/office/drawing/2014/main" id="{04BFB8D7-28F9-4AD0-B31E-E86F207B3854}"/>
              </a:ext>
            </a:extLst>
          </p:cNvPr>
          <p:cNvSpPr>
            <a:spLocks noGrp="1"/>
          </p:cNvSpPr>
          <p:nvPr>
            <p:ph type="sldNum" sz="quarter" idx="12"/>
          </p:nvPr>
        </p:nvSpPr>
        <p:spPr/>
        <p:txBody>
          <a:bodyPr/>
          <a:lstStyle/>
          <a:p>
            <a:fld id="{18001466-B2AB-4B43-A1BF-D836459522D9}" type="slidenum">
              <a:rPr lang="en-US" smtClean="0"/>
              <a:t>6</a:t>
            </a:fld>
            <a:endParaRPr lang="en-US"/>
          </a:p>
        </p:txBody>
      </p:sp>
      <p:graphicFrame>
        <p:nvGraphicFramePr>
          <p:cNvPr id="9" name="Table 8">
            <a:extLst>
              <a:ext uri="{FF2B5EF4-FFF2-40B4-BE49-F238E27FC236}">
                <a16:creationId xmlns:a16="http://schemas.microsoft.com/office/drawing/2014/main" id="{FC54D7CC-A0F3-44C5-B9BC-055599BA5CBE}"/>
              </a:ext>
            </a:extLst>
          </p:cNvPr>
          <p:cNvGraphicFramePr>
            <a:graphicFrameLocks noGrp="1"/>
          </p:cNvGraphicFramePr>
          <p:nvPr>
            <p:extLst>
              <p:ext uri="{D42A27DB-BD31-4B8C-83A1-F6EECF244321}">
                <p14:modId xmlns:p14="http://schemas.microsoft.com/office/powerpoint/2010/main" val="2004165268"/>
              </p:ext>
            </p:extLst>
          </p:nvPr>
        </p:nvGraphicFramePr>
        <p:xfrm>
          <a:off x="412531" y="755581"/>
          <a:ext cx="5592054" cy="5469053"/>
        </p:xfrm>
        <a:graphic>
          <a:graphicData uri="http://schemas.openxmlformats.org/drawingml/2006/table">
            <a:tbl>
              <a:tblPr>
                <a:tableStyleId>{5C22544A-7EE6-4342-B048-85BDC9FD1C3A}</a:tableStyleId>
              </a:tblPr>
              <a:tblGrid>
                <a:gridCol w="2266536">
                  <a:extLst>
                    <a:ext uri="{9D8B030D-6E8A-4147-A177-3AD203B41FA5}">
                      <a16:colId xmlns:a16="http://schemas.microsoft.com/office/drawing/2014/main" val="3685491170"/>
                    </a:ext>
                  </a:extLst>
                </a:gridCol>
                <a:gridCol w="1479413">
                  <a:extLst>
                    <a:ext uri="{9D8B030D-6E8A-4147-A177-3AD203B41FA5}">
                      <a16:colId xmlns:a16="http://schemas.microsoft.com/office/drawing/2014/main" val="698674588"/>
                    </a:ext>
                  </a:extLst>
                </a:gridCol>
                <a:gridCol w="1846105">
                  <a:extLst>
                    <a:ext uri="{9D8B030D-6E8A-4147-A177-3AD203B41FA5}">
                      <a16:colId xmlns:a16="http://schemas.microsoft.com/office/drawing/2014/main" val="2133334594"/>
                    </a:ext>
                  </a:extLst>
                </a:gridCol>
              </a:tblGrid>
              <a:tr h="259329">
                <a:tc>
                  <a:txBody>
                    <a:bodyPr/>
                    <a:lstStyle/>
                    <a:p>
                      <a:pPr algn="l" fontAlgn="b"/>
                      <a:r>
                        <a:rPr lang="en-US" sz="1100" b="1" u="none" strike="noStrike">
                          <a:effectLst/>
                        </a:rPr>
                        <a:t>Asset or System Name</a:t>
                      </a:r>
                      <a:endParaRPr lang="en-US" sz="1100" b="1" i="0" u="none" strike="noStrike">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ctr" fontAlgn="b"/>
                      <a:r>
                        <a:rPr lang="en-US" sz="1100" b="1" u="none" strike="noStrike">
                          <a:effectLst/>
                        </a:rPr>
                        <a:t>SME</a:t>
                      </a:r>
                      <a:endParaRPr lang="en-US" sz="1100" b="1" i="0" u="none" strike="noStrike">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ctr" fontAlgn="b"/>
                      <a:r>
                        <a:rPr lang="en-US" sz="1100" b="1" u="none" strike="noStrike" dirty="0">
                          <a:effectLst/>
                        </a:rPr>
                        <a:t>Program Author</a:t>
                      </a:r>
                      <a:endParaRPr lang="en-US" sz="11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3815797016"/>
                  </a:ext>
                </a:extLst>
              </a:tr>
              <a:tr h="259329">
                <a:tc>
                  <a:txBody>
                    <a:bodyPr/>
                    <a:lstStyle/>
                    <a:p>
                      <a:pPr algn="l" fontAlgn="b"/>
                      <a:r>
                        <a:rPr lang="en-US" sz="1100" u="none" strike="noStrike">
                          <a:effectLst/>
                        </a:rPr>
                        <a:t>Greenhouse Shade Curtains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Deb Melanson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Steve Cobb</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7470073"/>
                  </a:ext>
                </a:extLst>
              </a:tr>
              <a:tr h="259329">
                <a:tc>
                  <a:txBody>
                    <a:bodyPr/>
                    <a:lstStyle/>
                    <a:p>
                      <a:pPr algn="l" fontAlgn="b"/>
                      <a:r>
                        <a:rPr lang="en-US" sz="1100" u="none" strike="noStrike">
                          <a:effectLst/>
                        </a:rPr>
                        <a:t>Heat Exchangers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Eric Lepore/ Travis Fisher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9309194"/>
                  </a:ext>
                </a:extLst>
              </a:tr>
              <a:tr h="259329">
                <a:tc>
                  <a:txBody>
                    <a:bodyPr/>
                    <a:lstStyle/>
                    <a:p>
                      <a:pPr algn="l" fontAlgn="b"/>
                      <a:r>
                        <a:rPr lang="en-US" sz="1100" u="none" strike="noStrike">
                          <a:effectLst/>
                        </a:rPr>
                        <a:t>Heat Tracing (Electric &amp; Hydronic)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0854135"/>
                  </a:ext>
                </a:extLst>
              </a:tr>
              <a:tr h="259329">
                <a:tc>
                  <a:txBody>
                    <a:bodyPr/>
                    <a:lstStyle/>
                    <a:p>
                      <a:pPr algn="l" fontAlgn="b"/>
                      <a:r>
                        <a:rPr lang="en-US" sz="1100" u="none" strike="noStrike">
                          <a:effectLst/>
                        </a:rPr>
                        <a:t>Humidifiers both central and point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Liz Kolacki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1473878"/>
                  </a:ext>
                </a:extLst>
              </a:tr>
              <a:tr h="777988">
                <a:tc>
                  <a:txBody>
                    <a:bodyPr/>
                    <a:lstStyle/>
                    <a:p>
                      <a:pPr algn="l" fontAlgn="b"/>
                      <a:r>
                        <a:rPr lang="en-US" sz="1100" u="none" strike="noStrike">
                          <a:effectLst/>
                        </a:rPr>
                        <a:t>HVAC related direct expansion refrigerant equipment (includes HVAC Chillers and window AC)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Eric Lepore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Steve Cobb</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0399619"/>
                  </a:ext>
                </a:extLst>
              </a:tr>
              <a:tr h="259329">
                <a:tc>
                  <a:txBody>
                    <a:bodyPr/>
                    <a:lstStyle/>
                    <a:p>
                      <a:pPr algn="l" fontAlgn="b"/>
                      <a:r>
                        <a:rPr lang="en-US" sz="1100" u="none" strike="noStrike">
                          <a:effectLst/>
                        </a:rPr>
                        <a:t>Ice Makers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Doug Keefe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Alex Chevallard</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5640996"/>
                  </a:ext>
                </a:extLst>
              </a:tr>
              <a:tr h="282470">
                <a:tc>
                  <a:txBody>
                    <a:bodyPr/>
                    <a:lstStyle/>
                    <a:p>
                      <a:pPr algn="l" fontAlgn="b"/>
                      <a:r>
                        <a:rPr lang="en-US" sz="1100" u="none" strike="noStrike">
                          <a:effectLst/>
                        </a:rPr>
                        <a:t>Light Fixtures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John Bell</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76790711"/>
                  </a:ext>
                </a:extLst>
              </a:tr>
              <a:tr h="259329">
                <a:tc>
                  <a:txBody>
                    <a:bodyPr/>
                    <a:lstStyle/>
                    <a:p>
                      <a:pPr algn="l" fontAlgn="b"/>
                      <a:r>
                        <a:rPr lang="en-US" sz="1100" u="none" strike="noStrike">
                          <a:effectLst/>
                        </a:rPr>
                        <a:t>Lighting Fixing Controls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John Bell</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9033531"/>
                  </a:ext>
                </a:extLst>
              </a:tr>
              <a:tr h="259329">
                <a:tc>
                  <a:txBody>
                    <a:bodyPr/>
                    <a:lstStyle/>
                    <a:p>
                      <a:pPr algn="l" fontAlgn="b"/>
                      <a:r>
                        <a:rPr lang="en-US" sz="1100" u="none" strike="noStrike">
                          <a:effectLst/>
                        </a:rPr>
                        <a:t>Overhead Doors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Jason Coolbaugh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Dan Decker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5746214"/>
                  </a:ext>
                </a:extLst>
              </a:tr>
              <a:tr h="259329">
                <a:tc>
                  <a:txBody>
                    <a:bodyPr/>
                    <a:lstStyle/>
                    <a:p>
                      <a:pPr algn="l" fontAlgn="b"/>
                      <a:r>
                        <a:rPr lang="en-US" sz="1100" u="none" strike="noStrike">
                          <a:effectLst/>
                        </a:rPr>
                        <a:t>Parking Garage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1100" u="none" strike="noStrike">
                          <a:effectLst/>
                        </a:rPr>
                        <a:t>Rob Murray</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US" sz="1100" u="none" strike="noStrike">
                          <a:effectLst/>
                        </a:rPr>
                        <a:t>Rob Murray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049623"/>
                  </a:ext>
                </a:extLst>
              </a:tr>
              <a:tr h="259329">
                <a:tc>
                  <a:txBody>
                    <a:bodyPr/>
                    <a:lstStyle/>
                    <a:p>
                      <a:pPr algn="l" fontAlgn="b"/>
                      <a:r>
                        <a:rPr lang="en-US" sz="1100" u="none" strike="noStrike">
                          <a:effectLst/>
                        </a:rPr>
                        <a:t>Pavement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Jim Toft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Jim Tofte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6671493"/>
                  </a:ext>
                </a:extLst>
              </a:tr>
              <a:tr h="259329">
                <a:tc>
                  <a:txBody>
                    <a:bodyPr/>
                    <a:lstStyle/>
                    <a:p>
                      <a:pPr algn="l" fontAlgn="b"/>
                      <a:r>
                        <a:rPr lang="en-US" sz="1100" u="none" strike="noStrike">
                          <a:effectLst/>
                        </a:rPr>
                        <a:t>Portable Fire Extinguishers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Alex Chevallard</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930534"/>
                  </a:ext>
                </a:extLst>
              </a:tr>
              <a:tr h="259329">
                <a:tc>
                  <a:txBody>
                    <a:bodyPr/>
                    <a:lstStyle/>
                    <a:p>
                      <a:pPr algn="l" fontAlgn="b"/>
                      <a:r>
                        <a:rPr lang="en-US" sz="1100" u="none" strike="noStrike">
                          <a:effectLst/>
                        </a:rPr>
                        <a:t>Pressure Vessels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Vince Knapp/Travis Fisher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3595889"/>
                  </a:ext>
                </a:extLst>
              </a:tr>
              <a:tr h="518659">
                <a:tc>
                  <a:txBody>
                    <a:bodyPr/>
                    <a:lstStyle/>
                    <a:p>
                      <a:pPr algn="l" fontAlgn="b"/>
                      <a:r>
                        <a:rPr lang="en-US" sz="1100" u="none" strike="noStrike">
                          <a:effectLst/>
                        </a:rPr>
                        <a:t>Primary &amp; Secondary Elec. Switchgear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Erich Reichard, Jeff LaPar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Erich Reichard/ Jeff LaPar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72565969"/>
                  </a:ext>
                </a:extLst>
              </a:tr>
              <a:tr h="259329">
                <a:tc>
                  <a:txBody>
                    <a:bodyPr/>
                    <a:lstStyle/>
                    <a:p>
                      <a:pPr algn="l" fontAlgn="b"/>
                      <a:r>
                        <a:rPr lang="en-US" sz="1100" u="none" strike="noStrike">
                          <a:effectLst/>
                        </a:rPr>
                        <a:t>Pumps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Travis Fisher/ Tom Jordan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8326521"/>
                  </a:ext>
                </a:extLst>
              </a:tr>
              <a:tr h="518659">
                <a:tc>
                  <a:txBody>
                    <a:bodyPr/>
                    <a:lstStyle/>
                    <a:p>
                      <a:pPr algn="l" fontAlgn="b"/>
                      <a:r>
                        <a:rPr lang="en-US" sz="1100" u="none" strike="noStrike">
                          <a:effectLst/>
                        </a:rPr>
                        <a:t>Quality Water Systems (and softeners)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Travis Fisher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Matt Johnston</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7705492"/>
                  </a:ext>
                </a:extLst>
              </a:tr>
            </a:tbl>
          </a:graphicData>
        </a:graphic>
      </p:graphicFrame>
      <p:graphicFrame>
        <p:nvGraphicFramePr>
          <p:cNvPr id="10" name="Table 9">
            <a:extLst>
              <a:ext uri="{FF2B5EF4-FFF2-40B4-BE49-F238E27FC236}">
                <a16:creationId xmlns:a16="http://schemas.microsoft.com/office/drawing/2014/main" id="{65791E88-1E2C-4786-B51C-ACEA9D6370C5}"/>
              </a:ext>
            </a:extLst>
          </p:cNvPr>
          <p:cNvGraphicFramePr>
            <a:graphicFrameLocks noGrp="1"/>
          </p:cNvGraphicFramePr>
          <p:nvPr>
            <p:extLst>
              <p:ext uri="{D42A27DB-BD31-4B8C-83A1-F6EECF244321}">
                <p14:modId xmlns:p14="http://schemas.microsoft.com/office/powerpoint/2010/main" val="2169911631"/>
              </p:ext>
            </p:extLst>
          </p:nvPr>
        </p:nvGraphicFramePr>
        <p:xfrm>
          <a:off x="6187416" y="755579"/>
          <a:ext cx="5592053" cy="5469052"/>
        </p:xfrm>
        <a:graphic>
          <a:graphicData uri="http://schemas.openxmlformats.org/drawingml/2006/table">
            <a:tbl>
              <a:tblPr>
                <a:tableStyleId>{5C22544A-7EE6-4342-B048-85BDC9FD1C3A}</a:tableStyleId>
              </a:tblPr>
              <a:tblGrid>
                <a:gridCol w="2266536">
                  <a:extLst>
                    <a:ext uri="{9D8B030D-6E8A-4147-A177-3AD203B41FA5}">
                      <a16:colId xmlns:a16="http://schemas.microsoft.com/office/drawing/2014/main" val="3019226352"/>
                    </a:ext>
                  </a:extLst>
                </a:gridCol>
                <a:gridCol w="1479412">
                  <a:extLst>
                    <a:ext uri="{9D8B030D-6E8A-4147-A177-3AD203B41FA5}">
                      <a16:colId xmlns:a16="http://schemas.microsoft.com/office/drawing/2014/main" val="2875752474"/>
                    </a:ext>
                  </a:extLst>
                </a:gridCol>
                <a:gridCol w="1846105">
                  <a:extLst>
                    <a:ext uri="{9D8B030D-6E8A-4147-A177-3AD203B41FA5}">
                      <a16:colId xmlns:a16="http://schemas.microsoft.com/office/drawing/2014/main" val="794116429"/>
                    </a:ext>
                  </a:extLst>
                </a:gridCol>
              </a:tblGrid>
              <a:tr h="275410">
                <a:tc>
                  <a:txBody>
                    <a:bodyPr/>
                    <a:lstStyle/>
                    <a:p>
                      <a:pPr algn="l" fontAlgn="b"/>
                      <a:r>
                        <a:rPr lang="en-US" sz="1000" b="1" u="none" strike="noStrike">
                          <a:effectLst/>
                        </a:rPr>
                        <a:t>Asset or System Name</a:t>
                      </a:r>
                      <a:endParaRPr lang="en-US" sz="1000" b="1" i="0" u="none" strike="noStrike">
                        <a:solidFill>
                          <a:srgbClr val="000000"/>
                        </a:solidFill>
                        <a:effectLst/>
                        <a:latin typeface="Calibri" panose="020F0502020204030204" pitchFamily="34" charset="0"/>
                      </a:endParaRPr>
                    </a:p>
                  </a:txBody>
                  <a:tcPr marL="9065" marR="9065" marT="9065" marB="0" anchor="b">
                    <a:solidFill>
                      <a:srgbClr val="00B0F0"/>
                    </a:solidFill>
                  </a:tcPr>
                </a:tc>
                <a:tc>
                  <a:txBody>
                    <a:bodyPr/>
                    <a:lstStyle/>
                    <a:p>
                      <a:pPr algn="ctr" fontAlgn="b"/>
                      <a:r>
                        <a:rPr lang="en-US" sz="1000" b="1" u="none" strike="noStrike">
                          <a:effectLst/>
                        </a:rPr>
                        <a:t>SME</a:t>
                      </a:r>
                      <a:endParaRPr lang="en-US" sz="1000" b="1" i="0" u="none" strike="noStrike">
                        <a:solidFill>
                          <a:srgbClr val="000000"/>
                        </a:solidFill>
                        <a:effectLst/>
                        <a:latin typeface="Calibri" panose="020F0502020204030204" pitchFamily="34" charset="0"/>
                      </a:endParaRPr>
                    </a:p>
                  </a:txBody>
                  <a:tcPr marL="9065" marR="9065" marT="9065" marB="0" anchor="b">
                    <a:solidFill>
                      <a:srgbClr val="00B0F0"/>
                    </a:solidFill>
                  </a:tcPr>
                </a:tc>
                <a:tc>
                  <a:txBody>
                    <a:bodyPr/>
                    <a:lstStyle/>
                    <a:p>
                      <a:pPr algn="ctr" fontAlgn="b"/>
                      <a:r>
                        <a:rPr lang="en-US" sz="1000" b="1" u="none" strike="noStrike" dirty="0">
                          <a:effectLst/>
                        </a:rPr>
                        <a:t>Program Author</a:t>
                      </a:r>
                      <a:endParaRPr lang="en-US" sz="1000" b="1" i="0" u="none" strike="noStrike" dirty="0">
                        <a:solidFill>
                          <a:srgbClr val="000000"/>
                        </a:solidFill>
                        <a:effectLst/>
                        <a:latin typeface="Calibri" panose="020F0502020204030204" pitchFamily="34" charset="0"/>
                      </a:endParaRPr>
                    </a:p>
                  </a:txBody>
                  <a:tcPr marL="9065" marR="9065" marT="9065" marB="0" anchor="b">
                    <a:solidFill>
                      <a:srgbClr val="00B0F0"/>
                    </a:solidFill>
                  </a:tcPr>
                </a:tc>
                <a:extLst>
                  <a:ext uri="{0D108BD9-81ED-4DB2-BD59-A6C34878D82A}">
                    <a16:rowId xmlns:a16="http://schemas.microsoft.com/office/drawing/2014/main" val="1211239074"/>
                  </a:ext>
                </a:extLst>
              </a:tr>
              <a:tr h="490642">
                <a:tc>
                  <a:txBody>
                    <a:bodyPr/>
                    <a:lstStyle/>
                    <a:p>
                      <a:pPr algn="l" fontAlgn="b"/>
                      <a:r>
                        <a:rPr lang="en-US" sz="1000" u="none" strike="noStrike">
                          <a:effectLst/>
                        </a:rPr>
                        <a:t>Refrigeration Equipment (Process, chambers, and walk-in coolers and ultralows) regardless of owner</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dirty="0">
                          <a:effectLst/>
                        </a:rPr>
                        <a:t>Eric Lepore/Pat Ockenfels</a:t>
                      </a:r>
                      <a:endParaRPr lang="en-US" sz="1000" b="0" i="0" u="none" strike="noStrike" dirty="0">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145597822"/>
                  </a:ext>
                </a:extLst>
              </a:tr>
              <a:tr h="275410">
                <a:tc>
                  <a:txBody>
                    <a:bodyPr/>
                    <a:lstStyle/>
                    <a:p>
                      <a:pPr algn="l" fontAlgn="b"/>
                      <a:r>
                        <a:rPr lang="en-US" sz="1000" u="none" strike="noStrike">
                          <a:effectLst/>
                        </a:rPr>
                        <a:t>Roof Panel</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Shane Dunn</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Shane Dunn</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549808244"/>
                  </a:ext>
                </a:extLst>
              </a:tr>
              <a:tr h="275410">
                <a:tc>
                  <a:txBody>
                    <a:bodyPr/>
                    <a:lstStyle/>
                    <a:p>
                      <a:pPr algn="l" fontAlgn="b"/>
                      <a:r>
                        <a:rPr lang="en-US" sz="1000" u="none" strike="noStrike">
                          <a:effectLst/>
                        </a:rPr>
                        <a:t>Sidewalks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Jim Toft</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Jim Tofte</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485133627"/>
                  </a:ext>
                </a:extLst>
              </a:tr>
              <a:tr h="316255">
                <a:tc>
                  <a:txBody>
                    <a:bodyPr/>
                    <a:lstStyle/>
                    <a:p>
                      <a:pPr algn="l" fontAlgn="b"/>
                      <a:r>
                        <a:rPr lang="en-US" sz="1000" u="none" strike="noStrike">
                          <a:effectLst/>
                        </a:rPr>
                        <a:t>Site Lighting</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Mark Scholeno</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Mark Scholeno/ Matt Johnston</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7944703"/>
                  </a:ext>
                </a:extLst>
              </a:tr>
              <a:tr h="275410">
                <a:tc>
                  <a:txBody>
                    <a:bodyPr/>
                    <a:lstStyle/>
                    <a:p>
                      <a:pPr algn="l" fontAlgn="b"/>
                      <a:r>
                        <a:rPr lang="en-US" sz="1000" u="none" strike="noStrike">
                          <a:effectLst/>
                        </a:rPr>
                        <a:t>Site Stairs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Ellen Chase</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834500773"/>
                  </a:ext>
                </a:extLst>
              </a:tr>
              <a:tr h="275410">
                <a:tc>
                  <a:txBody>
                    <a:bodyPr/>
                    <a:lstStyle/>
                    <a:p>
                      <a:pPr algn="l" fontAlgn="b"/>
                      <a:r>
                        <a:rPr lang="en-US" sz="1000" u="none" strike="noStrike">
                          <a:effectLst/>
                        </a:rPr>
                        <a:t>Steam Condensate Stations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482868735"/>
                  </a:ext>
                </a:extLst>
              </a:tr>
              <a:tr h="275410">
                <a:tc>
                  <a:txBody>
                    <a:bodyPr/>
                    <a:lstStyle/>
                    <a:p>
                      <a:pPr algn="l" fontAlgn="b"/>
                      <a:r>
                        <a:rPr lang="en-US" sz="1000" u="none" strike="noStrike">
                          <a:effectLst/>
                        </a:rPr>
                        <a:t>Steam Traps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779315475"/>
                  </a:ext>
                </a:extLst>
              </a:tr>
              <a:tr h="275410">
                <a:tc>
                  <a:txBody>
                    <a:bodyPr/>
                    <a:lstStyle/>
                    <a:p>
                      <a:pPr algn="l" fontAlgn="b"/>
                      <a:r>
                        <a:rPr lang="en-US" sz="1000" u="none" strike="noStrike">
                          <a:effectLst/>
                        </a:rPr>
                        <a:t>Sterilizers and Auto Claves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Eric Lepore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Marc Marinchak</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429389250"/>
                  </a:ext>
                </a:extLst>
              </a:tr>
              <a:tr h="275410">
                <a:tc>
                  <a:txBody>
                    <a:bodyPr/>
                    <a:lstStyle/>
                    <a:p>
                      <a:pPr algn="l" fontAlgn="b"/>
                      <a:r>
                        <a:rPr lang="en-US" sz="1000" u="none" strike="noStrike">
                          <a:effectLst/>
                        </a:rPr>
                        <a:t>Strainers / Filters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624169876"/>
                  </a:ext>
                </a:extLst>
              </a:tr>
              <a:tr h="275410">
                <a:tc>
                  <a:txBody>
                    <a:bodyPr/>
                    <a:lstStyle/>
                    <a:p>
                      <a:pPr algn="l" fontAlgn="b"/>
                      <a:r>
                        <a:rPr lang="en-US" sz="1000" u="none" strike="noStrike">
                          <a:effectLst/>
                        </a:rPr>
                        <a:t>Sump Pumps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Travis Fisher/ Vince Knapp</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493830974"/>
                  </a:ext>
                </a:extLst>
              </a:tr>
              <a:tr h="275410">
                <a:tc>
                  <a:txBody>
                    <a:bodyPr/>
                    <a:lstStyle/>
                    <a:p>
                      <a:pPr algn="l" fontAlgn="b"/>
                      <a:r>
                        <a:rPr lang="en-US" sz="1000" u="none" strike="noStrike">
                          <a:effectLst/>
                        </a:rPr>
                        <a:t>Swimming Pools </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Roy Baker</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Asa Schindler</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108373352"/>
                  </a:ext>
                </a:extLst>
              </a:tr>
              <a:tr h="275410">
                <a:tc>
                  <a:txBody>
                    <a:bodyPr/>
                    <a:lstStyle/>
                    <a:p>
                      <a:pPr algn="l" fontAlgn="b"/>
                      <a:r>
                        <a:rPr lang="en-US" sz="1000" u="none" strike="noStrike">
                          <a:effectLst/>
                        </a:rPr>
                        <a:t>Unit Heaters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 </a:t>
                      </a:r>
                      <a:endParaRPr lang="en-US" sz="1000" b="1"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837980873"/>
                  </a:ext>
                </a:extLst>
              </a:tr>
              <a:tr h="275410">
                <a:tc>
                  <a:txBody>
                    <a:bodyPr/>
                    <a:lstStyle/>
                    <a:p>
                      <a:pPr algn="l" fontAlgn="b"/>
                      <a:r>
                        <a:rPr lang="en-US" sz="1000" u="none" strike="noStrike">
                          <a:effectLst/>
                        </a:rPr>
                        <a:t>Valves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Mark Howe/Cole Tucker? </a:t>
                      </a:r>
                      <a:endParaRPr lang="en-US" sz="1000" b="1"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518672444"/>
                  </a:ext>
                </a:extLst>
              </a:tr>
              <a:tr h="275410">
                <a:tc>
                  <a:txBody>
                    <a:bodyPr/>
                    <a:lstStyle/>
                    <a:p>
                      <a:pPr algn="l" fontAlgn="b"/>
                      <a:r>
                        <a:rPr lang="en-US" sz="1000" u="none" strike="noStrike">
                          <a:effectLst/>
                        </a:rPr>
                        <a:t>Vertical Conveyance Systems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Kevin Samson</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dirty="0">
                          <a:effectLst/>
                        </a:rPr>
                        <a:t>Kevin Samson</a:t>
                      </a:r>
                      <a:endParaRPr lang="en-US" sz="1000" b="0" i="0" u="none" strike="noStrike" dirty="0">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4017797216"/>
                  </a:ext>
                </a:extLst>
              </a:tr>
              <a:tr h="385161">
                <a:tc>
                  <a:txBody>
                    <a:bodyPr/>
                    <a:lstStyle/>
                    <a:p>
                      <a:pPr algn="l" fontAlgn="b"/>
                      <a:r>
                        <a:rPr lang="en-US" sz="1000" u="none" strike="noStrike">
                          <a:effectLst/>
                        </a:rPr>
                        <a:t>Vertical Enclosures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Quin Olsen/Matt Reiter/Shane Dunn/ Elisabete</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005706528"/>
                  </a:ext>
                </a:extLst>
              </a:tr>
              <a:tr h="421254">
                <a:tc>
                  <a:txBody>
                    <a:bodyPr/>
                    <a:lstStyle/>
                    <a:p>
                      <a:pPr algn="l" fontAlgn="b"/>
                      <a:r>
                        <a:rPr lang="en-US" sz="1000" u="none" strike="noStrike">
                          <a:effectLst/>
                        </a:rPr>
                        <a:t>Waste Water Discharge Systems </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9065" marR="9065" marT="9065" marB="0" anchor="b"/>
                </a:tc>
                <a:tc>
                  <a:txBody>
                    <a:bodyPr/>
                    <a:lstStyle/>
                    <a:p>
                      <a:pPr algn="ctr" fontAlgn="b"/>
                      <a:r>
                        <a:rPr lang="en-US" sz="1000" u="none" strike="noStrike">
                          <a:effectLst/>
                        </a:rPr>
                        <a:t>Matt Kozlowski/Vince Knapp/Travis Fisher</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566579490"/>
                  </a:ext>
                </a:extLst>
              </a:tr>
              <a:tr h="275410">
                <a:tc>
                  <a:txBody>
                    <a:bodyPr/>
                    <a:lstStyle/>
                    <a:p>
                      <a:pPr algn="l" fontAlgn="b"/>
                      <a:r>
                        <a:rPr lang="en-US" sz="1000" u="none" strike="noStrike">
                          <a:effectLst/>
                        </a:rPr>
                        <a:t>Bulk Petroleum Storage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958491398"/>
                  </a:ext>
                </a:extLst>
              </a:tr>
            </a:tbl>
          </a:graphicData>
        </a:graphic>
      </p:graphicFrame>
      <p:sp>
        <p:nvSpPr>
          <p:cNvPr id="11" name="TextBox 10">
            <a:extLst>
              <a:ext uri="{FF2B5EF4-FFF2-40B4-BE49-F238E27FC236}">
                <a16:creationId xmlns:a16="http://schemas.microsoft.com/office/drawing/2014/main" id="{5A9A959A-5104-41B5-A176-6B5ABF7F7718}"/>
              </a:ext>
            </a:extLst>
          </p:cNvPr>
          <p:cNvSpPr txBox="1"/>
          <p:nvPr/>
        </p:nvSpPr>
        <p:spPr>
          <a:xfrm>
            <a:off x="3099716" y="238867"/>
            <a:ext cx="6175400" cy="523220"/>
          </a:xfrm>
          <a:prstGeom prst="rect">
            <a:avLst/>
          </a:prstGeom>
          <a:noFill/>
        </p:spPr>
        <p:txBody>
          <a:bodyPr wrap="square" rtlCol="0">
            <a:spAutoFit/>
          </a:bodyPr>
          <a:lstStyle/>
          <a:p>
            <a:pPr algn="ctr"/>
            <a:r>
              <a:rPr lang="en-US" sz="2800" dirty="0"/>
              <a:t>More Asset Management Plans (AMP)</a:t>
            </a:r>
          </a:p>
        </p:txBody>
      </p:sp>
    </p:spTree>
    <p:extLst>
      <p:ext uri="{BB962C8B-B14F-4D97-AF65-F5344CB8AC3E}">
        <p14:creationId xmlns:p14="http://schemas.microsoft.com/office/powerpoint/2010/main" val="392573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73F8B4-4460-4450-BCCB-C8944C7AA217}"/>
              </a:ext>
            </a:extLst>
          </p:cNvPr>
          <p:cNvSpPr>
            <a:spLocks noGrp="1"/>
          </p:cNvSpPr>
          <p:nvPr>
            <p:ph type="dt" sz="half" idx="10"/>
          </p:nvPr>
        </p:nvSpPr>
        <p:spPr/>
        <p:txBody>
          <a:bodyPr/>
          <a:lstStyle/>
          <a:p>
            <a:r>
              <a:rPr lang="en-US"/>
              <a:t>1/28/2021</a:t>
            </a:r>
          </a:p>
        </p:txBody>
      </p:sp>
      <p:sp>
        <p:nvSpPr>
          <p:cNvPr id="3" name="Footer Placeholder 2">
            <a:extLst>
              <a:ext uri="{FF2B5EF4-FFF2-40B4-BE49-F238E27FC236}">
                <a16:creationId xmlns:a16="http://schemas.microsoft.com/office/drawing/2014/main" id="{94940922-3B11-4315-B6C7-0D566716363A}"/>
              </a:ext>
            </a:extLst>
          </p:cNvPr>
          <p:cNvSpPr>
            <a:spLocks noGrp="1"/>
          </p:cNvSpPr>
          <p:nvPr>
            <p:ph type="ftr" sz="quarter" idx="11"/>
          </p:nvPr>
        </p:nvSpPr>
        <p:spPr/>
        <p:txBody>
          <a:bodyPr/>
          <a:lstStyle/>
          <a:p>
            <a:r>
              <a:rPr lang="en-US"/>
              <a:t>JG/ SAMP via Sharepoint</a:t>
            </a:r>
          </a:p>
        </p:txBody>
      </p:sp>
      <p:sp>
        <p:nvSpPr>
          <p:cNvPr id="4" name="Slide Number Placeholder 3">
            <a:extLst>
              <a:ext uri="{FF2B5EF4-FFF2-40B4-BE49-F238E27FC236}">
                <a16:creationId xmlns:a16="http://schemas.microsoft.com/office/drawing/2014/main" id="{ED450988-2A6F-45C0-86D1-317D6BEC3568}"/>
              </a:ext>
            </a:extLst>
          </p:cNvPr>
          <p:cNvSpPr>
            <a:spLocks noGrp="1"/>
          </p:cNvSpPr>
          <p:nvPr>
            <p:ph type="sldNum" sz="quarter" idx="12"/>
          </p:nvPr>
        </p:nvSpPr>
        <p:spPr/>
        <p:txBody>
          <a:bodyPr/>
          <a:lstStyle/>
          <a:p>
            <a:fld id="{18001466-B2AB-4B43-A1BF-D836459522D9}" type="slidenum">
              <a:rPr lang="en-US" smtClean="0"/>
              <a:t>7</a:t>
            </a:fld>
            <a:endParaRPr lang="en-US"/>
          </a:p>
        </p:txBody>
      </p:sp>
      <p:sp>
        <p:nvSpPr>
          <p:cNvPr id="5" name="TextBox 4">
            <a:extLst>
              <a:ext uri="{FF2B5EF4-FFF2-40B4-BE49-F238E27FC236}">
                <a16:creationId xmlns:a16="http://schemas.microsoft.com/office/drawing/2014/main" id="{6EFB9319-5E6F-4DEF-BB9D-B526608D55EA}"/>
              </a:ext>
            </a:extLst>
          </p:cNvPr>
          <p:cNvSpPr txBox="1"/>
          <p:nvPr/>
        </p:nvSpPr>
        <p:spPr>
          <a:xfrm>
            <a:off x="1609987" y="1954633"/>
            <a:ext cx="7986317" cy="3139321"/>
          </a:xfrm>
          <a:prstGeom prst="rect">
            <a:avLst/>
          </a:prstGeom>
          <a:noFill/>
        </p:spPr>
        <p:txBody>
          <a:bodyPr wrap="square" lIns="91440" tIns="45720" rIns="91440" bIns="45720" rtlCol="0" anchor="t">
            <a:spAutoFit/>
          </a:bodyPr>
          <a:lstStyle/>
          <a:p>
            <a:pPr fontAlgn="base"/>
            <a:r>
              <a:rPr lang="en-US" sz="1800" b="1" i="0" dirty="0">
                <a:solidFill>
                  <a:schemeClr val="accent1"/>
                </a:solidFill>
                <a:effectLst/>
                <a:latin typeface="Calibri Light"/>
                <a:cs typeface="Calibri Light"/>
              </a:rPr>
              <a:t>Aspirational</a:t>
            </a:r>
            <a:r>
              <a:rPr lang="en-US" sz="1800" b="0" i="0" dirty="0">
                <a:solidFill>
                  <a:schemeClr val="accent1"/>
                </a:solidFill>
                <a:effectLst/>
                <a:latin typeface="Calibri Light"/>
                <a:cs typeface="Calibri Light"/>
              </a:rPr>
              <a:t> Asset Audit &amp; Update Process</a:t>
            </a:r>
            <a:r>
              <a:rPr lang="en-US" dirty="0">
                <a:solidFill>
                  <a:schemeClr val="accent1"/>
                </a:solidFill>
                <a:latin typeface="Calibri Light"/>
                <a:cs typeface="Calibri Light"/>
              </a:rPr>
              <a:t> (work in progress):</a:t>
            </a:r>
            <a:r>
              <a:rPr lang="en-US" sz="1800" b="0" i="0" dirty="0">
                <a:solidFill>
                  <a:schemeClr val="accent1"/>
                </a:solidFill>
                <a:effectLst/>
                <a:latin typeface="Calibri Light"/>
                <a:cs typeface="Calibri Light"/>
              </a:rPr>
              <a:t> </a:t>
            </a:r>
          </a:p>
          <a:p>
            <a:pPr algn="l" rtl="0" fontAlgn="base"/>
            <a:endParaRPr lang="en-US" b="0" i="0" dirty="0">
              <a:solidFill>
                <a:srgbClr val="2F5496"/>
              </a:solidFill>
              <a:effectLst/>
            </a:endParaRPr>
          </a:p>
          <a:p>
            <a:pPr marL="285750" indent="-285750" algn="l" rtl="0" fontAlgn="base">
              <a:buFont typeface="Arial" panose="020B0604020202020204" pitchFamily="34" charset="0"/>
              <a:buChar char="•"/>
            </a:pPr>
            <a:r>
              <a:rPr lang="en-US" sz="1800" b="0" i="0" dirty="0">
                <a:effectLst/>
                <a:latin typeface="Calibri" panose="020F0502020204030204" pitchFamily="34" charset="0"/>
              </a:rPr>
              <a:t>Design teams will identify asset types included in the design documents and populate applicable characteristic information. </a:t>
            </a:r>
          </a:p>
          <a:p>
            <a:pPr marL="285750" indent="-285750" fontAlgn="base">
              <a:buFont typeface="Arial" panose="020B0604020202020204" pitchFamily="34" charset="0"/>
              <a:buChar char="•"/>
            </a:pPr>
            <a:r>
              <a:rPr lang="en-US" sz="1800" b="0" i="0" dirty="0">
                <a:effectLst/>
                <a:latin typeface="Calibri"/>
                <a:cs typeface="Calibri"/>
              </a:rPr>
              <a:t>The contractor will then further update the list as they procure or install assets. They will also update asset types if they change in the course of construction.  The construction team will attach operation and maintenance manuals to each individual asset. </a:t>
            </a:r>
            <a:r>
              <a:rPr lang="en-US" dirty="0">
                <a:latin typeface="Calibri"/>
                <a:cs typeface="Calibri"/>
              </a:rPr>
              <a:t> </a:t>
            </a:r>
            <a:endParaRPr lang="en-US" sz="1800" b="0" i="0" dirty="0">
              <a:effectLst/>
              <a:latin typeface="Calibri" panose="020F0502020204030204" pitchFamily="34" charset="0"/>
              <a:cs typeface="Calibri"/>
            </a:endParaRPr>
          </a:p>
          <a:p>
            <a:pPr marL="285750" indent="-285750" algn="l" rtl="0" fontAlgn="base">
              <a:buFont typeface="Arial" panose="020B0604020202020204" pitchFamily="34" charset="0"/>
              <a:buChar char="•"/>
            </a:pPr>
            <a:r>
              <a:rPr lang="en-US" sz="1800" b="0" i="0" dirty="0">
                <a:effectLst/>
                <a:latin typeface="Calibri" panose="020F0502020204030204" pitchFamily="34" charset="0"/>
              </a:rPr>
              <a:t>The commissioning agent will audit the list and submit it to Facilities Management.  Facilities Management will provide labels for installation by the contractor.  The commissioning agent will audit the label installation. </a:t>
            </a:r>
            <a:endParaRPr lang="en-US" b="0" i="0" dirty="0">
              <a:effectLst/>
            </a:endParaRPr>
          </a:p>
        </p:txBody>
      </p:sp>
      <p:sp>
        <p:nvSpPr>
          <p:cNvPr id="6" name="TextBox 5">
            <a:extLst>
              <a:ext uri="{FF2B5EF4-FFF2-40B4-BE49-F238E27FC236}">
                <a16:creationId xmlns:a16="http://schemas.microsoft.com/office/drawing/2014/main" id="{8D8FF3A2-D4F8-48BF-A7BC-9233BFBF930A}"/>
              </a:ext>
            </a:extLst>
          </p:cNvPr>
          <p:cNvSpPr txBox="1"/>
          <p:nvPr/>
        </p:nvSpPr>
        <p:spPr>
          <a:xfrm>
            <a:off x="1609987" y="847288"/>
            <a:ext cx="7769306" cy="769441"/>
          </a:xfrm>
          <a:prstGeom prst="rect">
            <a:avLst/>
          </a:prstGeom>
          <a:noFill/>
        </p:spPr>
        <p:txBody>
          <a:bodyPr wrap="none" rtlCol="0">
            <a:spAutoFit/>
          </a:bodyPr>
          <a:lstStyle/>
          <a:p>
            <a:r>
              <a:rPr lang="en-US" sz="4400" dirty="0">
                <a:latin typeface="+mj-lt"/>
              </a:rPr>
              <a:t>Strategic Asset Management Plan</a:t>
            </a:r>
            <a:endParaRPr lang="en-US" dirty="0"/>
          </a:p>
        </p:txBody>
      </p:sp>
      <p:sp>
        <p:nvSpPr>
          <p:cNvPr id="7" name="TextBox 6">
            <a:extLst>
              <a:ext uri="{FF2B5EF4-FFF2-40B4-BE49-F238E27FC236}">
                <a16:creationId xmlns:a16="http://schemas.microsoft.com/office/drawing/2014/main" id="{4B7C8454-B5EC-4155-9EFD-97B285790A04}"/>
              </a:ext>
            </a:extLst>
          </p:cNvPr>
          <p:cNvSpPr txBox="1"/>
          <p:nvPr/>
        </p:nvSpPr>
        <p:spPr>
          <a:xfrm>
            <a:off x="1493520" y="5273040"/>
            <a:ext cx="38608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1"/>
                </a:solidFill>
                <a:latin typeface="Calibri Light"/>
                <a:cs typeface="Calibri"/>
              </a:rPr>
              <a:t>Any volunteers to help with this?</a:t>
            </a:r>
          </a:p>
        </p:txBody>
      </p:sp>
    </p:spTree>
    <p:extLst>
      <p:ext uri="{BB962C8B-B14F-4D97-AF65-F5344CB8AC3E}">
        <p14:creationId xmlns:p14="http://schemas.microsoft.com/office/powerpoint/2010/main" val="3141826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AF575F2DC99C4F945B9FAEF53716C9" ma:contentTypeVersion="14" ma:contentTypeDescription="Create a new document." ma:contentTypeScope="" ma:versionID="5206d341df2d783b17c56a8fb044725a">
  <xsd:schema xmlns:xsd="http://www.w3.org/2001/XMLSchema" xmlns:xs="http://www.w3.org/2001/XMLSchema" xmlns:p="http://schemas.microsoft.com/office/2006/metadata/properties" xmlns:ns2="94f9713d-6e99-4afa-aef3-d057a2961807" xmlns:ns3="3486d65b-14c7-4503-b8ce-69bb5a13e0b6" targetNamespace="http://schemas.microsoft.com/office/2006/metadata/properties" ma:root="true" ma:fieldsID="e2c3d245de219ac6f6c164d66fad299e" ns2:_="" ns3:_="">
    <xsd:import namespace="94f9713d-6e99-4afa-aef3-d057a2961807"/>
    <xsd:import namespace="3486d65b-14c7-4503-b8ce-69bb5a13e0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DocumentStatus" minOccurs="0"/>
                <xsd:element ref="ns3:Team_x0020_Lead" minOccurs="0"/>
                <xsd:element ref="ns3:Phase"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f9713d-6e99-4afa-aef3-d057a29618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86d65b-14c7-4503-b8ce-69bb5a13e0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DocumentStatus" ma:index="15" nillable="true" ma:displayName="Document Status" ma:default="Draft" ma:description="The status the document is in related to the project" ma:format="Dropdown" ma:internalName="DocumentStatus">
      <xsd:simpleType>
        <xsd:restriction base="dms:Choice">
          <xsd:enumeration value="Draft"/>
          <xsd:enumeration value="Review"/>
          <xsd:enumeration value="Complete"/>
          <xsd:enumeration value="Approved"/>
          <xsd:enumeration value="Updated"/>
        </xsd:restriction>
      </xsd:simpleType>
    </xsd:element>
    <xsd:element name="Team_x0020_Lead" ma:index="16" nillable="true" ma:displayName="Team Lead" ma:format="Dropdown" ma:internalName="Team_x0020_Lead">
      <xsd:simpleType>
        <xsd:restriction base="dms:Text">
          <xsd:maxLength value="50"/>
        </xsd:restriction>
      </xsd:simpleType>
    </xsd:element>
    <xsd:element name="Phase" ma:index="17" nillable="true" ma:displayName="Phase" ma:format="Dropdown" ma:internalName="Phase">
      <xsd:simpleType>
        <xsd:restriction base="dms:Choice">
          <xsd:enumeration value="Phase 1"/>
          <xsd:enumeration value="Phase 2"/>
          <xsd:enumeration value="Phase 3"/>
          <xsd:enumeration value="Phase 4"/>
          <xsd:enumeration value="Phase 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Status xmlns="3486d65b-14c7-4503-b8ce-69bb5a13e0b6">Draft</DocumentStatus>
    <Team_x0020_Lead xmlns="3486d65b-14c7-4503-b8ce-69bb5a13e0b6" xsi:nil="true"/>
    <Phase xmlns="3486d65b-14c7-4503-b8ce-69bb5a13e0b6" xsi:nil="true"/>
    <SharedWithUsers xmlns="94f9713d-6e99-4afa-aef3-d057a2961807">
      <UserInfo>
        <DisplayName>Alex Chevallard</DisplayName>
        <AccountId>407</AccountId>
        <AccountType/>
      </UserInfo>
      <UserInfo>
        <DisplayName>Taylor Thompson</DisplayName>
        <AccountId>3267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445E84-0ADE-400E-A5A0-09343703C8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f9713d-6e99-4afa-aef3-d057a2961807"/>
    <ds:schemaRef ds:uri="3486d65b-14c7-4503-b8ce-69bb5a13e0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5E664-415B-4F7E-AA14-9B4EEE5D6678}">
  <ds:schemaRefs>
    <ds:schemaRef ds:uri="http://purl.org/dc/terms/"/>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3486d65b-14c7-4503-b8ce-69bb5a13e0b6"/>
    <ds:schemaRef ds:uri="94f9713d-6e99-4afa-aef3-d057a2961807"/>
    <ds:schemaRef ds:uri="http://schemas.microsoft.com/office/2006/metadata/properties"/>
  </ds:schemaRefs>
</ds:datastoreItem>
</file>

<file path=customXml/itemProps3.xml><?xml version="1.0" encoding="utf-8"?>
<ds:datastoreItem xmlns:ds="http://schemas.openxmlformats.org/officeDocument/2006/customXml" ds:itemID="{5315133E-E792-4CBD-AC18-809773ABD3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2825</TotalTime>
  <Words>936</Words>
  <Application>Microsoft Office PowerPoint</Application>
  <PresentationFormat>Widescreen</PresentationFormat>
  <Paragraphs>227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Strategic Asset Management</vt:lpstr>
      <vt:lpstr>What is an “asset”?</vt:lpstr>
      <vt:lpstr>So what!   How does asset management apply to project managers?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Gibbs</dc:creator>
  <cp:lastModifiedBy>Taylor Thompson</cp:lastModifiedBy>
  <cp:revision>38</cp:revision>
  <dcterms:created xsi:type="dcterms:W3CDTF">2021-01-22T12:44:51Z</dcterms:created>
  <dcterms:modified xsi:type="dcterms:W3CDTF">2021-01-29T13:10:29Z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0x0101001AAF575F2DC99C4F945B9FAEF53716C9</vt:lpwstr>
  </property>
</Properties>
</file>