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432" r:id="rId6"/>
    <p:sldId id="407" r:id="rId7"/>
    <p:sldId id="414" r:id="rId8"/>
    <p:sldId id="434" r:id="rId9"/>
    <p:sldId id="324" r:id="rId1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79406" autoAdjust="0"/>
  </p:normalViewPr>
  <p:slideViewPr>
    <p:cSldViewPr>
      <p:cViewPr varScale="1">
        <p:scale>
          <a:sx n="39" d="100"/>
          <a:sy n="39" d="100"/>
        </p:scale>
        <p:origin x="744" y="4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0" d="100"/>
          <a:sy n="50" d="100"/>
        </p:scale>
        <p:origin x="1636" y="2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7070C50C-F46C-8A4B-8A41-6A6FBB958D92}" type="datetimeFigureOut">
              <a:rPr lang="en-US" smtClean="0"/>
              <a:t>1/26/2021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153D443-CBAC-934A-8506-FB4DF260D863}" type="slidenum">
              <a:rPr lang="en-US" smtClean="0"/>
              <a:t>‹#›</a:t>
            </a:fld>
            <a:endParaRPr lang="en-US"/>
          </a:p>
        </p:txBody>
      </p:sp>
    </p:spTree>
    <p:extLst>
      <p:ext uri="{BB962C8B-B14F-4D97-AF65-F5344CB8AC3E}">
        <p14:creationId xmlns:p14="http://schemas.microsoft.com/office/powerpoint/2010/main" val="756898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City of Ithaca recently, in preparation for a Planning and Economic Development Council meeting circulated a draft version of the proposed Ithaca Energy Code Supplement.  Previously, this code supplement document was referred to as the Ithaca Green Building Standard.  This document, a draft of the version that will be revised for release, was circulated </a:t>
            </a:r>
            <a:r>
              <a:rPr lang="en-US" dirty="0" err="1"/>
              <a:t>publically</a:t>
            </a:r>
            <a:r>
              <a:rPr lang="en-US" dirty="0"/>
              <a:t> as part of the January 20 PEDC agenda.  This gives us a sneak peek into the IECS before it’s official public comment release date.  A few details:  The ordinance is a local code that is more stringent than state energy code.  It prioritizes electrification of building heating and hot water generation as well as renewable energy systems.  This is a progressive document that becomes more stringent over time, targeting an initial 40% reduction in building greenhouse gas emissions, which then scales to 80% in 2025, and then 100% reduction in greenhouse gas emissions (or net zero construction) in 2030.</a:t>
            </a:r>
          </a:p>
        </p:txBody>
      </p:sp>
      <p:sp>
        <p:nvSpPr>
          <p:cNvPr id="4" name="Slide Number Placeholder 3"/>
          <p:cNvSpPr>
            <a:spLocks noGrp="1"/>
          </p:cNvSpPr>
          <p:nvPr>
            <p:ph type="sldNum" sz="quarter" idx="10"/>
          </p:nvPr>
        </p:nvSpPr>
        <p:spPr/>
        <p:txBody>
          <a:bodyPr/>
          <a:lstStyle/>
          <a:p>
            <a:fld id="{3153D443-CBAC-934A-8506-FB4DF260D863}" type="slidenum">
              <a:rPr lang="en-US" smtClean="0"/>
              <a:t>2</a:t>
            </a:fld>
            <a:endParaRPr lang="en-US" dirty="0"/>
          </a:p>
        </p:txBody>
      </p:sp>
    </p:spTree>
    <p:extLst>
      <p:ext uri="{BB962C8B-B14F-4D97-AF65-F5344CB8AC3E}">
        <p14:creationId xmlns:p14="http://schemas.microsoft.com/office/powerpoint/2010/main" val="3359864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dirty="0">
                <a:solidFill>
                  <a:schemeClr val="tx1"/>
                </a:solidFill>
                <a:effectLst/>
                <a:latin typeface="+mn-lt"/>
                <a:ea typeface="+mn-ea"/>
                <a:cs typeface="+mn-cs"/>
              </a:rPr>
              <a:t>At this time, the IECS is only being proposed for adoption in the City of Ithaca.  We anticipate that the town of Ithaca will follow in adopting the standard at a later time.  The code supplement is triggered during the building permit process.  A compliance plan and any required technical analysis backup documentation will be required for submission.  Compliance with the program will be required for the issuance of a Certificate of Occupancy/completion.  The code applies to new construction, additions over 1000 sf, and major renovations that alter at least 75% of the conditioned floor space of a building that impact two of the three criteria listed above.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53D443-CBAC-934A-8506-FB4DF260D8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046243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dirty="0"/>
              <a:t>D. </a:t>
            </a:r>
            <a:r>
              <a:rPr lang="en-US" altLang="en-US" dirty="0" err="1"/>
              <a:t>Bilderback</a:t>
            </a:r>
            <a:r>
              <a:rPr lang="en-US" altLang="en-US" dirty="0"/>
              <a:t>, 25 August 2004, Cancun, Mexico</a:t>
            </a:r>
          </a:p>
        </p:txBody>
      </p:sp>
      <p:sp>
        <p:nvSpPr>
          <p:cNvPr id="25603" name="Rectangle 7"/>
          <p:cNvSpPr>
            <a:spLocks noGrp="1" noChangeArrowheads="1"/>
          </p:cNvSpPr>
          <p:nvPr>
            <p:ph type="sldNum" sz="quarter" idx="5"/>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fld id="{954B56FF-C48F-49B6-A46A-E65D7370A393}" type="slidenum">
              <a:rPr lang="en-US" altLang="en-US" smtClean="0"/>
              <a:pPr/>
              <a:t>4</a:t>
            </a:fld>
            <a:endParaRPr lang="en-US" altLang="en-US"/>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r>
              <a:rPr lang="en-US" altLang="en-US" dirty="0"/>
              <a:t>Cornell has been involved as a stakeholder and has been providing comments since before the issuance of the August 2019 initial draft document that was circulated for public comment.  A Cornell technical review team that included FE, E&amp;S, Council, Community/govt relations provided very specific comments and recommendations on the draft document.  The city initially proposed to finalize the document in early 2020, but this optimistic timeline was waylaid as the document needed major revisions, then COVID and furloughs. Now the effort has been reengaged, and a new optimistic timeline has been laid out by the City, with the goal of adoption this spring.  Our technical team is already working to digest and comment on the new draft document and will provide feedback to the city once the actual public comment period is announced.  </a:t>
            </a:r>
          </a:p>
        </p:txBody>
      </p:sp>
    </p:spTree>
    <p:extLst>
      <p:ext uri="{BB962C8B-B14F-4D97-AF65-F5344CB8AC3E}">
        <p14:creationId xmlns:p14="http://schemas.microsoft.com/office/powerpoint/2010/main" val="185715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ftr" sz="quarter" idx="4"/>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r>
              <a:rPr lang="en-US" altLang="en-US"/>
              <a:t>D. Bilderback, 25 August 2004, Cancun, Mexico</a:t>
            </a:r>
          </a:p>
        </p:txBody>
      </p:sp>
      <p:sp>
        <p:nvSpPr>
          <p:cNvPr id="25603" name="Rectangle 7"/>
          <p:cNvSpPr>
            <a:spLocks noGrp="1" noChangeArrowheads="1"/>
          </p:cNvSpPr>
          <p:nvPr>
            <p:ph type="sldNum" sz="quarter" idx="5"/>
          </p:nvPr>
        </p:nvSpPr>
        <p:spPr>
          <a:noFill/>
        </p:spPr>
        <p:txBody>
          <a:bodyPr/>
          <a:lstStyle>
            <a:lvl1pPr defTabSz="930275">
              <a:defRPr>
                <a:solidFill>
                  <a:schemeClr val="tx1"/>
                </a:solidFill>
                <a:latin typeface="Times New Roman" panose="02020603050405020304" pitchFamily="18" charset="0"/>
              </a:defRPr>
            </a:lvl1pPr>
            <a:lvl2pPr marL="742950" indent="-285750" defTabSz="930275">
              <a:defRPr>
                <a:solidFill>
                  <a:schemeClr val="tx1"/>
                </a:solidFill>
                <a:latin typeface="Times New Roman" panose="02020603050405020304" pitchFamily="18" charset="0"/>
              </a:defRPr>
            </a:lvl2pPr>
            <a:lvl3pPr marL="1143000" indent="-228600" defTabSz="930275">
              <a:defRPr>
                <a:solidFill>
                  <a:schemeClr val="tx1"/>
                </a:solidFill>
                <a:latin typeface="Times New Roman" panose="02020603050405020304" pitchFamily="18" charset="0"/>
              </a:defRPr>
            </a:lvl3pPr>
            <a:lvl4pPr marL="1600200" indent="-228600" defTabSz="930275">
              <a:defRPr>
                <a:solidFill>
                  <a:schemeClr val="tx1"/>
                </a:solidFill>
                <a:latin typeface="Times New Roman" panose="02020603050405020304" pitchFamily="18" charset="0"/>
              </a:defRPr>
            </a:lvl4pPr>
            <a:lvl5pPr marL="2057400" indent="-228600" defTabSz="930275">
              <a:defRPr>
                <a:solidFill>
                  <a:schemeClr val="tx1"/>
                </a:solidFill>
                <a:latin typeface="Times New Roman" panose="02020603050405020304" pitchFamily="18" charset="0"/>
              </a:defRPr>
            </a:lvl5pPr>
            <a:lvl6pPr marL="2514600" indent="-228600" defTabSz="930275" eaLnBrk="0" fontAlgn="base" hangingPunct="0">
              <a:spcBef>
                <a:spcPct val="0"/>
              </a:spcBef>
              <a:spcAft>
                <a:spcPct val="0"/>
              </a:spcAft>
              <a:defRPr>
                <a:solidFill>
                  <a:schemeClr val="tx1"/>
                </a:solidFill>
                <a:latin typeface="Times New Roman" panose="02020603050405020304" pitchFamily="18" charset="0"/>
              </a:defRPr>
            </a:lvl6pPr>
            <a:lvl7pPr marL="2971800" indent="-228600" defTabSz="930275" eaLnBrk="0" fontAlgn="base" hangingPunct="0">
              <a:spcBef>
                <a:spcPct val="0"/>
              </a:spcBef>
              <a:spcAft>
                <a:spcPct val="0"/>
              </a:spcAft>
              <a:defRPr>
                <a:solidFill>
                  <a:schemeClr val="tx1"/>
                </a:solidFill>
                <a:latin typeface="Times New Roman" panose="02020603050405020304" pitchFamily="18" charset="0"/>
              </a:defRPr>
            </a:lvl7pPr>
            <a:lvl8pPr marL="3429000" indent="-228600" defTabSz="930275" eaLnBrk="0" fontAlgn="base" hangingPunct="0">
              <a:spcBef>
                <a:spcPct val="0"/>
              </a:spcBef>
              <a:spcAft>
                <a:spcPct val="0"/>
              </a:spcAft>
              <a:defRPr>
                <a:solidFill>
                  <a:schemeClr val="tx1"/>
                </a:solidFill>
                <a:latin typeface="Times New Roman" panose="02020603050405020304" pitchFamily="18" charset="0"/>
              </a:defRPr>
            </a:lvl8pPr>
            <a:lvl9pPr marL="3886200" indent="-228600" defTabSz="930275" eaLnBrk="0" fontAlgn="base" hangingPunct="0">
              <a:spcBef>
                <a:spcPct val="0"/>
              </a:spcBef>
              <a:spcAft>
                <a:spcPct val="0"/>
              </a:spcAft>
              <a:defRPr>
                <a:solidFill>
                  <a:schemeClr val="tx1"/>
                </a:solidFill>
                <a:latin typeface="Times New Roman" panose="02020603050405020304" pitchFamily="18" charset="0"/>
              </a:defRPr>
            </a:lvl9pPr>
          </a:lstStyle>
          <a:p>
            <a:fld id="{954B56FF-C48F-49B6-A46A-E65D7370A393}" type="slidenum">
              <a:rPr lang="en-US" altLang="en-US" smtClean="0"/>
              <a:pPr/>
              <a:t>5</a:t>
            </a:fld>
            <a:endParaRPr lang="en-US" altLang="en-US"/>
          </a:p>
        </p:txBody>
      </p:sp>
      <p:sp>
        <p:nvSpPr>
          <p:cNvPr id="25604" name="Rectangle 2"/>
          <p:cNvSpPr>
            <a:spLocks noGrp="1" noRot="1" noChangeAspect="1" noChangeArrowheads="1" noTextEdit="1"/>
          </p:cNvSpPr>
          <p:nvPr>
            <p:ph type="sldImg"/>
          </p:nvPr>
        </p:nvSpPr>
        <p:spPr>
          <a:ln/>
        </p:spPr>
      </p:sp>
      <p:sp>
        <p:nvSpPr>
          <p:cNvPr id="25605" name="Rectangle 3"/>
          <p:cNvSpPr>
            <a:spLocks noGrp="1" noChangeArrowheads="1"/>
          </p:cNvSpPr>
          <p:nvPr>
            <p:ph type="body" idx="1"/>
          </p:nvPr>
        </p:nvSpPr>
        <p:spPr>
          <a:noFill/>
        </p:spPr>
        <p:txBody>
          <a:bodyPr/>
          <a:lstStyle/>
          <a:p>
            <a:r>
              <a:rPr lang="en-US" altLang="en-US" dirty="0"/>
              <a:t>I won’t go into the details, but compliance with the current draft has two general categories.  An “easy path” based on design decisions heavily weighted towards electrification, energy use reduction, and renewable energy use.  There is also a whole building path that utilizes energy modeling, existing third-party green building certification systems such as LEED and </a:t>
            </a:r>
            <a:r>
              <a:rPr lang="en-US" altLang="en-US" dirty="0" err="1"/>
              <a:t>PassiveHouse</a:t>
            </a:r>
            <a:r>
              <a:rPr lang="en-US" altLang="en-US" dirty="0"/>
              <a:t>, and greenhouse gas accounting options.  Following closely on the completion of this new code adoption we will be providing a revised Cornell Green Building Design and Construction Standard to assist in compliance with these new requirements.</a:t>
            </a:r>
          </a:p>
        </p:txBody>
      </p:sp>
    </p:spTree>
    <p:extLst>
      <p:ext uri="{BB962C8B-B14F-4D97-AF65-F5344CB8AC3E}">
        <p14:creationId xmlns:p14="http://schemas.microsoft.com/office/powerpoint/2010/main" val="2059425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53D443-CBAC-934A-8506-FB4DF260D863}" type="slidenum">
              <a:rPr lang="en-US" smtClean="0"/>
              <a:t>6</a:t>
            </a:fld>
            <a:endParaRPr lang="en-US"/>
          </a:p>
        </p:txBody>
      </p:sp>
    </p:spTree>
    <p:extLst>
      <p:ext uri="{BB962C8B-B14F-4D97-AF65-F5344CB8AC3E}">
        <p14:creationId xmlns:p14="http://schemas.microsoft.com/office/powerpoint/2010/main" val="25346559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sp>
        <p:nvSpPr>
          <p:cNvPr id="4" name="Date Placeholder 3"/>
          <p:cNvSpPr>
            <a:spLocks noGrp="1"/>
          </p:cNvSpPr>
          <p:nvPr>
            <p:ph type="dt" sz="half" idx="10"/>
          </p:nvPr>
        </p:nvSpPr>
        <p:spPr/>
        <p:txBody>
          <a:bodyPr/>
          <a:lstStyle/>
          <a:p>
            <a:fld id="{840601E4-3F87-485E-BCF1-0932C51EED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pic>
        <p:nvPicPr>
          <p:cNvPr id="8" name="Picture 7"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9" name="Rectangle 8"/>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itle 18"/>
          <p:cNvSpPr>
            <a:spLocks noGrp="1"/>
          </p:cNvSpPr>
          <p:nvPr>
            <p:ph type="title"/>
          </p:nvPr>
        </p:nvSpPr>
        <p:spPr>
          <a:xfrm>
            <a:off x="328085" y="1828800"/>
            <a:ext cx="4777596" cy="1143000"/>
          </a:xfrm>
        </p:spPr>
        <p:txBody>
          <a:bodyPr anchor="t">
            <a:normAutofit/>
          </a:bodyPr>
          <a:lstStyle>
            <a:lvl1pPr algn="l">
              <a:defRPr sz="3200" baseline="0">
                <a:solidFill>
                  <a:schemeClr val="bg1"/>
                </a:solidFill>
              </a:defRPr>
            </a:lvl1pPr>
          </a:lstStyle>
          <a:p>
            <a:endParaRPr lang="en-US" dirty="0"/>
          </a:p>
        </p:txBody>
      </p:sp>
      <p:sp>
        <p:nvSpPr>
          <p:cNvPr id="21" name="Text Placeholder 20"/>
          <p:cNvSpPr>
            <a:spLocks noGrp="1"/>
          </p:cNvSpPr>
          <p:nvPr>
            <p:ph type="body" sz="quarter" idx="13"/>
          </p:nvPr>
        </p:nvSpPr>
        <p:spPr>
          <a:xfrm>
            <a:off x="328613" y="3200422"/>
            <a:ext cx="4137025" cy="1066800"/>
          </a:xfrm>
        </p:spPr>
        <p:txBody>
          <a:bodyPr>
            <a:noAutofit/>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bg1"/>
                </a:solidFill>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dirty="0">
              <a:solidFill>
                <a:srgbClr val="FFFFFF"/>
              </a:solidFill>
              <a:latin typeface="+mn-lt"/>
              <a:cs typeface="Times"/>
            </a:endParaRPr>
          </a:p>
        </p:txBody>
      </p:sp>
    </p:spTree>
    <p:extLst>
      <p:ext uri="{BB962C8B-B14F-4D97-AF65-F5344CB8AC3E}">
        <p14:creationId xmlns:p14="http://schemas.microsoft.com/office/powerpoint/2010/main" val="2431526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7"/>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7" y="-157023"/>
            <a:ext cx="1370059" cy="522449"/>
          </a:xfrm>
          <a:prstGeom prst="rect">
            <a:avLst/>
          </a:prstGeom>
        </p:spPr>
      </p:pic>
      <p:sp>
        <p:nvSpPr>
          <p:cNvPr id="3" name="Text Placeholder 2"/>
          <p:cNvSpPr>
            <a:spLocks noGrp="1"/>
          </p:cNvSpPr>
          <p:nvPr>
            <p:ph type="body" sz="quarter" idx="13"/>
          </p:nvPr>
        </p:nvSpPr>
        <p:spPr>
          <a:xfrm>
            <a:off x="285751" y="1752601"/>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3361616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78307" y="398525"/>
            <a:ext cx="1309878" cy="1277112"/>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0" y="0"/>
            <a:ext cx="9144000" cy="222885"/>
          </a:xfrm>
          <a:custGeom>
            <a:avLst/>
            <a:gdLst/>
            <a:ahLst/>
            <a:cxnLst/>
            <a:rect l="l" t="t" r="r" b="b"/>
            <a:pathLst>
              <a:path w="9144000" h="222885">
                <a:moveTo>
                  <a:pt x="0" y="222504"/>
                </a:moveTo>
                <a:lnTo>
                  <a:pt x="9144000" y="222504"/>
                </a:lnTo>
                <a:lnTo>
                  <a:pt x="9144000" y="0"/>
                </a:lnTo>
                <a:lnTo>
                  <a:pt x="0" y="0"/>
                </a:lnTo>
                <a:lnTo>
                  <a:pt x="0" y="222504"/>
                </a:lnTo>
                <a:close/>
              </a:path>
            </a:pathLst>
          </a:custGeom>
          <a:solidFill>
            <a:srgbClr val="B21A1A"/>
          </a:solidFill>
        </p:spPr>
        <p:txBody>
          <a:bodyPr wrap="square" lIns="0" tIns="0" rIns="0" bIns="0" rtlCol="0"/>
          <a:lstStyle/>
          <a:p>
            <a:endParaRPr/>
          </a:p>
        </p:txBody>
      </p:sp>
      <p:sp>
        <p:nvSpPr>
          <p:cNvPr id="2" name="Holder 2"/>
          <p:cNvSpPr>
            <a:spLocks noGrp="1"/>
          </p:cNvSpPr>
          <p:nvPr>
            <p:ph type="ctrTitle"/>
          </p:nvPr>
        </p:nvSpPr>
        <p:spPr>
          <a:xfrm>
            <a:off x="407162" y="1760464"/>
            <a:ext cx="8329674" cy="100076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1/26/2021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435081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4" name="Text Placeholder 13"/>
          <p:cNvSpPr>
            <a:spLocks noGrp="1"/>
          </p:cNvSpPr>
          <p:nvPr>
            <p:ph type="body" sz="quarter" idx="13"/>
          </p:nvPr>
        </p:nvSpPr>
        <p:spPr>
          <a:xfrm>
            <a:off x="0" y="2438400"/>
            <a:ext cx="9144000" cy="2406650"/>
          </a:xfrm>
        </p:spPr>
        <p:txBody>
          <a:bodyPr/>
          <a:lstStyle>
            <a:lvl1pPr marL="0" indent="0" algn="ctr">
              <a:buNone/>
              <a:defRPr sz="3200">
                <a:solidFill>
                  <a:schemeClr val="accent2"/>
                </a:solidFill>
              </a:defRPr>
            </a:lvl1pPr>
          </a:lstStyle>
          <a:p>
            <a:pPr lvl="0"/>
            <a:endParaRPr lang="en-US" dirty="0"/>
          </a:p>
        </p:txBody>
      </p:sp>
      <p:sp>
        <p:nvSpPr>
          <p:cNvPr id="16" name="Title 15"/>
          <p:cNvSpPr>
            <a:spLocks noGrp="1"/>
          </p:cNvSpPr>
          <p:nvPr>
            <p:ph type="title"/>
          </p:nvPr>
        </p:nvSpPr>
        <p:spPr>
          <a:xfrm>
            <a:off x="0" y="1828800"/>
            <a:ext cx="9144000" cy="609600"/>
          </a:xfrm>
        </p:spPr>
        <p:txBody>
          <a:bodyPr>
            <a:normAutofit/>
          </a:bodyPr>
          <a:lstStyle>
            <a:lvl1pPr>
              <a:defRPr sz="2800" b="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54029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pic>
        <p:nvPicPr>
          <p:cNvPr id="9" name="Picture 8" descr="campus.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3813844"/>
            <a:ext cx="9144000" cy="3044156"/>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Tree>
    <p:extLst>
      <p:ext uri="{BB962C8B-B14F-4D97-AF65-F5344CB8AC3E}">
        <p14:creationId xmlns:p14="http://schemas.microsoft.com/office/powerpoint/2010/main" val="254504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2">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6" name="Rectangle 5"/>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screen b31b1b.psd"/>
          <p:cNvPicPr>
            <a:picLocks noChangeAspect="1"/>
          </p:cNvPicPr>
          <p:nvPr userDrawn="1"/>
        </p:nvPicPr>
        <p:blipFill rotWithShape="1">
          <a:blip r:embed="rId2" cstate="print">
            <a:extLst>
              <a:ext uri="{28A0092B-C50C-407E-A947-70E740481C1C}">
                <a14:useLocalDpi xmlns:a14="http://schemas.microsoft.com/office/drawing/2010/main" val="0"/>
              </a:ext>
            </a:extLst>
          </a:blip>
          <a:srcRect r="70374"/>
          <a:stretch/>
        </p:blipFill>
        <p:spPr>
          <a:xfrm>
            <a:off x="182033" y="402168"/>
            <a:ext cx="1384300" cy="1267968"/>
          </a:xfrm>
          <a:prstGeom prst="rect">
            <a:avLst/>
          </a:prstGeom>
        </p:spPr>
      </p:pic>
      <p:sp>
        <p:nvSpPr>
          <p:cNvPr id="10" name="Text Placeholder 13"/>
          <p:cNvSpPr>
            <a:spLocks noGrp="1"/>
          </p:cNvSpPr>
          <p:nvPr>
            <p:ph type="body" sz="quarter" idx="13"/>
          </p:nvPr>
        </p:nvSpPr>
        <p:spPr>
          <a:xfrm>
            <a:off x="0" y="1219200"/>
            <a:ext cx="9144000" cy="1905001"/>
          </a:xfrm>
        </p:spPr>
        <p:txBody>
          <a:bodyPr>
            <a:normAutofit/>
          </a:bodyPr>
          <a:lstStyle>
            <a:lvl1pPr marL="0" indent="0" algn="ctr">
              <a:buNone/>
              <a:defRPr sz="3000">
                <a:solidFill>
                  <a:schemeClr val="accent2"/>
                </a:solidFill>
              </a:defRPr>
            </a:lvl1pPr>
          </a:lstStyle>
          <a:p>
            <a:pPr lvl="0"/>
            <a:endParaRPr lang="en-US" dirty="0"/>
          </a:p>
        </p:txBody>
      </p:sp>
      <p:sp>
        <p:nvSpPr>
          <p:cNvPr id="11" name="Title 15"/>
          <p:cNvSpPr>
            <a:spLocks noGrp="1"/>
          </p:cNvSpPr>
          <p:nvPr>
            <p:ph type="title"/>
          </p:nvPr>
        </p:nvSpPr>
        <p:spPr>
          <a:xfrm>
            <a:off x="0" y="763091"/>
            <a:ext cx="9144000" cy="456109"/>
          </a:xfrm>
        </p:spPr>
        <p:txBody>
          <a:bodyPr>
            <a:noAutofit/>
          </a:bodyPr>
          <a:lstStyle>
            <a:lvl1pPr>
              <a:defRPr sz="2400" b="0" baseline="0">
                <a:solidFill>
                  <a:schemeClr val="accent3"/>
                </a:solidFill>
                <a:latin typeface="+mj-lt"/>
              </a:defRPr>
            </a:lvl1pPr>
          </a:lstStyle>
          <a:p>
            <a:endParaRPr lang="en-US" sz="2800" dirty="0">
              <a:solidFill>
                <a:srgbClr val="A7998B"/>
              </a:solidFill>
              <a:latin typeface="+mj-lt"/>
              <a:cs typeface="Helvetica"/>
            </a:endParaRPr>
          </a:p>
        </p:txBody>
      </p:sp>
      <p:sp>
        <p:nvSpPr>
          <p:cNvPr id="12" name="Picture Placeholder 11"/>
          <p:cNvSpPr>
            <a:spLocks noGrp="1"/>
          </p:cNvSpPr>
          <p:nvPr>
            <p:ph type="pic" sz="quarter" idx="14"/>
          </p:nvPr>
        </p:nvSpPr>
        <p:spPr>
          <a:xfrm>
            <a:off x="0" y="3804549"/>
            <a:ext cx="9144000" cy="3044825"/>
          </a:xfrm>
          <a:solidFill>
            <a:schemeClr val="bg2">
              <a:lumMod val="90000"/>
            </a:schemeClr>
          </a:solidFill>
        </p:spPr>
        <p:txBody>
          <a:bodyPr/>
          <a:lstStyle/>
          <a:p>
            <a:endParaRPr lang="en-US"/>
          </a:p>
        </p:txBody>
      </p:sp>
    </p:spTree>
    <p:extLst>
      <p:ext uri="{BB962C8B-B14F-4D97-AF65-F5344CB8AC3E}">
        <p14:creationId xmlns:p14="http://schemas.microsoft.com/office/powerpoint/2010/main" val="253694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40601E4-3F87-485E-BCF1-0932C51EED9D}" type="datetimeFigureOut">
              <a:rPr lang="en-US" smtClean="0"/>
              <a:t>1/26/2021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3" name="Text Placeholder 2"/>
          <p:cNvSpPr>
            <a:spLocks noGrp="1"/>
          </p:cNvSpPr>
          <p:nvPr>
            <p:ph type="body" sz="quarter" idx="13"/>
          </p:nvPr>
        </p:nvSpPr>
        <p:spPr>
          <a:xfrm>
            <a:off x="285750" y="1752600"/>
            <a:ext cx="8678863" cy="39989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a:xfrm>
            <a:off x="285750" y="1066800"/>
            <a:ext cx="8677656" cy="685800"/>
          </a:xfrm>
        </p:spPr>
        <p:txBody>
          <a:bodyPr/>
          <a:lstStyle>
            <a:lvl1pPr algn="l">
              <a:defRPr/>
            </a:lvl1pPr>
          </a:lstStyle>
          <a:p>
            <a:r>
              <a:rPr lang="en-US" dirty="0"/>
              <a:t>Click to edit Master title style</a:t>
            </a:r>
          </a:p>
        </p:txBody>
      </p:sp>
    </p:spTree>
    <p:extLst>
      <p:ext uri="{BB962C8B-B14F-4D97-AF65-F5344CB8AC3E}">
        <p14:creationId xmlns:p14="http://schemas.microsoft.com/office/powerpoint/2010/main" val="481278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292894" y="3877558"/>
            <a:ext cx="8558213" cy="27828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861774"/>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524000"/>
            <a:ext cx="8534400" cy="2209800"/>
          </a:xfrm>
        </p:spPr>
        <p:txBody>
          <a:bodyPr numCol="2"/>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2385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w/ Graphic">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sp>
        <p:nvSpPr>
          <p:cNvPr id="7" name="Rectangle 6"/>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12" name="TextBox 11"/>
          <p:cNvSpPr txBox="1"/>
          <p:nvPr userDrawn="1"/>
        </p:nvSpPr>
        <p:spPr>
          <a:xfrm>
            <a:off x="438726" y="4756727"/>
            <a:ext cx="8258850" cy="584776"/>
          </a:xfrm>
          <a:prstGeom prst="rect">
            <a:avLst/>
          </a:prstGeom>
          <a:noFill/>
        </p:spPr>
        <p:txBody>
          <a:bodyPr wrap="square" rtlCol="0">
            <a:spAutoFit/>
          </a:bodyPr>
          <a:lstStyle/>
          <a:p>
            <a:pPr lvl="0" algn="ctr"/>
            <a:r>
              <a:rPr lang="en-US" sz="3200" dirty="0">
                <a:solidFill>
                  <a:schemeClr val="bg1"/>
                </a:solidFill>
                <a:latin typeface="Helvetica"/>
                <a:cs typeface="Helvetica"/>
              </a:rPr>
              <a:t>Photos, illustrations, graphics here.</a:t>
            </a:r>
            <a:endParaRPr lang="en-US" dirty="0">
              <a:solidFill>
                <a:schemeClr val="bg1"/>
              </a:solidFill>
            </a:endParaRPr>
          </a:p>
        </p:txBody>
      </p:sp>
      <p:sp>
        <p:nvSpPr>
          <p:cNvPr id="13" name="Content Placeholder 12"/>
          <p:cNvSpPr>
            <a:spLocks noGrp="1"/>
          </p:cNvSpPr>
          <p:nvPr>
            <p:ph sz="quarter" idx="13"/>
          </p:nvPr>
        </p:nvSpPr>
        <p:spPr>
          <a:xfrm>
            <a:off x="4800600" y="1447800"/>
            <a:ext cx="4050507" cy="4876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itle 13"/>
          <p:cNvSpPr>
            <a:spLocks noGrp="1"/>
          </p:cNvSpPr>
          <p:nvPr>
            <p:ph type="title"/>
          </p:nvPr>
        </p:nvSpPr>
        <p:spPr>
          <a:xfrm>
            <a:off x="287899" y="615758"/>
            <a:ext cx="6554707" cy="603442"/>
          </a:xfrm>
        </p:spPr>
        <p:txBody>
          <a:bodyPr/>
          <a:lstStyle>
            <a:lvl1pPr algn="l">
              <a:defRPr/>
            </a:lvl1pPr>
          </a:lstStyle>
          <a:p>
            <a:r>
              <a:rPr lang="en-US" dirty="0"/>
              <a:t>Click to edit Master title style</a:t>
            </a:r>
          </a:p>
        </p:txBody>
      </p:sp>
      <p:sp>
        <p:nvSpPr>
          <p:cNvPr id="16" name="Text Placeholder 15"/>
          <p:cNvSpPr>
            <a:spLocks noGrp="1"/>
          </p:cNvSpPr>
          <p:nvPr>
            <p:ph type="body" sz="quarter" idx="14"/>
          </p:nvPr>
        </p:nvSpPr>
        <p:spPr>
          <a:xfrm>
            <a:off x="289405" y="1447800"/>
            <a:ext cx="4358795" cy="4876800"/>
          </a:xfrm>
        </p:spPr>
        <p:txBody>
          <a:bodyPr numCol="1"/>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2311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40601E4-3F87-485E-BCF1-0932C51EED9D}" type="datetimeFigureOut">
              <a:rPr lang="en-US" smtClean="0"/>
              <a:t>1/26/2021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5554C-9387-4378-80C2-5F7076CAC952}" type="slidenum">
              <a:rPr lang="en-US" smtClean="0"/>
              <a:t>‹#›</a:t>
            </a:fld>
            <a:endParaRPr lang="en-US"/>
          </a:p>
        </p:txBody>
      </p:sp>
      <p:sp>
        <p:nvSpPr>
          <p:cNvPr id="10" name="Rectangle 9"/>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cu white lrg.psd"/>
          <p:cNvPicPr>
            <a:picLocks noChangeAspect="1"/>
          </p:cNvPicPr>
          <p:nvPr userDrawn="1"/>
        </p:nvPicPr>
        <p:blipFill rotWithShape="1">
          <a:blip r:embed="rId2" cstate="print">
            <a:extLst>
              <a:ext uri="{28A0092B-C50C-407E-A947-70E740481C1C}">
                <a14:useLocalDpi xmlns:a14="http://schemas.microsoft.com/office/drawing/2010/main" val="0"/>
              </a:ext>
            </a:extLst>
          </a:blip>
          <a:srcRect l="29543" r="-704"/>
          <a:stretch/>
        </p:blipFill>
        <p:spPr>
          <a:xfrm>
            <a:off x="3871576" y="-157024"/>
            <a:ext cx="1370059" cy="522449"/>
          </a:xfrm>
          <a:prstGeom prst="rect">
            <a:avLst/>
          </a:prstGeom>
        </p:spPr>
      </p:pic>
      <p:sp>
        <p:nvSpPr>
          <p:cNvPr id="2" name="Title 1"/>
          <p:cNvSpPr>
            <a:spLocks noGrp="1"/>
          </p:cNvSpPr>
          <p:nvPr>
            <p:ph type="title"/>
          </p:nvPr>
        </p:nvSpPr>
        <p:spPr>
          <a:xfrm>
            <a:off x="0" y="759710"/>
            <a:ext cx="9144000" cy="538609"/>
          </a:xfrm>
        </p:spPr>
        <p:txBody>
          <a:bodyPr/>
          <a:lstStyle/>
          <a:p>
            <a:r>
              <a:rPr lang="en-US"/>
              <a:t>Click to edit Master title style</a:t>
            </a:r>
          </a:p>
        </p:txBody>
      </p:sp>
      <p:sp>
        <p:nvSpPr>
          <p:cNvPr id="4" name="Text Placeholder 3"/>
          <p:cNvSpPr>
            <a:spLocks noGrp="1"/>
          </p:cNvSpPr>
          <p:nvPr>
            <p:ph type="body" sz="quarter" idx="13"/>
          </p:nvPr>
        </p:nvSpPr>
        <p:spPr>
          <a:xfrm>
            <a:off x="0" y="1298575"/>
            <a:ext cx="9144000" cy="538163"/>
          </a:xfrm>
        </p:spPr>
        <p:txBody>
          <a:bodyPr/>
          <a:lstStyle/>
          <a:p>
            <a:pPr lvl="0"/>
            <a:r>
              <a:rPr lang="en-US" dirty="0"/>
              <a:t>Click to edit Master text styles</a:t>
            </a:r>
          </a:p>
        </p:txBody>
      </p:sp>
      <p:sp>
        <p:nvSpPr>
          <p:cNvPr id="13" name="Content Placeholder 12"/>
          <p:cNvSpPr>
            <a:spLocks noGrp="1"/>
          </p:cNvSpPr>
          <p:nvPr>
            <p:ph sz="quarter" idx="14"/>
          </p:nvPr>
        </p:nvSpPr>
        <p:spPr>
          <a:xfrm>
            <a:off x="838200" y="2057400"/>
            <a:ext cx="7467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50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40601E4-3F87-485E-BCF1-0932C51EED9D}" type="datetimeFigureOut">
              <a:rPr lang="en-US" smtClean="0"/>
              <a:t>1/26/2021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5554C-9387-4378-80C2-5F7076CAC952}" type="slidenum">
              <a:rPr lang="en-US" smtClean="0"/>
              <a:t>‹#›</a:t>
            </a:fld>
            <a:endParaRPr lang="en-US"/>
          </a:p>
        </p:txBody>
      </p:sp>
      <p:pic>
        <p:nvPicPr>
          <p:cNvPr id="6" name="Picture 5" descr="0889_10_C_lr.jpg"/>
          <p:cNvPicPr>
            <a:picLocks noChangeAspect="1"/>
          </p:cNvPicPr>
          <p:nvPr userDrawn="1"/>
        </p:nvPicPr>
        <p:blipFill rotWithShape="1">
          <a:blip r:embed="rId2">
            <a:extLst>
              <a:ext uri="{28A0092B-C50C-407E-A947-70E740481C1C}">
                <a14:useLocalDpi xmlns:a14="http://schemas.microsoft.com/office/drawing/2010/main" val="0"/>
              </a:ext>
            </a:extLst>
          </a:blip>
          <a:srcRect l="3170" r="7962"/>
          <a:stretch/>
        </p:blipFill>
        <p:spPr>
          <a:xfrm>
            <a:off x="0" y="0"/>
            <a:ext cx="9144000" cy="6858000"/>
          </a:xfrm>
          <a:prstGeom prst="rect">
            <a:avLst/>
          </a:prstGeom>
        </p:spPr>
      </p:pic>
      <p:pic>
        <p:nvPicPr>
          <p:cNvPr id="7" name="Picture 6" descr="cu white lrg.psd"/>
          <p:cNvPicPr>
            <a:picLocks noChangeAspect="1"/>
          </p:cNvPicPr>
          <p:nvPr userDrawn="1"/>
        </p:nvPicPr>
        <p:blipFill rotWithShape="1">
          <a:blip r:embed="rId3" cstate="print">
            <a:extLst>
              <a:ext uri="{28A0092B-C50C-407E-A947-70E740481C1C}">
                <a14:useLocalDpi xmlns:a14="http://schemas.microsoft.com/office/drawing/2010/main" val="0"/>
              </a:ext>
            </a:extLst>
          </a:blip>
          <a:srcRect r="72186"/>
          <a:stretch/>
        </p:blipFill>
        <p:spPr>
          <a:xfrm>
            <a:off x="182033" y="402168"/>
            <a:ext cx="1299634" cy="1267968"/>
          </a:xfrm>
          <a:prstGeom prst="rect">
            <a:avLst/>
          </a:prstGeom>
        </p:spPr>
      </p:pic>
      <p:sp>
        <p:nvSpPr>
          <p:cNvPr id="8" name="Rectangle 7"/>
          <p:cNvSpPr/>
          <p:nvPr userDrawn="1"/>
        </p:nvSpPr>
        <p:spPr>
          <a:xfrm>
            <a:off x="0" y="0"/>
            <a:ext cx="9144000" cy="222250"/>
          </a:xfrm>
          <a:prstGeom prst="rect">
            <a:avLst/>
          </a:prstGeom>
          <a:solidFill>
            <a:srgbClr val="B31B1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3" hasCustomPrompt="1"/>
          </p:nvPr>
        </p:nvSpPr>
        <p:spPr>
          <a:xfrm>
            <a:off x="285750" y="1828800"/>
            <a:ext cx="4692650" cy="584200"/>
          </a:xfrm>
        </p:spPr>
        <p:txBody>
          <a:bodyPr/>
          <a:lstStyle>
            <a:lvl1pPr marL="0" indent="0">
              <a:buNone/>
              <a:defRPr baseline="0">
                <a:solidFill>
                  <a:schemeClr val="bg1"/>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Thank You</a:t>
            </a:r>
          </a:p>
        </p:txBody>
      </p:sp>
    </p:spTree>
    <p:extLst>
      <p:ext uri="{BB962C8B-B14F-4D97-AF65-F5344CB8AC3E}">
        <p14:creationId xmlns:p14="http://schemas.microsoft.com/office/powerpoint/2010/main" val="3256410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0601E4-3F87-485E-BCF1-0932C51EED9D}" type="datetimeFigureOut">
              <a:rPr lang="en-US" smtClean="0"/>
              <a:t>1/26/2021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15554C-9387-4378-80C2-5F7076CAC952}" type="slidenum">
              <a:rPr lang="en-US" smtClean="0"/>
              <a:t>‹#›</a:t>
            </a:fld>
            <a:endParaRPr lang="en-US"/>
          </a:p>
        </p:txBody>
      </p:sp>
    </p:spTree>
    <p:extLst>
      <p:ext uri="{BB962C8B-B14F-4D97-AF65-F5344CB8AC3E}">
        <p14:creationId xmlns:p14="http://schemas.microsoft.com/office/powerpoint/2010/main" val="14590052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4" r:id="rId4"/>
    <p:sldLayoutId id="2147483650" r:id="rId5"/>
    <p:sldLayoutId id="2147483661" r:id="rId6"/>
    <p:sldLayoutId id="2147483665" r:id="rId7"/>
    <p:sldLayoutId id="2147483657" r:id="rId8"/>
    <p:sldLayoutId id="2147483654" r:id="rId9"/>
    <p:sldLayoutId id="2147483682" r:id="rId10"/>
    <p:sldLayoutId id="214748368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200" kern="1200">
          <a:solidFill>
            <a:schemeClr val="accent3"/>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2"/>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2"/>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2"/>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2"/>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07162" y="1760464"/>
            <a:ext cx="8127238" cy="997068"/>
          </a:xfrm>
          <a:prstGeom prst="rect">
            <a:avLst/>
          </a:prstGeom>
        </p:spPr>
        <p:txBody>
          <a:bodyPr vert="horz" wrap="square" lIns="0" tIns="12065" rIns="0" bIns="0" rtlCol="0">
            <a:spAutoFit/>
          </a:bodyPr>
          <a:lstStyle/>
          <a:p>
            <a:pPr marL="12700" marR="5080">
              <a:lnSpc>
                <a:spcPct val="100000"/>
              </a:lnSpc>
              <a:spcBef>
                <a:spcPts val="95"/>
              </a:spcBef>
            </a:pPr>
            <a:r>
              <a:rPr lang="en-US" sz="3200" b="1" spc="-15" dirty="0">
                <a:solidFill>
                  <a:srgbClr val="FFFFFF"/>
                </a:solidFill>
                <a:latin typeface="Arial" panose="020B0604020202020204" pitchFamily="34" charset="0"/>
                <a:cs typeface="Arial" panose="020B0604020202020204" pitchFamily="34" charset="0"/>
              </a:rPr>
              <a:t>Ithaca Energy Code Supplement Update January 2021</a:t>
            </a:r>
          </a:p>
        </p:txBody>
      </p:sp>
      <p:sp>
        <p:nvSpPr>
          <p:cNvPr id="3" name="object 3"/>
          <p:cNvSpPr txBox="1"/>
          <p:nvPr/>
        </p:nvSpPr>
        <p:spPr>
          <a:xfrm>
            <a:off x="431225" y="4495800"/>
            <a:ext cx="6069838" cy="1350370"/>
          </a:xfrm>
          <a:prstGeom prst="rect">
            <a:avLst/>
          </a:prstGeom>
        </p:spPr>
        <p:txBody>
          <a:bodyPr vert="horz" wrap="square" lIns="0" tIns="12700" rIns="0" bIns="0" rtlCol="0">
            <a:spAutoFit/>
          </a:bodyPr>
          <a:lstStyle/>
          <a:p>
            <a:pPr marL="12700" marR="5080">
              <a:lnSpc>
                <a:spcPct val="120000"/>
              </a:lnSpc>
              <a:spcBef>
                <a:spcPts val="100"/>
              </a:spcBef>
            </a:pPr>
            <a:endParaRPr lang="en-US" spc="-15" dirty="0">
              <a:solidFill>
                <a:srgbClr val="FFFFFF"/>
              </a:solidFill>
              <a:latin typeface="Arial" panose="020B0604020202020204" pitchFamily="34" charset="0"/>
              <a:cs typeface="Arial" panose="020B0604020202020204" pitchFamily="34" charset="0"/>
            </a:endParaRPr>
          </a:p>
          <a:p>
            <a:pPr marL="12700" marR="5080">
              <a:lnSpc>
                <a:spcPct val="120000"/>
              </a:lnSpc>
              <a:spcBef>
                <a:spcPts val="100"/>
              </a:spcBef>
            </a:pPr>
            <a:r>
              <a:rPr lang="en-US" spc="-15" dirty="0">
                <a:solidFill>
                  <a:srgbClr val="FFFFFF"/>
                </a:solidFill>
                <a:latin typeface="Arial" panose="020B0604020202020204" pitchFamily="34" charset="0"/>
                <a:cs typeface="Arial" panose="020B0604020202020204" pitchFamily="34" charset="0"/>
              </a:rPr>
              <a:t>Matthew Kozlowski</a:t>
            </a:r>
          </a:p>
          <a:p>
            <a:pPr marL="12700" marR="5080">
              <a:lnSpc>
                <a:spcPct val="120000"/>
              </a:lnSpc>
              <a:spcBef>
                <a:spcPts val="100"/>
              </a:spcBef>
            </a:pPr>
            <a:r>
              <a:rPr lang="en-US" spc="-15" dirty="0">
                <a:solidFill>
                  <a:srgbClr val="FFFFFF"/>
                </a:solidFill>
                <a:latin typeface="Arial" panose="020B0604020202020204" pitchFamily="34" charset="0"/>
                <a:cs typeface="Arial" panose="020B0604020202020204" pitchFamily="34" charset="0"/>
              </a:rPr>
              <a:t>Facilities Engineering</a:t>
            </a:r>
          </a:p>
          <a:p>
            <a:pPr marL="12700" marR="5080">
              <a:lnSpc>
                <a:spcPct val="120000"/>
              </a:lnSpc>
              <a:spcBef>
                <a:spcPts val="100"/>
              </a:spcBef>
            </a:pPr>
            <a:r>
              <a:rPr lang="en-US" spc="-15" dirty="0">
                <a:solidFill>
                  <a:srgbClr val="FFFFFF"/>
                </a:solidFill>
                <a:latin typeface="Arial" panose="020B0604020202020204" pitchFamily="34" charset="0"/>
                <a:cs typeface="Arial" panose="020B0604020202020204" pitchFamily="34" charset="0"/>
              </a:rPr>
              <a:t>Civil/Environmental Engineering Section Manager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460310" y="533400"/>
            <a:ext cx="7943850" cy="1447800"/>
          </a:xfrm>
        </p:spPr>
        <p:txBody>
          <a:bodyPr>
            <a:noAutofit/>
          </a:bodyPr>
          <a:lstStyle/>
          <a:p>
            <a:r>
              <a:rPr lang="en-US" sz="4400" b="1" dirty="0">
                <a:solidFill>
                  <a:schemeClr val="tx1">
                    <a:lumMod val="85000"/>
                    <a:lumOff val="15000"/>
                  </a:schemeClr>
                </a:solidFill>
              </a:rPr>
              <a:t>Ithaca Energy Code Supplement (IECS) Purpose</a:t>
            </a:r>
            <a:br>
              <a:rPr lang="en-US" sz="4400" b="1" dirty="0">
                <a:solidFill>
                  <a:schemeClr val="tx1">
                    <a:lumMod val="85000"/>
                    <a:lumOff val="15000"/>
                  </a:schemeClr>
                </a:solidFill>
              </a:rPr>
            </a:br>
            <a:endParaRPr lang="en-US" sz="4400" b="1" dirty="0">
              <a:solidFill>
                <a:schemeClr val="tx1">
                  <a:lumMod val="85000"/>
                  <a:lumOff val="15000"/>
                </a:schemeClr>
              </a:solidFill>
            </a:endParaRPr>
          </a:p>
        </p:txBody>
      </p:sp>
      <p:sp>
        <p:nvSpPr>
          <p:cNvPr id="3" name="Text Placeholder 1">
            <a:extLst>
              <a:ext uri="{FF2B5EF4-FFF2-40B4-BE49-F238E27FC236}">
                <a16:creationId xmlns:a16="http://schemas.microsoft.com/office/drawing/2014/main" id="{5FA90970-904D-4B19-9A62-E11A3E238277}"/>
              </a:ext>
            </a:extLst>
          </p:cNvPr>
          <p:cNvSpPr txBox="1">
            <a:spLocks/>
          </p:cNvSpPr>
          <p:nvPr/>
        </p:nvSpPr>
        <p:spPr>
          <a:xfrm>
            <a:off x="533400" y="1828800"/>
            <a:ext cx="7797670" cy="47244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0" indent="0">
              <a:lnSpc>
                <a:spcPct val="150000"/>
              </a:lnSpc>
              <a:buNone/>
            </a:pPr>
            <a:r>
              <a:rPr lang="en-US" sz="1800" dirty="0">
                <a:latin typeface="Arial" panose="020B0604020202020204" pitchFamily="34" charset="0"/>
                <a:cs typeface="Arial" panose="020B0604020202020204" pitchFamily="34" charset="0"/>
              </a:rPr>
              <a:t>“The requirements set forth give priority to electrification, renewable energy, and affordability”</a:t>
            </a:r>
          </a:p>
          <a:p>
            <a:pPr marL="309579" indent="-309579">
              <a:lnSpc>
                <a:spcPct val="150000"/>
              </a:lnSpc>
            </a:pPr>
            <a:r>
              <a:rPr lang="en-US" sz="1800" dirty="0">
                <a:latin typeface="Arial" panose="020B0604020202020204" pitchFamily="34" charset="0"/>
                <a:cs typeface="Arial" panose="020B0604020202020204" pitchFamily="34" charset="0"/>
              </a:rPr>
              <a:t>Deliver measurable and immediate reductions in greenhouse gas (GHG) emissions</a:t>
            </a:r>
          </a:p>
          <a:p>
            <a:pPr marL="353004" indent="-353004">
              <a:lnSpc>
                <a:spcPct val="150000"/>
              </a:lnSpc>
            </a:pPr>
            <a:r>
              <a:rPr lang="en-US" sz="1800" dirty="0">
                <a:latin typeface="Arial" panose="020B0604020202020204" pitchFamily="34" charset="0"/>
                <a:cs typeface="Arial" panose="020B0604020202020204" pitchFamily="34" charset="0"/>
              </a:rPr>
              <a:t>Promote best practices in the design of affordable buildings to deliver GHG reductions</a:t>
            </a:r>
          </a:p>
          <a:p>
            <a:pPr marL="353004" indent="-353004">
              <a:lnSpc>
                <a:spcPct val="150000"/>
              </a:lnSpc>
            </a:pPr>
            <a:r>
              <a:rPr lang="en-US" sz="1800" dirty="0">
                <a:latin typeface="Arial" panose="020B0604020202020204" pitchFamily="34" charset="0"/>
                <a:cs typeface="Arial" panose="020B0604020202020204" pitchFamily="34" charset="0"/>
              </a:rPr>
              <a:t>Promote a rapid but orderly transition to buildings that do not use fossil fuels by 2030.  </a:t>
            </a:r>
          </a:p>
          <a:p>
            <a:pPr marL="353004" indent="-353004">
              <a:lnSpc>
                <a:spcPct val="150000"/>
              </a:lnSpc>
            </a:pPr>
            <a:r>
              <a:rPr lang="en-US" sz="1800" dirty="0">
                <a:latin typeface="Arial" panose="020B0604020202020204" pitchFamily="34" charset="0"/>
                <a:cs typeface="Arial" panose="020B0604020202020204" pitchFamily="34" charset="0"/>
              </a:rPr>
              <a:t>Reductions in GHGs go into effect in three steps 2021, 2025, and 2030</a:t>
            </a:r>
          </a:p>
        </p:txBody>
      </p:sp>
    </p:spTree>
    <p:extLst>
      <p:ext uri="{BB962C8B-B14F-4D97-AF65-F5344CB8AC3E}">
        <p14:creationId xmlns:p14="http://schemas.microsoft.com/office/powerpoint/2010/main" val="269553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5EEC0C34-DCEA-1F4A-AA0E-17F23C8C9860}"/>
              </a:ext>
            </a:extLst>
          </p:cNvPr>
          <p:cNvSpPr txBox="1">
            <a:spLocks/>
          </p:cNvSpPr>
          <p:nvPr/>
        </p:nvSpPr>
        <p:spPr>
          <a:xfrm>
            <a:off x="392589" y="762000"/>
            <a:ext cx="8382268" cy="513229"/>
          </a:xfrm>
          <a:prstGeom prst="rect">
            <a:avLst/>
          </a:prstGeom>
        </p:spPr>
        <p:txBody>
          <a:bodyPr vert="horz" lIns="88751" tIns="44375" rIns="88751" bIns="44375" rtlCol="0" anchor="ctr">
            <a:noAutofit/>
          </a:bodyPr>
          <a:lstStyle>
            <a:lvl1pPr algn="l" defTabSz="914400" rtl="0" eaLnBrk="1" latinLnBrk="0" hangingPunct="1">
              <a:spcBef>
                <a:spcPct val="0"/>
              </a:spcBef>
              <a:buNone/>
              <a:defRPr sz="3200" kern="1200">
                <a:solidFill>
                  <a:schemeClr val="accent3"/>
                </a:solidFill>
                <a:latin typeface="+mj-lt"/>
                <a:ea typeface="+mj-ea"/>
                <a:cs typeface="+mj-cs"/>
              </a:defRPr>
            </a:lvl1pPr>
          </a:lstStyle>
          <a:p>
            <a:pPr defTabSz="887553"/>
            <a:r>
              <a:rPr lang="en-US" sz="3600" b="1" dirty="0">
                <a:solidFill>
                  <a:schemeClr val="tx1">
                    <a:lumMod val="85000"/>
                    <a:lumOff val="15000"/>
                  </a:schemeClr>
                </a:solidFill>
                <a:latin typeface="Arial" panose="020B0604020202020204" pitchFamily="34" charset="0"/>
                <a:cs typeface="Arial" panose="020B0604020202020204" pitchFamily="34" charset="0"/>
              </a:rPr>
              <a:t>IECS Applicability</a:t>
            </a:r>
          </a:p>
        </p:txBody>
      </p:sp>
      <p:sp>
        <p:nvSpPr>
          <p:cNvPr id="21" name="Text Placeholder 1">
            <a:extLst>
              <a:ext uri="{FF2B5EF4-FFF2-40B4-BE49-F238E27FC236}">
                <a16:creationId xmlns:a16="http://schemas.microsoft.com/office/drawing/2014/main" id="{3F286EF0-D186-F044-8AD0-56657EB5A826}"/>
              </a:ext>
            </a:extLst>
          </p:cNvPr>
          <p:cNvSpPr txBox="1">
            <a:spLocks/>
          </p:cNvSpPr>
          <p:nvPr/>
        </p:nvSpPr>
        <p:spPr>
          <a:xfrm>
            <a:off x="392589" y="1500031"/>
            <a:ext cx="7797670" cy="5053169"/>
          </a:xfrm>
          <a:prstGeom prst="rect">
            <a:avLst/>
          </a:prstGeom>
        </p:spPr>
        <p:txBody>
          <a:bodyPr vert="horz" lIns="80682" tIns="40341" rIns="80682" bIns="40341" rtlCol="0">
            <a:normAutofit fontScale="70000" lnSpcReduction="20000"/>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309579" indent="-309579">
              <a:lnSpc>
                <a:spcPct val="150000"/>
              </a:lnSpc>
            </a:pPr>
            <a:r>
              <a:rPr lang="en-US" sz="2800" dirty="0">
                <a:latin typeface="Arial" panose="020B0604020202020204" pitchFamily="34" charset="0"/>
                <a:cs typeface="Arial" panose="020B0604020202020204" pitchFamily="34" charset="0"/>
              </a:rPr>
              <a:t>City of Ithaca only (Town of Ithaca to follow)</a:t>
            </a:r>
          </a:p>
          <a:p>
            <a:pPr marL="309579" indent="-309579">
              <a:lnSpc>
                <a:spcPct val="150000"/>
              </a:lnSpc>
            </a:pPr>
            <a:r>
              <a:rPr lang="en-US" sz="2800" dirty="0">
                <a:latin typeface="Arial" panose="020B0604020202020204" pitchFamily="34" charset="0"/>
                <a:cs typeface="Arial" panose="020B0604020202020204" pitchFamily="34" charset="0"/>
              </a:rPr>
              <a:t>Triggered by building permit application</a:t>
            </a:r>
          </a:p>
          <a:p>
            <a:pPr marL="309579" indent="-309579">
              <a:lnSpc>
                <a:spcPct val="150000"/>
              </a:lnSpc>
            </a:pPr>
            <a:r>
              <a:rPr lang="en-US" sz="2800" dirty="0">
                <a:latin typeface="Arial" panose="020B0604020202020204" pitchFamily="34" charset="0"/>
                <a:cs typeface="Arial" panose="020B0604020202020204" pitchFamily="34" charset="0"/>
              </a:rPr>
              <a:t>New construction</a:t>
            </a:r>
          </a:p>
          <a:p>
            <a:pPr marL="309579" indent="-309579">
              <a:lnSpc>
                <a:spcPct val="150000"/>
              </a:lnSpc>
            </a:pPr>
            <a:r>
              <a:rPr lang="en-US" sz="2800" dirty="0">
                <a:latin typeface="Arial" panose="020B0604020202020204" pitchFamily="34" charset="0"/>
                <a:cs typeface="Arial" panose="020B0604020202020204" pitchFamily="34" charset="0"/>
              </a:rPr>
              <a:t>Additions </a:t>
            </a:r>
          </a:p>
          <a:p>
            <a:pPr marL="686769" lvl="1" indent="-309579">
              <a:lnSpc>
                <a:spcPct val="150000"/>
              </a:lnSpc>
            </a:pPr>
            <a:r>
              <a:rPr lang="en-US" sz="2470" dirty="0">
                <a:latin typeface="Arial" panose="020B0604020202020204" pitchFamily="34" charset="0"/>
                <a:cs typeface="Arial" panose="020B0604020202020204" pitchFamily="34" charset="0"/>
              </a:rPr>
              <a:t>&gt;500 sf for 1-2 family dwellings</a:t>
            </a:r>
          </a:p>
          <a:p>
            <a:pPr marL="686769" lvl="1" indent="-309579">
              <a:lnSpc>
                <a:spcPct val="150000"/>
              </a:lnSpc>
            </a:pPr>
            <a:r>
              <a:rPr lang="en-US" sz="2470" dirty="0">
                <a:latin typeface="Arial" panose="020B0604020202020204" pitchFamily="34" charset="0"/>
                <a:cs typeface="Arial" panose="020B0604020202020204" pitchFamily="34" charset="0"/>
              </a:rPr>
              <a:t>&gt;1000 sf for other structures</a:t>
            </a:r>
          </a:p>
          <a:p>
            <a:pPr marL="353004" indent="-353004">
              <a:lnSpc>
                <a:spcPct val="150000"/>
              </a:lnSpc>
            </a:pPr>
            <a:r>
              <a:rPr lang="en-US" sz="2800" dirty="0">
                <a:latin typeface="Arial" panose="020B0604020202020204" pitchFamily="34" charset="0"/>
                <a:cs typeface="Arial" panose="020B0604020202020204" pitchFamily="34" charset="0"/>
              </a:rPr>
              <a:t>Major Renovations </a:t>
            </a:r>
          </a:p>
          <a:p>
            <a:pPr marL="730194" lvl="1" indent="-353004">
              <a:lnSpc>
                <a:spcPct val="150000"/>
              </a:lnSpc>
            </a:pPr>
            <a:r>
              <a:rPr lang="en-US" sz="2470" dirty="0">
                <a:latin typeface="Arial" panose="020B0604020202020204" pitchFamily="34" charset="0"/>
                <a:cs typeface="Arial" panose="020B0604020202020204" pitchFamily="34" charset="0"/>
              </a:rPr>
              <a:t>Work area exceeds 75 percent of conditioned floor area with impacts to two of three: </a:t>
            </a:r>
          </a:p>
          <a:p>
            <a:pPr marL="1107384" lvl="2" indent="-353004">
              <a:lnSpc>
                <a:spcPct val="150000"/>
              </a:lnSpc>
            </a:pPr>
            <a:r>
              <a:rPr lang="en-US" sz="2140" dirty="0">
                <a:latin typeface="Arial" panose="020B0604020202020204" pitchFamily="34" charset="0"/>
                <a:cs typeface="Arial" panose="020B0604020202020204" pitchFamily="34" charset="0"/>
              </a:rPr>
              <a:t>heating system</a:t>
            </a:r>
          </a:p>
          <a:p>
            <a:pPr marL="1107384" lvl="2" indent="-353004">
              <a:lnSpc>
                <a:spcPct val="150000"/>
              </a:lnSpc>
            </a:pPr>
            <a:r>
              <a:rPr lang="en-US" sz="2140" dirty="0">
                <a:latin typeface="Arial" panose="020B0604020202020204" pitchFamily="34" charset="0"/>
                <a:cs typeface="Arial" panose="020B0604020202020204" pitchFamily="34" charset="0"/>
              </a:rPr>
              <a:t>&gt;50% of thermal envelope </a:t>
            </a:r>
          </a:p>
          <a:p>
            <a:pPr marL="1107384" lvl="2" indent="-353004">
              <a:lnSpc>
                <a:spcPct val="150000"/>
              </a:lnSpc>
            </a:pPr>
            <a:r>
              <a:rPr lang="en-US" sz="2140" dirty="0">
                <a:latin typeface="Arial" panose="020B0604020202020204" pitchFamily="34" charset="0"/>
                <a:cs typeface="Arial" panose="020B0604020202020204" pitchFamily="34" charset="0"/>
              </a:rPr>
              <a:t>lighting changes in &gt;50% of the building)</a:t>
            </a:r>
          </a:p>
        </p:txBody>
      </p:sp>
      <p:sp>
        <p:nvSpPr>
          <p:cNvPr id="8" name="Slide Number Placeholder 1">
            <a:extLst>
              <a:ext uri="{FF2B5EF4-FFF2-40B4-BE49-F238E27FC236}">
                <a16:creationId xmlns:a16="http://schemas.microsoft.com/office/drawing/2014/main" id="{AC5D38E0-9305-D649-AF14-9AB2CE31806E}"/>
              </a:ext>
            </a:extLst>
          </p:cNvPr>
          <p:cNvSpPr txBox="1">
            <a:spLocks/>
          </p:cNvSpPr>
          <p:nvPr/>
        </p:nvSpPr>
        <p:spPr>
          <a:xfrm>
            <a:off x="8417859" y="6331946"/>
            <a:ext cx="280698" cy="322169"/>
          </a:xfrm>
          <a:prstGeom prst="rect">
            <a:avLst/>
          </a:prstGeom>
        </p:spPr>
        <p:txBody>
          <a:bodyPr vert="horz" lIns="80682" tIns="40341" rIns="80682" bIns="40341"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mn-ea"/>
                <a:cs typeface="+mn-cs"/>
              </a:defRPr>
            </a:lvl1pPr>
            <a:lvl2pPr marL="455613" indent="1588" algn="l" rtl="0" fontAlgn="base">
              <a:spcBef>
                <a:spcPct val="0"/>
              </a:spcBef>
              <a:spcAft>
                <a:spcPct val="0"/>
              </a:spcAft>
              <a:defRPr sz="2800" kern="1200">
                <a:solidFill>
                  <a:schemeClr val="tx1"/>
                </a:solidFill>
                <a:latin typeface="Arial" charset="0"/>
                <a:ea typeface="+mn-ea"/>
                <a:cs typeface="+mn-cs"/>
              </a:defRPr>
            </a:lvl2pPr>
            <a:lvl3pPr marL="912813" indent="1588" algn="l" rtl="0" fontAlgn="base">
              <a:spcBef>
                <a:spcPct val="0"/>
              </a:spcBef>
              <a:spcAft>
                <a:spcPct val="0"/>
              </a:spcAft>
              <a:defRPr sz="2800" kern="1200">
                <a:solidFill>
                  <a:schemeClr val="tx1"/>
                </a:solidFill>
                <a:latin typeface="Arial" charset="0"/>
                <a:ea typeface="+mn-ea"/>
                <a:cs typeface="+mn-cs"/>
              </a:defRPr>
            </a:lvl3pPr>
            <a:lvl4pPr marL="1370013" indent="1588" algn="l" rtl="0" fontAlgn="base">
              <a:spcBef>
                <a:spcPct val="0"/>
              </a:spcBef>
              <a:spcAft>
                <a:spcPct val="0"/>
              </a:spcAft>
              <a:defRPr sz="2800" kern="1200">
                <a:solidFill>
                  <a:schemeClr val="tx1"/>
                </a:solidFill>
                <a:latin typeface="Arial" charset="0"/>
                <a:ea typeface="+mn-ea"/>
                <a:cs typeface="+mn-cs"/>
              </a:defRPr>
            </a:lvl4pPr>
            <a:lvl5pPr marL="1827213" indent="1588" algn="l" rtl="0" fontAlgn="base">
              <a:spcBef>
                <a:spcPct val="0"/>
              </a:spcBef>
              <a:spcAft>
                <a:spcPct val="0"/>
              </a:spcAft>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a:lstStyle>
          <a:p>
            <a:pPr defTabSz="806867">
              <a:defRPr/>
            </a:pPr>
            <a:fld id="{6315554C-9387-4378-80C2-5F7076CAC952}" type="slidenum">
              <a:rPr lang="en-US" sz="1059">
                <a:solidFill>
                  <a:prstClr val="black">
                    <a:tint val="75000"/>
                  </a:prstClr>
                </a:solidFill>
              </a:rPr>
              <a:pPr defTabSz="806867">
                <a:defRPr/>
              </a:pPr>
              <a:t>3</a:t>
            </a:fld>
            <a:endParaRPr lang="en-US" sz="1059" dirty="0">
              <a:solidFill>
                <a:prstClr val="black">
                  <a:tint val="75000"/>
                </a:prstClr>
              </a:solidFill>
            </a:endParaRPr>
          </a:p>
        </p:txBody>
      </p:sp>
    </p:spTree>
    <p:extLst>
      <p:ext uri="{BB962C8B-B14F-4D97-AF65-F5344CB8AC3E}">
        <p14:creationId xmlns:p14="http://schemas.microsoft.com/office/powerpoint/2010/main" val="4190885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254000" y="566057"/>
            <a:ext cx="66294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altLang="en-US" sz="3600" b="1" dirty="0">
                <a:solidFill>
                  <a:schemeClr val="tx1">
                    <a:lumMod val="85000"/>
                    <a:lumOff val="15000"/>
                  </a:schemeClr>
                </a:solidFill>
                <a:latin typeface="Arial" panose="020B0604020202020204" pitchFamily="34" charset="0"/>
                <a:cs typeface="Arial" panose="020B0604020202020204" pitchFamily="34" charset="0"/>
              </a:rPr>
              <a:t>IECS Timeline</a:t>
            </a:r>
          </a:p>
        </p:txBody>
      </p:sp>
      <p:sp>
        <p:nvSpPr>
          <p:cNvPr id="4" name="Text Placeholder 1">
            <a:extLst>
              <a:ext uri="{FF2B5EF4-FFF2-40B4-BE49-F238E27FC236}">
                <a16:creationId xmlns:a16="http://schemas.microsoft.com/office/drawing/2014/main" id="{DF57B0BA-F460-4A6D-B664-A3B9FF0B983A}"/>
              </a:ext>
            </a:extLst>
          </p:cNvPr>
          <p:cNvSpPr txBox="1">
            <a:spLocks/>
          </p:cNvSpPr>
          <p:nvPr/>
        </p:nvSpPr>
        <p:spPr>
          <a:xfrm>
            <a:off x="457200" y="1447800"/>
            <a:ext cx="7797670" cy="47244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353004" indent="-353004">
              <a:lnSpc>
                <a:spcPct val="150000"/>
              </a:lnSpc>
            </a:pPr>
            <a:r>
              <a:rPr lang="en-US" sz="1800" dirty="0">
                <a:latin typeface="Arial" panose="020B0604020202020204" pitchFamily="34" charset="0"/>
                <a:cs typeface="Arial" panose="020B0604020202020204" pitchFamily="34" charset="0"/>
              </a:rPr>
              <a:t>August 2019 Draft document circulated for comment.</a:t>
            </a:r>
          </a:p>
          <a:p>
            <a:pPr marL="353004" indent="-353004">
              <a:lnSpc>
                <a:spcPct val="150000"/>
              </a:lnSpc>
            </a:pPr>
            <a:r>
              <a:rPr lang="en-US" sz="1800" dirty="0">
                <a:latin typeface="Arial" panose="020B0604020202020204" pitchFamily="34" charset="0"/>
                <a:cs typeface="Arial" panose="020B0604020202020204" pitchFamily="34" charset="0"/>
              </a:rPr>
              <a:t>September 2019 CU team provides approx. 40 comments.</a:t>
            </a:r>
          </a:p>
          <a:p>
            <a:pPr marL="353004" indent="-353004">
              <a:lnSpc>
                <a:spcPct val="150000"/>
              </a:lnSpc>
            </a:pPr>
            <a:r>
              <a:rPr lang="en-US" sz="1800" dirty="0">
                <a:latin typeface="Arial" panose="020B0604020202020204" pitchFamily="34" charset="0"/>
                <a:cs typeface="Arial" panose="020B0604020202020204" pitchFamily="34" charset="0"/>
              </a:rPr>
              <a:t>Optimistic timeline - Cornell comments - COVID happens – City furloughs – Original adoption target of early 2020 is deferred.</a:t>
            </a:r>
          </a:p>
          <a:p>
            <a:pPr marL="353004" indent="-353004">
              <a:lnSpc>
                <a:spcPct val="150000"/>
              </a:lnSpc>
            </a:pPr>
            <a:r>
              <a:rPr lang="en-US" sz="1800" dirty="0">
                <a:latin typeface="Arial" panose="020B0604020202020204" pitchFamily="34" charset="0"/>
                <a:cs typeface="Arial" panose="020B0604020202020204" pitchFamily="34" charset="0"/>
              </a:rPr>
              <a:t>January 20, 2021 Plan discussed for public release at PEDC meeting</a:t>
            </a:r>
          </a:p>
          <a:p>
            <a:pPr marL="353004" indent="-353004">
              <a:lnSpc>
                <a:spcPct val="150000"/>
              </a:lnSpc>
            </a:pPr>
            <a:r>
              <a:rPr lang="en-US" sz="1800" dirty="0">
                <a:latin typeface="Arial" panose="020B0604020202020204" pitchFamily="34" charset="0"/>
                <a:cs typeface="Arial" panose="020B0604020202020204" pitchFamily="34" charset="0"/>
              </a:rPr>
              <a:t>February 2021 -   Public Comment Period</a:t>
            </a:r>
          </a:p>
          <a:p>
            <a:pPr marL="353004" indent="-353004">
              <a:lnSpc>
                <a:spcPct val="150000"/>
              </a:lnSpc>
            </a:pPr>
            <a:r>
              <a:rPr lang="en-US" sz="1800" dirty="0">
                <a:latin typeface="Arial" panose="020B0604020202020204" pitchFamily="34" charset="0"/>
                <a:cs typeface="Arial" panose="020B0604020202020204" pitchFamily="34" charset="0"/>
              </a:rPr>
              <a:t>March 2021 - PEDC public hearing </a:t>
            </a:r>
          </a:p>
          <a:p>
            <a:pPr marL="353004" indent="-353004">
              <a:lnSpc>
                <a:spcPct val="150000"/>
              </a:lnSpc>
            </a:pPr>
            <a:r>
              <a:rPr lang="en-US" sz="1800" dirty="0">
                <a:latin typeface="Arial" panose="020B0604020202020204" pitchFamily="34" charset="0"/>
                <a:cs typeface="Arial" panose="020B0604020202020204" pitchFamily="34" charset="0"/>
              </a:rPr>
              <a:t>March/April 2021 – Common Council consider adoption, if adopted file with NYS Department of State</a:t>
            </a:r>
          </a:p>
          <a:p>
            <a:pPr marL="353004" indent="-353004">
              <a:lnSpc>
                <a:spcPct val="150000"/>
              </a:lnSpc>
            </a:pPr>
            <a:r>
              <a:rPr lang="en-US" sz="1800" dirty="0">
                <a:latin typeface="Arial" panose="020B0604020202020204" pitchFamily="34" charset="0"/>
                <a:cs typeface="Arial" panose="020B0604020202020204" pitchFamily="34" charset="0"/>
              </a:rPr>
              <a:t>Upon adoption – 3 month grace period.  </a:t>
            </a:r>
          </a:p>
          <a:p>
            <a:pPr marL="353004" indent="-353004">
              <a:lnSpc>
                <a:spcPct val="150000"/>
              </a:lnSpc>
            </a:pPr>
            <a:endParaRPr lang="en-US" sz="1800" dirty="0">
              <a:latin typeface="Arial" panose="020B0604020202020204" pitchFamily="34" charset="0"/>
              <a:cs typeface="Arial" panose="020B0604020202020204" pitchFamily="34" charset="0"/>
            </a:endParaRPr>
          </a:p>
          <a:p>
            <a:pPr marL="353004" indent="-353004">
              <a:lnSpc>
                <a:spcPct val="150000"/>
              </a:lnSpc>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7936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254000" y="566057"/>
            <a:ext cx="6629400" cy="685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a:bodyPr>
          <a:lstStyle/>
          <a:p>
            <a:r>
              <a:rPr lang="en-US" altLang="en-US" sz="3600" b="1" dirty="0">
                <a:solidFill>
                  <a:schemeClr val="tx1">
                    <a:lumMod val="85000"/>
                    <a:lumOff val="15000"/>
                  </a:schemeClr>
                </a:solidFill>
                <a:latin typeface="Arial" panose="020B0604020202020204" pitchFamily="34" charset="0"/>
                <a:cs typeface="Arial" panose="020B0604020202020204" pitchFamily="34" charset="0"/>
              </a:rPr>
              <a:t>IECS Summary</a:t>
            </a:r>
          </a:p>
        </p:txBody>
      </p:sp>
      <p:sp>
        <p:nvSpPr>
          <p:cNvPr id="4" name="Text Placeholder 1">
            <a:extLst>
              <a:ext uri="{FF2B5EF4-FFF2-40B4-BE49-F238E27FC236}">
                <a16:creationId xmlns:a16="http://schemas.microsoft.com/office/drawing/2014/main" id="{BD7CC5A8-665B-480C-89C6-AA6EC581776D}"/>
              </a:ext>
            </a:extLst>
          </p:cNvPr>
          <p:cNvSpPr txBox="1">
            <a:spLocks/>
          </p:cNvSpPr>
          <p:nvPr/>
        </p:nvSpPr>
        <p:spPr>
          <a:xfrm>
            <a:off x="457200" y="1447800"/>
            <a:ext cx="7797670" cy="3048000"/>
          </a:xfrm>
          <a:prstGeom prst="rect">
            <a:avLst/>
          </a:prstGeom>
        </p:spPr>
        <p:txBody>
          <a:bodyPr vert="horz" lIns="80682" tIns="40341" rIns="80682" bIns="40341" rtlCol="0">
            <a:noAutofit/>
          </a:bodyPr>
          <a:lstStyle>
            <a:lvl1pPr marL="188595" indent="-188595" algn="l" defTabSz="754380" rtl="0" eaLnBrk="1" latinLnBrk="0" hangingPunct="1">
              <a:lnSpc>
                <a:spcPct val="90000"/>
              </a:lnSpc>
              <a:spcBef>
                <a:spcPts val="825"/>
              </a:spcBef>
              <a:buFont typeface="Arial" panose="020B0604020202020204" pitchFamily="34" charset="0"/>
              <a:buChar char="•"/>
              <a:defRPr sz="2310" kern="1200">
                <a:solidFill>
                  <a:schemeClr val="tx1"/>
                </a:solidFill>
                <a:latin typeface="+mn-lt"/>
                <a:ea typeface="+mn-ea"/>
                <a:cs typeface="+mn-cs"/>
              </a:defRPr>
            </a:lvl1pPr>
            <a:lvl2pPr marL="565785" indent="-188595" algn="l" defTabSz="754380" rtl="0" eaLnBrk="1" latinLnBrk="0" hangingPunct="1">
              <a:lnSpc>
                <a:spcPct val="90000"/>
              </a:lnSpc>
              <a:spcBef>
                <a:spcPts val="413"/>
              </a:spcBef>
              <a:buFont typeface="Arial" panose="020B0604020202020204" pitchFamily="34" charset="0"/>
              <a:buChar char="•"/>
              <a:defRPr sz="1980" kern="1200">
                <a:solidFill>
                  <a:schemeClr val="tx1"/>
                </a:solidFill>
                <a:latin typeface="+mn-lt"/>
                <a:ea typeface="+mn-ea"/>
                <a:cs typeface="+mn-cs"/>
              </a:defRPr>
            </a:lvl2pPr>
            <a:lvl3pPr marL="942975" indent="-188595" algn="l" defTabSz="754380" rtl="0" eaLnBrk="1" latinLnBrk="0" hangingPunct="1">
              <a:lnSpc>
                <a:spcPct val="90000"/>
              </a:lnSpc>
              <a:spcBef>
                <a:spcPts val="413"/>
              </a:spcBef>
              <a:buFont typeface="Arial" panose="020B0604020202020204" pitchFamily="34" charset="0"/>
              <a:buChar char="•"/>
              <a:defRPr sz="1650" kern="1200">
                <a:solidFill>
                  <a:schemeClr val="tx1"/>
                </a:solidFill>
                <a:latin typeface="+mn-lt"/>
                <a:ea typeface="+mn-ea"/>
                <a:cs typeface="+mn-cs"/>
              </a:defRPr>
            </a:lvl3pPr>
            <a:lvl4pPr marL="132016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4pPr>
            <a:lvl5pPr marL="169735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5pPr>
            <a:lvl6pPr marL="207454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6pPr>
            <a:lvl7pPr marL="245173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7pPr>
            <a:lvl8pPr marL="282892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8pPr>
            <a:lvl9pPr marL="3206115" indent="-188595" algn="l" defTabSz="754380" rtl="0" eaLnBrk="1" latinLnBrk="0" hangingPunct="1">
              <a:lnSpc>
                <a:spcPct val="90000"/>
              </a:lnSpc>
              <a:spcBef>
                <a:spcPts val="413"/>
              </a:spcBef>
              <a:buFont typeface="Arial" panose="020B0604020202020204" pitchFamily="34" charset="0"/>
              <a:buChar char="•"/>
              <a:defRPr sz="1485" kern="1200">
                <a:solidFill>
                  <a:schemeClr val="tx1"/>
                </a:solidFill>
                <a:latin typeface="+mn-lt"/>
                <a:ea typeface="+mn-ea"/>
                <a:cs typeface="+mn-cs"/>
              </a:defRPr>
            </a:lvl9pPr>
          </a:lstStyle>
          <a:p>
            <a:pPr marL="353004" indent="-353004">
              <a:lnSpc>
                <a:spcPct val="150000"/>
              </a:lnSpc>
            </a:pPr>
            <a:r>
              <a:rPr lang="en-US" sz="1800" dirty="0">
                <a:latin typeface="Arial" panose="020B0604020202020204" pitchFamily="34" charset="0"/>
                <a:cs typeface="Arial" panose="020B0604020202020204" pitchFamily="34" charset="0"/>
              </a:rPr>
              <a:t>“Easy Path”</a:t>
            </a:r>
          </a:p>
          <a:p>
            <a:pPr marL="730194" lvl="1" indent="-353004">
              <a:lnSpc>
                <a:spcPct val="150000"/>
              </a:lnSpc>
            </a:pPr>
            <a:r>
              <a:rPr lang="en-US" sz="1470" dirty="0">
                <a:latin typeface="Arial" panose="020B0604020202020204" pitchFamily="34" charset="0"/>
                <a:cs typeface="Arial" panose="020B0604020202020204" pitchFamily="34" charset="0"/>
              </a:rPr>
              <a:t>Awards points for specific design decisions such as heat pumps for heating, window to wall ratio, renewable energy systems, as well as site based credits.</a:t>
            </a:r>
          </a:p>
          <a:p>
            <a:pPr marL="730194" lvl="1" indent="-353004">
              <a:lnSpc>
                <a:spcPct val="150000"/>
              </a:lnSpc>
            </a:pPr>
            <a:r>
              <a:rPr lang="en-US" sz="1470" dirty="0">
                <a:latin typeface="Arial" panose="020B0604020202020204" pitchFamily="34" charset="0"/>
                <a:cs typeface="Arial" panose="020B0604020202020204" pitchFamily="34" charset="0"/>
              </a:rPr>
              <a:t>Points scale over time (2021, 2025, 2030)</a:t>
            </a:r>
          </a:p>
          <a:p>
            <a:pPr marL="353004" indent="-353004">
              <a:lnSpc>
                <a:spcPct val="150000"/>
              </a:lnSpc>
            </a:pPr>
            <a:r>
              <a:rPr lang="en-US" sz="1800" dirty="0">
                <a:latin typeface="Arial" panose="020B0604020202020204" pitchFamily="34" charset="0"/>
                <a:cs typeface="Arial" panose="020B0604020202020204" pitchFamily="34" charset="0"/>
              </a:rPr>
              <a:t>Whole Building Path</a:t>
            </a:r>
          </a:p>
          <a:p>
            <a:pPr marL="730194" lvl="1" indent="-353004">
              <a:lnSpc>
                <a:spcPct val="150000"/>
              </a:lnSpc>
            </a:pPr>
            <a:r>
              <a:rPr lang="en-US" sz="1470" dirty="0">
                <a:latin typeface="Arial" panose="020B0604020202020204" pitchFamily="34" charset="0"/>
                <a:cs typeface="Arial" panose="020B0604020202020204" pitchFamily="34" charset="0"/>
              </a:rPr>
              <a:t>Energy modeling and green building system (LEED, </a:t>
            </a:r>
            <a:r>
              <a:rPr lang="en-US" sz="1470" dirty="0" err="1">
                <a:latin typeface="Arial" panose="020B0604020202020204" pitchFamily="34" charset="0"/>
                <a:cs typeface="Arial" panose="020B0604020202020204" pitchFamily="34" charset="0"/>
              </a:rPr>
              <a:t>PassiveHouse</a:t>
            </a:r>
            <a:r>
              <a:rPr lang="en-US" sz="1470" dirty="0">
                <a:latin typeface="Arial" panose="020B0604020202020204" pitchFamily="34" charset="0"/>
                <a:cs typeface="Arial" panose="020B0604020202020204" pitchFamily="34" charset="0"/>
              </a:rPr>
              <a:t>) focused.</a:t>
            </a:r>
          </a:p>
          <a:p>
            <a:pPr marL="730194" lvl="1" indent="-353004">
              <a:lnSpc>
                <a:spcPct val="150000"/>
              </a:lnSpc>
            </a:pPr>
            <a:r>
              <a:rPr lang="en-US" sz="1470" dirty="0">
                <a:latin typeface="Arial" panose="020B0604020202020204" pitchFamily="34" charset="0"/>
                <a:cs typeface="Arial" panose="020B0604020202020204" pitchFamily="34" charset="0"/>
              </a:rPr>
              <a:t>Greenhouse gas accounting option</a:t>
            </a:r>
          </a:p>
          <a:p>
            <a:pPr marL="0" indent="0">
              <a:lnSpc>
                <a:spcPct val="150000"/>
              </a:lnSpc>
              <a:buNone/>
            </a:pP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0114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F7A8766-1D21-480B-8A12-EAC111E5701A}"/>
              </a:ext>
            </a:extLst>
          </p:cNvPr>
          <p:cNvSpPr>
            <a:spLocks noGrp="1"/>
          </p:cNvSpPr>
          <p:nvPr>
            <p:ph type="title"/>
          </p:nvPr>
        </p:nvSpPr>
        <p:spPr>
          <a:xfrm>
            <a:off x="2819400" y="2743200"/>
            <a:ext cx="3505200" cy="685800"/>
          </a:xfrm>
        </p:spPr>
        <p:txBody>
          <a:bodyPr>
            <a:noAutofit/>
          </a:bodyPr>
          <a:lstStyle/>
          <a:p>
            <a:r>
              <a:rPr lang="en-US" sz="4400" b="1" dirty="0">
                <a:solidFill>
                  <a:schemeClr val="tx1">
                    <a:lumMod val="85000"/>
                    <a:lumOff val="15000"/>
                  </a:schemeClr>
                </a:solidFill>
              </a:rPr>
              <a:t>Questions?</a:t>
            </a:r>
          </a:p>
        </p:txBody>
      </p:sp>
    </p:spTree>
    <p:extLst>
      <p:ext uri="{BB962C8B-B14F-4D97-AF65-F5344CB8AC3E}">
        <p14:creationId xmlns:p14="http://schemas.microsoft.com/office/powerpoint/2010/main" val="108742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03030"/>
      </a:dk2>
      <a:lt2>
        <a:srgbClr val="DEDEE0"/>
      </a:lt2>
      <a:accent1>
        <a:srgbClr val="B31B1B"/>
      </a:accent1>
      <a:accent2>
        <a:srgbClr val="4D4F53"/>
      </a:accent2>
      <a:accent3>
        <a:srgbClr val="A2998B"/>
      </a:accent3>
      <a:accent4>
        <a:srgbClr val="EF9595"/>
      </a:accent4>
      <a:accent5>
        <a:srgbClr val="7D7364"/>
      </a:accent5>
      <a:accent6>
        <a:srgbClr val="A8B1C4"/>
      </a:accent6>
      <a:hlink>
        <a:srgbClr val="3B4558"/>
      </a:hlink>
      <a:folHlink>
        <a:srgbClr val="596784"/>
      </a:folHlink>
    </a:clrScheme>
    <a:fontScheme name="Custom 2">
      <a:majorFont>
        <a:latin typeface="Helvetica"/>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a638347-5c04-42d2-a1c3-b7f286227752">
      <UserInfo>
        <DisplayName>Tracy Vosburgh</DisplayName>
        <AccountId>39</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34AACBE4AB13B47B8C30A36C415A682" ma:contentTypeVersion="1" ma:contentTypeDescription="Create a new document." ma:contentTypeScope="" ma:versionID="389800b144ce6e587e75cb676c8096e8">
  <xsd:schema xmlns:xsd="http://www.w3.org/2001/XMLSchema" xmlns:xs="http://www.w3.org/2001/XMLSchema" xmlns:p="http://schemas.microsoft.com/office/2006/metadata/properties" xmlns:ns2="ba638347-5c04-42d2-a1c3-b7f286227752" targetNamespace="http://schemas.microsoft.com/office/2006/metadata/properties" ma:root="true" ma:fieldsID="142502acf8f3dd4879ea2df89c90e898" ns2:_="">
    <xsd:import namespace="ba638347-5c04-42d2-a1c3-b7f286227752"/>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a638347-5c04-42d2-a1c3-b7f28622775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C769373-594B-497F-B29F-9AD96F02CA3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ba638347-5c04-42d2-a1c3-b7f286227752"/>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FCCC4AC2-12A8-495A-AC6B-2C823E16837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a638347-5c04-42d2-a1c3-b7f2862277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561DFF5-A0FD-45DC-86E6-8DA72B2A6F5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11596</TotalTime>
  <Words>903</Words>
  <Application>Microsoft Office PowerPoint</Application>
  <PresentationFormat>On-screen Show (4:3)</PresentationFormat>
  <Paragraphs>52</Paragraphs>
  <Slides>6</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Helvetica</vt:lpstr>
      <vt:lpstr>Times</vt:lpstr>
      <vt:lpstr>Times New Roman</vt:lpstr>
      <vt:lpstr>Office Theme</vt:lpstr>
      <vt:lpstr>PowerPoint Presentation</vt:lpstr>
      <vt:lpstr>Ithaca Energy Code Supplement (IECS) Purpose </vt:lpstr>
      <vt:lpstr>PowerPoint Presentation</vt:lpstr>
      <vt:lpstr>IECS Timeline</vt:lpstr>
      <vt:lpstr>IECS Summary</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Tiffany J. Lind</dc:creator>
  <cp:lastModifiedBy>Taylor Thompson</cp:lastModifiedBy>
  <cp:revision>451</cp:revision>
  <cp:lastPrinted>2019-11-12T19:43:45Z</cp:lastPrinted>
  <dcterms:created xsi:type="dcterms:W3CDTF">2014-05-07T13:58:10Z</dcterms:created>
  <dcterms:modified xsi:type="dcterms:W3CDTF">2021-01-26T18:28:46Z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0x010100934AACBE4AB13B47B8C30A36C415A682</vt:lpwstr>
  </property>
</Properties>
</file>