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86" r:id="rId1"/>
    <p:sldMasterId id="2147483695" r:id="rId2"/>
  </p:sldMasterIdLst>
  <p:notesMasterIdLst>
    <p:notesMasterId r:id="rId24"/>
  </p:notesMasterIdLst>
  <p:sldIdLst>
    <p:sldId id="256" r:id="rId3"/>
    <p:sldId id="257" r:id="rId4"/>
    <p:sldId id="557" r:id="rId5"/>
    <p:sldId id="564" r:id="rId6"/>
    <p:sldId id="561" r:id="rId7"/>
    <p:sldId id="266" r:id="rId8"/>
    <p:sldId id="265" r:id="rId9"/>
    <p:sldId id="261" r:id="rId10"/>
    <p:sldId id="262" r:id="rId11"/>
    <p:sldId id="263" r:id="rId12"/>
    <p:sldId id="264" r:id="rId13"/>
    <p:sldId id="563" r:id="rId14"/>
    <p:sldId id="565" r:id="rId15"/>
    <p:sldId id="560" r:id="rId16"/>
    <p:sldId id="432" r:id="rId17"/>
    <p:sldId id="407" r:id="rId18"/>
    <p:sldId id="414" r:id="rId19"/>
    <p:sldId id="434" r:id="rId20"/>
    <p:sldId id="324" r:id="rId21"/>
    <p:sldId id="566" r:id="rId22"/>
    <p:sldId id="568" r:id="rId23"/>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66" autoAdjust="0"/>
    <p:restoredTop sz="94249" autoAdjust="0"/>
  </p:normalViewPr>
  <p:slideViewPr>
    <p:cSldViewPr>
      <p:cViewPr varScale="1">
        <p:scale>
          <a:sx n="68" d="100"/>
          <a:sy n="68" d="100"/>
        </p:scale>
        <p:origin x="1386" y="9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34ACCC28-19B3-4899-B746-5CAA87CA08B3}" type="datetimeFigureOut">
              <a:rPr lang="en-US" smtClean="0"/>
              <a:t>1/21/2021</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35F52ED8-C295-44CF-90E8-5E7932A5FC8A}" type="slidenum">
              <a:rPr lang="en-US" smtClean="0"/>
              <a:t>‹#›</a:t>
            </a:fld>
            <a:endParaRPr lang="en-US"/>
          </a:p>
        </p:txBody>
      </p:sp>
    </p:spTree>
    <p:extLst>
      <p:ext uri="{BB962C8B-B14F-4D97-AF65-F5344CB8AC3E}">
        <p14:creationId xmlns:p14="http://schemas.microsoft.com/office/powerpoint/2010/main" val="681449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F52ED8-C295-44CF-90E8-5E7932A5FC8A}" type="slidenum">
              <a:rPr lang="en-US" smtClean="0"/>
              <a:t>2</a:t>
            </a:fld>
            <a:endParaRPr lang="en-US"/>
          </a:p>
        </p:txBody>
      </p:sp>
    </p:spTree>
    <p:extLst>
      <p:ext uri="{BB962C8B-B14F-4D97-AF65-F5344CB8AC3E}">
        <p14:creationId xmlns:p14="http://schemas.microsoft.com/office/powerpoint/2010/main" val="31371917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53D443-CBAC-934A-8506-FB4DF260D863}" type="slidenum">
              <a:rPr lang="en-US" smtClean="0"/>
              <a:t>19</a:t>
            </a:fld>
            <a:endParaRPr lang="en-US"/>
          </a:p>
        </p:txBody>
      </p:sp>
    </p:spTree>
    <p:extLst>
      <p:ext uri="{BB962C8B-B14F-4D97-AF65-F5344CB8AC3E}">
        <p14:creationId xmlns:p14="http://schemas.microsoft.com/office/powerpoint/2010/main" val="25346559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53D443-CBAC-934A-8506-FB4DF260D863}" type="slidenum">
              <a:rPr lang="en-US" smtClean="0"/>
              <a:t>20</a:t>
            </a:fld>
            <a:endParaRPr lang="en-US"/>
          </a:p>
        </p:txBody>
      </p:sp>
    </p:spTree>
    <p:extLst>
      <p:ext uri="{BB962C8B-B14F-4D97-AF65-F5344CB8AC3E}">
        <p14:creationId xmlns:p14="http://schemas.microsoft.com/office/powerpoint/2010/main" val="37530730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53D443-CBAC-934A-8506-FB4DF260D863}" type="slidenum">
              <a:rPr lang="en-US" smtClean="0"/>
              <a:t>21</a:t>
            </a:fld>
            <a:endParaRPr lang="en-US"/>
          </a:p>
        </p:txBody>
      </p:sp>
    </p:spTree>
    <p:extLst>
      <p:ext uri="{BB962C8B-B14F-4D97-AF65-F5344CB8AC3E}">
        <p14:creationId xmlns:p14="http://schemas.microsoft.com/office/powerpoint/2010/main" val="3360746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53D443-CBAC-934A-8506-FB4DF260D86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8897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53D443-CBAC-934A-8506-FB4DF260D863}" type="slidenum">
              <a:rPr lang="en-US" smtClean="0"/>
              <a:t>4</a:t>
            </a:fld>
            <a:endParaRPr lang="en-US"/>
          </a:p>
        </p:txBody>
      </p:sp>
    </p:spTree>
    <p:extLst>
      <p:ext uri="{BB962C8B-B14F-4D97-AF65-F5344CB8AC3E}">
        <p14:creationId xmlns:p14="http://schemas.microsoft.com/office/powerpoint/2010/main" val="906574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53D443-CBAC-934A-8506-FB4DF260D863}" type="slidenum">
              <a:rPr lang="en-US" smtClean="0"/>
              <a:t>12</a:t>
            </a:fld>
            <a:endParaRPr lang="en-US"/>
          </a:p>
        </p:txBody>
      </p:sp>
    </p:spTree>
    <p:extLst>
      <p:ext uri="{BB962C8B-B14F-4D97-AF65-F5344CB8AC3E}">
        <p14:creationId xmlns:p14="http://schemas.microsoft.com/office/powerpoint/2010/main" val="1880238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53D443-CBAC-934A-8506-FB4DF260D863}" type="slidenum">
              <a:rPr lang="en-US" smtClean="0"/>
              <a:t>13</a:t>
            </a:fld>
            <a:endParaRPr lang="en-US"/>
          </a:p>
        </p:txBody>
      </p:sp>
    </p:spTree>
    <p:extLst>
      <p:ext uri="{BB962C8B-B14F-4D97-AF65-F5344CB8AC3E}">
        <p14:creationId xmlns:p14="http://schemas.microsoft.com/office/powerpoint/2010/main" val="2474993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City of Ithaca recently, in preparation for a Planning and Economic Development Council meeting circulated a draft version of the proposed Ithaca Energy Code Supplement.  Previously, this code supplement document was referred to as the Ithaca Green Building Standard.  This document, a draft of the version that will be revised for release, was circulated </a:t>
            </a:r>
            <a:r>
              <a:rPr lang="en-US" dirty="0" err="1"/>
              <a:t>publically</a:t>
            </a:r>
            <a:r>
              <a:rPr lang="en-US" dirty="0"/>
              <a:t> as part of the January 20 PEDC agenda.  This gives us a sneak peek into the IECS before it’s official public comment release date.  A few details:  The ordinance is a local code that is more stringent than state energy code.  It prioritizes electrification of building heating and hot water generation as well as renewable energy systems.  This is a progressive document that becomes more stringent over time, targeting an initial 40% reduction in building greenhouse gas emissions, which then scales to 80% in 2025, and then 100% reduction in greenhouse gas emissions (or net zero construction) in 2030.</a:t>
            </a:r>
          </a:p>
        </p:txBody>
      </p:sp>
      <p:sp>
        <p:nvSpPr>
          <p:cNvPr id="4" name="Slide Number Placeholder 3"/>
          <p:cNvSpPr>
            <a:spLocks noGrp="1"/>
          </p:cNvSpPr>
          <p:nvPr>
            <p:ph type="sldNum" sz="quarter" idx="10"/>
          </p:nvPr>
        </p:nvSpPr>
        <p:spPr/>
        <p:txBody>
          <a:bodyPr/>
          <a:lstStyle/>
          <a:p>
            <a:fld id="{3153D443-CBAC-934A-8506-FB4DF260D863}" type="slidenum">
              <a:rPr lang="en-US" smtClean="0"/>
              <a:t>15</a:t>
            </a:fld>
            <a:endParaRPr lang="en-US" dirty="0"/>
          </a:p>
        </p:txBody>
      </p:sp>
    </p:spTree>
    <p:extLst>
      <p:ext uri="{BB962C8B-B14F-4D97-AF65-F5344CB8AC3E}">
        <p14:creationId xmlns:p14="http://schemas.microsoft.com/office/powerpoint/2010/main" val="33598647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mn-lt"/>
                <a:ea typeface="+mn-ea"/>
                <a:cs typeface="+mn-cs"/>
              </a:rPr>
              <a:t>At this time, the IECS is only being proposed for adoption in the City of Ithaca.  We anticipate that the town of Ithaca will follow in adopting the standard at a later time.  The code supplement is triggered during the building permit process.  A compliance plan and any required technical analysis backup documentation will be required for submission.  Compliance with the program will be required for the issuance of a Certificate of Occupancy/completion.  The code applies to new construction, additions over 1000 sf, and major renovations that alter at least 75% of the conditioned floor space of a building that impact two of the three criteria listed above.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53D443-CBAC-934A-8506-FB4DF260D86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046243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6"/>
          <p:cNvSpPr>
            <a:spLocks noGrp="1" noChangeArrowheads="1"/>
          </p:cNvSpPr>
          <p:nvPr>
            <p:ph type="ftr" sz="quarter" idx="4"/>
          </p:nvPr>
        </p:nvSpPr>
        <p:spPr>
          <a:noFill/>
        </p:spPr>
        <p:txBody>
          <a:bodyPr/>
          <a:lstStyle>
            <a:lvl1pPr defTabSz="930275">
              <a:defRPr>
                <a:solidFill>
                  <a:schemeClr val="tx1"/>
                </a:solidFill>
                <a:latin typeface="Times New Roman" panose="02020603050405020304" pitchFamily="18" charset="0"/>
              </a:defRPr>
            </a:lvl1pPr>
            <a:lvl2pPr marL="742950" indent="-285750" defTabSz="930275">
              <a:defRPr>
                <a:solidFill>
                  <a:schemeClr val="tx1"/>
                </a:solidFill>
                <a:latin typeface="Times New Roman" panose="02020603050405020304" pitchFamily="18" charset="0"/>
              </a:defRPr>
            </a:lvl2pPr>
            <a:lvl3pPr marL="1143000" indent="-228600" defTabSz="930275">
              <a:defRPr>
                <a:solidFill>
                  <a:schemeClr val="tx1"/>
                </a:solidFill>
                <a:latin typeface="Times New Roman" panose="02020603050405020304" pitchFamily="18" charset="0"/>
              </a:defRPr>
            </a:lvl3pPr>
            <a:lvl4pPr marL="1600200" indent="-228600" defTabSz="930275">
              <a:defRPr>
                <a:solidFill>
                  <a:schemeClr val="tx1"/>
                </a:solidFill>
                <a:latin typeface="Times New Roman" panose="02020603050405020304" pitchFamily="18" charset="0"/>
              </a:defRPr>
            </a:lvl4pPr>
            <a:lvl5pPr marL="2057400" indent="-228600" defTabSz="930275">
              <a:defRPr>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dirty="0"/>
              <a:t>D. </a:t>
            </a:r>
            <a:r>
              <a:rPr lang="en-US" altLang="en-US" dirty="0" err="1"/>
              <a:t>Bilderback</a:t>
            </a:r>
            <a:r>
              <a:rPr lang="en-US" altLang="en-US" dirty="0"/>
              <a:t>, 25 August 2004, Cancun, Mexico</a:t>
            </a:r>
          </a:p>
        </p:txBody>
      </p:sp>
      <p:sp>
        <p:nvSpPr>
          <p:cNvPr id="25603" name="Rectangle 7"/>
          <p:cNvSpPr>
            <a:spLocks noGrp="1" noChangeArrowheads="1"/>
          </p:cNvSpPr>
          <p:nvPr>
            <p:ph type="sldNum" sz="quarter" idx="5"/>
          </p:nvPr>
        </p:nvSpPr>
        <p:spPr>
          <a:noFill/>
        </p:spPr>
        <p:txBody>
          <a:bodyPr/>
          <a:lstStyle>
            <a:lvl1pPr defTabSz="930275">
              <a:defRPr>
                <a:solidFill>
                  <a:schemeClr val="tx1"/>
                </a:solidFill>
                <a:latin typeface="Times New Roman" panose="02020603050405020304" pitchFamily="18" charset="0"/>
              </a:defRPr>
            </a:lvl1pPr>
            <a:lvl2pPr marL="742950" indent="-285750" defTabSz="930275">
              <a:defRPr>
                <a:solidFill>
                  <a:schemeClr val="tx1"/>
                </a:solidFill>
                <a:latin typeface="Times New Roman" panose="02020603050405020304" pitchFamily="18" charset="0"/>
              </a:defRPr>
            </a:lvl2pPr>
            <a:lvl3pPr marL="1143000" indent="-228600" defTabSz="930275">
              <a:defRPr>
                <a:solidFill>
                  <a:schemeClr val="tx1"/>
                </a:solidFill>
                <a:latin typeface="Times New Roman" panose="02020603050405020304" pitchFamily="18" charset="0"/>
              </a:defRPr>
            </a:lvl3pPr>
            <a:lvl4pPr marL="1600200" indent="-228600" defTabSz="930275">
              <a:defRPr>
                <a:solidFill>
                  <a:schemeClr val="tx1"/>
                </a:solidFill>
                <a:latin typeface="Times New Roman" panose="02020603050405020304" pitchFamily="18" charset="0"/>
              </a:defRPr>
            </a:lvl4pPr>
            <a:lvl5pPr marL="2057400" indent="-228600" defTabSz="930275">
              <a:defRPr>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a:solidFill>
                  <a:schemeClr val="tx1"/>
                </a:solidFill>
                <a:latin typeface="Times New Roman" panose="02020603050405020304" pitchFamily="18" charset="0"/>
              </a:defRPr>
            </a:lvl9pPr>
          </a:lstStyle>
          <a:p>
            <a:fld id="{954B56FF-C48F-49B6-A46A-E65D7370A393}" type="slidenum">
              <a:rPr lang="en-US" altLang="en-US" smtClean="0"/>
              <a:pPr/>
              <a:t>17</a:t>
            </a:fld>
            <a:endParaRPr lang="en-US" altLang="en-US"/>
          </a:p>
        </p:txBody>
      </p:sp>
      <p:sp>
        <p:nvSpPr>
          <p:cNvPr id="25604" name="Rectangle 2"/>
          <p:cNvSpPr>
            <a:spLocks noGrp="1" noRot="1" noChangeAspect="1" noChangeArrowheads="1" noTextEdit="1"/>
          </p:cNvSpPr>
          <p:nvPr>
            <p:ph type="sldImg"/>
          </p:nvPr>
        </p:nvSpPr>
        <p:spPr>
          <a:ln/>
        </p:spPr>
      </p:sp>
      <p:sp>
        <p:nvSpPr>
          <p:cNvPr id="25605" name="Rectangle 3"/>
          <p:cNvSpPr>
            <a:spLocks noGrp="1" noChangeArrowheads="1"/>
          </p:cNvSpPr>
          <p:nvPr>
            <p:ph type="body" idx="1"/>
          </p:nvPr>
        </p:nvSpPr>
        <p:spPr>
          <a:noFill/>
        </p:spPr>
        <p:txBody>
          <a:bodyPr/>
          <a:lstStyle/>
          <a:p>
            <a:r>
              <a:rPr lang="en-US" altLang="en-US" dirty="0"/>
              <a:t>Cornell has been involved as a stakeholder and has been providing comments since before the issuance of the August 2019 initial draft document that was circulated for public comment.  A Cornell technical review team that included FE, E&amp;S, Council, Community/govt relations provided very specific comments and recommendations on the draft document.  The city initially proposed to finalize the document in early 2020, but this optimistic timeline was waylaid as the document needed major revisions, then COVID and furloughs. Now the effort has been reengaged, and a new optimistic timeline has been laid out by the City, with the goal of adoption this spring.  Our technical team is already working to digest and comment on the new draft document and will provide feedback to the city once the actual public comment period is announced.  </a:t>
            </a:r>
          </a:p>
        </p:txBody>
      </p:sp>
    </p:spTree>
    <p:extLst>
      <p:ext uri="{BB962C8B-B14F-4D97-AF65-F5344CB8AC3E}">
        <p14:creationId xmlns:p14="http://schemas.microsoft.com/office/powerpoint/2010/main" val="18571533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6"/>
          <p:cNvSpPr>
            <a:spLocks noGrp="1" noChangeArrowheads="1"/>
          </p:cNvSpPr>
          <p:nvPr>
            <p:ph type="ftr" sz="quarter" idx="4"/>
          </p:nvPr>
        </p:nvSpPr>
        <p:spPr>
          <a:noFill/>
        </p:spPr>
        <p:txBody>
          <a:bodyPr/>
          <a:lstStyle>
            <a:lvl1pPr defTabSz="930275">
              <a:defRPr>
                <a:solidFill>
                  <a:schemeClr val="tx1"/>
                </a:solidFill>
                <a:latin typeface="Times New Roman" panose="02020603050405020304" pitchFamily="18" charset="0"/>
              </a:defRPr>
            </a:lvl1pPr>
            <a:lvl2pPr marL="742950" indent="-285750" defTabSz="930275">
              <a:defRPr>
                <a:solidFill>
                  <a:schemeClr val="tx1"/>
                </a:solidFill>
                <a:latin typeface="Times New Roman" panose="02020603050405020304" pitchFamily="18" charset="0"/>
              </a:defRPr>
            </a:lvl2pPr>
            <a:lvl3pPr marL="1143000" indent="-228600" defTabSz="930275">
              <a:defRPr>
                <a:solidFill>
                  <a:schemeClr val="tx1"/>
                </a:solidFill>
                <a:latin typeface="Times New Roman" panose="02020603050405020304" pitchFamily="18" charset="0"/>
              </a:defRPr>
            </a:lvl3pPr>
            <a:lvl4pPr marL="1600200" indent="-228600" defTabSz="930275">
              <a:defRPr>
                <a:solidFill>
                  <a:schemeClr val="tx1"/>
                </a:solidFill>
                <a:latin typeface="Times New Roman" panose="02020603050405020304" pitchFamily="18" charset="0"/>
              </a:defRPr>
            </a:lvl4pPr>
            <a:lvl5pPr marL="2057400" indent="-228600" defTabSz="930275">
              <a:defRPr>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a:t>D. Bilderback, 25 August 2004, Cancun, Mexico</a:t>
            </a:r>
          </a:p>
        </p:txBody>
      </p:sp>
      <p:sp>
        <p:nvSpPr>
          <p:cNvPr id="25603" name="Rectangle 7"/>
          <p:cNvSpPr>
            <a:spLocks noGrp="1" noChangeArrowheads="1"/>
          </p:cNvSpPr>
          <p:nvPr>
            <p:ph type="sldNum" sz="quarter" idx="5"/>
          </p:nvPr>
        </p:nvSpPr>
        <p:spPr>
          <a:noFill/>
        </p:spPr>
        <p:txBody>
          <a:bodyPr/>
          <a:lstStyle>
            <a:lvl1pPr defTabSz="930275">
              <a:defRPr>
                <a:solidFill>
                  <a:schemeClr val="tx1"/>
                </a:solidFill>
                <a:latin typeface="Times New Roman" panose="02020603050405020304" pitchFamily="18" charset="0"/>
              </a:defRPr>
            </a:lvl1pPr>
            <a:lvl2pPr marL="742950" indent="-285750" defTabSz="930275">
              <a:defRPr>
                <a:solidFill>
                  <a:schemeClr val="tx1"/>
                </a:solidFill>
                <a:latin typeface="Times New Roman" panose="02020603050405020304" pitchFamily="18" charset="0"/>
              </a:defRPr>
            </a:lvl2pPr>
            <a:lvl3pPr marL="1143000" indent="-228600" defTabSz="930275">
              <a:defRPr>
                <a:solidFill>
                  <a:schemeClr val="tx1"/>
                </a:solidFill>
                <a:latin typeface="Times New Roman" panose="02020603050405020304" pitchFamily="18" charset="0"/>
              </a:defRPr>
            </a:lvl3pPr>
            <a:lvl4pPr marL="1600200" indent="-228600" defTabSz="930275">
              <a:defRPr>
                <a:solidFill>
                  <a:schemeClr val="tx1"/>
                </a:solidFill>
                <a:latin typeface="Times New Roman" panose="02020603050405020304" pitchFamily="18" charset="0"/>
              </a:defRPr>
            </a:lvl4pPr>
            <a:lvl5pPr marL="2057400" indent="-228600" defTabSz="930275">
              <a:defRPr>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a:solidFill>
                  <a:schemeClr val="tx1"/>
                </a:solidFill>
                <a:latin typeface="Times New Roman" panose="02020603050405020304" pitchFamily="18" charset="0"/>
              </a:defRPr>
            </a:lvl9pPr>
          </a:lstStyle>
          <a:p>
            <a:fld id="{954B56FF-C48F-49B6-A46A-E65D7370A393}" type="slidenum">
              <a:rPr lang="en-US" altLang="en-US" smtClean="0"/>
              <a:pPr/>
              <a:t>18</a:t>
            </a:fld>
            <a:endParaRPr lang="en-US" altLang="en-US"/>
          </a:p>
        </p:txBody>
      </p:sp>
      <p:sp>
        <p:nvSpPr>
          <p:cNvPr id="25604" name="Rectangle 2"/>
          <p:cNvSpPr>
            <a:spLocks noGrp="1" noRot="1" noChangeAspect="1" noChangeArrowheads="1" noTextEdit="1"/>
          </p:cNvSpPr>
          <p:nvPr>
            <p:ph type="sldImg"/>
          </p:nvPr>
        </p:nvSpPr>
        <p:spPr>
          <a:ln/>
        </p:spPr>
      </p:sp>
      <p:sp>
        <p:nvSpPr>
          <p:cNvPr id="25605" name="Rectangle 3"/>
          <p:cNvSpPr>
            <a:spLocks noGrp="1" noChangeArrowheads="1"/>
          </p:cNvSpPr>
          <p:nvPr>
            <p:ph type="body" idx="1"/>
          </p:nvPr>
        </p:nvSpPr>
        <p:spPr>
          <a:noFill/>
        </p:spPr>
        <p:txBody>
          <a:bodyPr/>
          <a:lstStyle/>
          <a:p>
            <a:r>
              <a:rPr lang="en-US" altLang="en-US" dirty="0"/>
              <a:t>I won’t go into the details, but compliance with the current draft has two general categories.  An “easy path” based on design decisions heavily weighted towards electrification, energy use reduction, and renewable energy use.  There is also a whole building path that utilizes energy modeling, existing third-party green building certification systems such as LEED and </a:t>
            </a:r>
            <a:r>
              <a:rPr lang="en-US" altLang="en-US" dirty="0" err="1"/>
              <a:t>PassiveHouse</a:t>
            </a:r>
            <a:r>
              <a:rPr lang="en-US" altLang="en-US" dirty="0"/>
              <a:t>, and greenhouse gas accounting options.  Following closely on the completion of this new code adoption we will be providing a revised Cornell Green Building Design and Construction Standard to assist in compliance with these new requirements.</a:t>
            </a:r>
          </a:p>
        </p:txBody>
      </p:sp>
    </p:spTree>
    <p:extLst>
      <p:ext uri="{BB962C8B-B14F-4D97-AF65-F5344CB8AC3E}">
        <p14:creationId xmlns:p14="http://schemas.microsoft.com/office/powerpoint/2010/main" val="20594255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7999"/>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178307" y="398525"/>
            <a:ext cx="1309878" cy="1277112"/>
          </a:xfrm>
          <a:prstGeom prst="rect">
            <a:avLst/>
          </a:prstGeom>
          <a:blipFill>
            <a:blip r:embed="rId3" cstate="print"/>
            <a:stretch>
              <a:fillRect/>
            </a:stretch>
          </a:blipFill>
        </p:spPr>
        <p:txBody>
          <a:bodyPr wrap="square" lIns="0" tIns="0" rIns="0" bIns="0" rtlCol="0"/>
          <a:lstStyle/>
          <a:p>
            <a:endParaRPr/>
          </a:p>
        </p:txBody>
      </p:sp>
      <p:sp>
        <p:nvSpPr>
          <p:cNvPr id="18" name="bk object 18"/>
          <p:cNvSpPr/>
          <p:nvPr/>
        </p:nvSpPr>
        <p:spPr>
          <a:xfrm>
            <a:off x="0" y="0"/>
            <a:ext cx="9144000" cy="222885"/>
          </a:xfrm>
          <a:custGeom>
            <a:avLst/>
            <a:gdLst/>
            <a:ahLst/>
            <a:cxnLst/>
            <a:rect l="l" t="t" r="r" b="b"/>
            <a:pathLst>
              <a:path w="9144000" h="222885">
                <a:moveTo>
                  <a:pt x="0" y="222504"/>
                </a:moveTo>
                <a:lnTo>
                  <a:pt x="9144000" y="222504"/>
                </a:lnTo>
                <a:lnTo>
                  <a:pt x="9144000" y="0"/>
                </a:lnTo>
                <a:lnTo>
                  <a:pt x="0" y="0"/>
                </a:lnTo>
                <a:lnTo>
                  <a:pt x="0" y="222504"/>
                </a:lnTo>
                <a:close/>
              </a:path>
            </a:pathLst>
          </a:custGeom>
          <a:solidFill>
            <a:srgbClr val="B21A1A"/>
          </a:solidFill>
        </p:spPr>
        <p:txBody>
          <a:bodyPr wrap="square" lIns="0" tIns="0" rIns="0" bIns="0" rtlCol="0"/>
          <a:lstStyle/>
          <a:p>
            <a:endParaRPr/>
          </a:p>
        </p:txBody>
      </p:sp>
      <p:sp>
        <p:nvSpPr>
          <p:cNvPr id="2" name="Holder 2"/>
          <p:cNvSpPr>
            <a:spLocks noGrp="1"/>
          </p:cNvSpPr>
          <p:nvPr>
            <p:ph type="ctrTitle"/>
          </p:nvPr>
        </p:nvSpPr>
        <p:spPr>
          <a:xfrm>
            <a:off x="407162" y="1760464"/>
            <a:ext cx="8329674" cy="100076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r>
              <a:rPr lang="en-US"/>
              <a:t>JG/ SAMP</a:t>
            </a:r>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r>
              <a:rPr lang="en-US"/>
              <a:t>1/28/2021</a:t>
            </a: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rgbClr val="A2998B"/>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1/28/2021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022652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rgbClr val="A2998B"/>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108708" y="1198106"/>
            <a:ext cx="3594734" cy="4660900"/>
          </a:xfrm>
          <a:prstGeom prst="rect">
            <a:avLst/>
          </a:prstGeom>
        </p:spPr>
        <p:txBody>
          <a:bodyPr wrap="square" lIns="0" tIns="0" rIns="0" bIns="0">
            <a:spAutoFit/>
          </a:bodyPr>
          <a:lstStyle>
            <a:lvl1pPr>
              <a:defRPr sz="2400" b="1" i="1">
                <a:solidFill>
                  <a:srgbClr val="00B0F0"/>
                </a:solidFill>
                <a:latin typeface="Times New Roman"/>
                <a:cs typeface="Times New Roman"/>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1/28/2021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4432323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rgbClr val="A2998B"/>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1/28/2021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0735722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1/28/2021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7437388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77940"/>
            <a:ext cx="2103120" cy="276999"/>
          </a:xfrm>
        </p:spPr>
        <p:txBody>
          <a:bodyPr/>
          <a:lstStyle/>
          <a:p>
            <a:fld id="{C292CD6D-DCBA-4CE1-BCEE-0E9A1E9BB604}" type="datetime4">
              <a:rPr lang="en-US" smtClean="0"/>
              <a:t>January 28, 2021</a:t>
            </a:fld>
            <a:endParaRPr lang="en-US"/>
          </a:p>
        </p:txBody>
      </p:sp>
      <p:sp>
        <p:nvSpPr>
          <p:cNvPr id="5" name="Footer Placeholder 4"/>
          <p:cNvSpPr>
            <a:spLocks noGrp="1"/>
          </p:cNvSpPr>
          <p:nvPr>
            <p:ph type="ftr" sz="quarter" idx="11"/>
          </p:nvPr>
        </p:nvSpPr>
        <p:spPr>
          <a:xfrm>
            <a:off x="3108960" y="6377940"/>
            <a:ext cx="2926080" cy="276999"/>
          </a:xfrm>
        </p:spPr>
        <p:txBody>
          <a:bodyPr/>
          <a:lstStyle/>
          <a:p>
            <a:endParaRPr lang="en-US"/>
          </a:p>
        </p:txBody>
      </p:sp>
      <p:sp>
        <p:nvSpPr>
          <p:cNvPr id="6" name="Slide Number Placeholder 5"/>
          <p:cNvSpPr>
            <a:spLocks noGrp="1"/>
          </p:cNvSpPr>
          <p:nvPr>
            <p:ph type="sldNum" sz="quarter" idx="12"/>
          </p:nvPr>
        </p:nvSpPr>
        <p:spPr>
          <a:xfrm>
            <a:off x="6583680" y="6377940"/>
            <a:ext cx="2103120" cy="276999"/>
          </a:xfrm>
        </p:spPr>
        <p:txBody>
          <a:bodyPr/>
          <a:lstStyle/>
          <a:p>
            <a:fld id="{6315554C-9387-4378-80C2-5F7076CAC952}" type="slidenum">
              <a:rPr lang="en-US" smtClean="0"/>
              <a:t>‹#›</a:t>
            </a:fld>
            <a:endParaRPr lang="en-US"/>
          </a:p>
        </p:txBody>
      </p:sp>
      <p:sp>
        <p:nvSpPr>
          <p:cNvPr id="10" name="Rectangle 9"/>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12" name="Picture 11" descr="cu white lrg.psd"/>
          <p:cNvPicPr>
            <a:picLocks noChangeAspect="1"/>
          </p:cNvPicPr>
          <p:nvPr userDrawn="1"/>
        </p:nvPicPr>
        <p:blipFill rotWithShape="1">
          <a:blip r:embed="rId2" cstate="print">
            <a:extLst>
              <a:ext uri="{28A0092B-C50C-407E-A947-70E740481C1C}">
                <a14:useLocalDpi xmlns:a14="http://schemas.microsoft.com/office/drawing/2010/main"/>
              </a:ext>
            </a:extLst>
          </a:blip>
          <a:srcRect r="-999"/>
          <a:stretch/>
        </p:blipFill>
        <p:spPr>
          <a:xfrm>
            <a:off x="3871577" y="-157024"/>
            <a:ext cx="1370059" cy="522449"/>
          </a:xfrm>
          <a:prstGeom prst="rect">
            <a:avLst/>
          </a:prstGeom>
        </p:spPr>
      </p:pic>
      <p:sp>
        <p:nvSpPr>
          <p:cNvPr id="3" name="Text Placeholder 2"/>
          <p:cNvSpPr>
            <a:spLocks noGrp="1"/>
          </p:cNvSpPr>
          <p:nvPr>
            <p:ph type="body" sz="quarter" idx="13"/>
          </p:nvPr>
        </p:nvSpPr>
        <p:spPr>
          <a:xfrm>
            <a:off x="285751" y="1752602"/>
            <a:ext cx="8678863" cy="13849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a:xfrm>
            <a:off x="285750" y="1066800"/>
            <a:ext cx="8677656" cy="492443"/>
          </a:xfrm>
        </p:spPr>
        <p:txBody>
          <a:bodyPr/>
          <a:lstStyle>
            <a:lvl1pPr algn="l">
              <a:defRPr/>
            </a:lvl1pPr>
          </a:lstStyle>
          <a:p>
            <a:r>
              <a:rPr lang="en-US"/>
              <a:t>Click to edit Master title style</a:t>
            </a:r>
          </a:p>
        </p:txBody>
      </p:sp>
    </p:spTree>
    <p:extLst>
      <p:ext uri="{BB962C8B-B14F-4D97-AF65-F5344CB8AC3E}">
        <p14:creationId xmlns:p14="http://schemas.microsoft.com/office/powerpoint/2010/main" val="1688523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rgbClr val="A2998B"/>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r>
              <a:rPr lang="en-US"/>
              <a:t>JG/ SAMP</a:t>
            </a:r>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r>
              <a:rPr lang="en-US"/>
              <a:t>1/28/2021</a:t>
            </a: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rgbClr val="A2998B"/>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108708" y="1198106"/>
            <a:ext cx="3594734" cy="4660900"/>
          </a:xfrm>
          <a:prstGeom prst="rect">
            <a:avLst/>
          </a:prstGeom>
        </p:spPr>
        <p:txBody>
          <a:bodyPr wrap="square" lIns="0" tIns="0" rIns="0" bIns="0">
            <a:spAutoFit/>
          </a:bodyPr>
          <a:lstStyle>
            <a:lvl1pPr>
              <a:defRPr sz="2400" b="1" i="1">
                <a:solidFill>
                  <a:srgbClr val="00B0F0"/>
                </a:solidFill>
                <a:latin typeface="Times New Roman"/>
                <a:cs typeface="Times New Roman"/>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r>
              <a:rPr lang="en-US"/>
              <a:t>JG/ SAMP</a:t>
            </a:r>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r>
              <a:rPr lang="en-US"/>
              <a:t>1/28/2021</a:t>
            </a: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rgbClr val="A2998B"/>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r>
              <a:rPr lang="en-US"/>
              <a:t>JG/ SAMP</a:t>
            </a:r>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r>
              <a:rPr lang="en-US"/>
              <a:t>1/28/2021</a:t>
            </a: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r>
              <a:rPr lang="en-US"/>
              <a:t>JG/ SAMP</a:t>
            </a:r>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r>
              <a:rPr lang="en-US"/>
              <a:t>1/28/2021</a:t>
            </a: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77940"/>
            <a:ext cx="2103120" cy="276999"/>
          </a:xfrm>
        </p:spPr>
        <p:txBody>
          <a:bodyPr/>
          <a:lstStyle/>
          <a:p>
            <a:r>
              <a:rPr lang="en-US"/>
              <a:t>1/28/2021</a:t>
            </a:r>
          </a:p>
        </p:txBody>
      </p:sp>
      <p:sp>
        <p:nvSpPr>
          <p:cNvPr id="5" name="Footer Placeholder 4"/>
          <p:cNvSpPr>
            <a:spLocks noGrp="1"/>
          </p:cNvSpPr>
          <p:nvPr>
            <p:ph type="ftr" sz="quarter" idx="11"/>
          </p:nvPr>
        </p:nvSpPr>
        <p:spPr>
          <a:xfrm>
            <a:off x="3108960" y="6377940"/>
            <a:ext cx="2926080" cy="276999"/>
          </a:xfrm>
        </p:spPr>
        <p:txBody>
          <a:bodyPr/>
          <a:lstStyle/>
          <a:p>
            <a:r>
              <a:rPr lang="en-US"/>
              <a:t>JG/ SAMP</a:t>
            </a:r>
          </a:p>
        </p:txBody>
      </p:sp>
      <p:sp>
        <p:nvSpPr>
          <p:cNvPr id="6" name="Slide Number Placeholder 5"/>
          <p:cNvSpPr>
            <a:spLocks noGrp="1"/>
          </p:cNvSpPr>
          <p:nvPr>
            <p:ph type="sldNum" sz="quarter" idx="12"/>
          </p:nvPr>
        </p:nvSpPr>
        <p:spPr>
          <a:xfrm>
            <a:off x="6583680" y="6377940"/>
            <a:ext cx="2103120" cy="276999"/>
          </a:xfrm>
        </p:spPr>
        <p:txBody>
          <a:bodyPr/>
          <a:lstStyle/>
          <a:p>
            <a:fld id="{6315554C-9387-4378-80C2-5F7076CAC952}" type="slidenum">
              <a:rPr lang="en-US" smtClean="0"/>
              <a:t>‹#›</a:t>
            </a:fld>
            <a:endParaRPr lang="en-US"/>
          </a:p>
        </p:txBody>
      </p:sp>
      <p:sp>
        <p:nvSpPr>
          <p:cNvPr id="10" name="Rectangle 9"/>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12" name="Picture 11" descr="cu white lrg.psd"/>
          <p:cNvPicPr>
            <a:picLocks noChangeAspect="1"/>
          </p:cNvPicPr>
          <p:nvPr userDrawn="1"/>
        </p:nvPicPr>
        <p:blipFill rotWithShape="1">
          <a:blip r:embed="rId2" cstate="print">
            <a:extLst>
              <a:ext uri="{28A0092B-C50C-407E-A947-70E740481C1C}">
                <a14:useLocalDpi xmlns:a14="http://schemas.microsoft.com/office/drawing/2010/main"/>
              </a:ext>
            </a:extLst>
          </a:blip>
          <a:srcRect r="-999"/>
          <a:stretch/>
        </p:blipFill>
        <p:spPr>
          <a:xfrm>
            <a:off x="3871577" y="-157024"/>
            <a:ext cx="1370059" cy="522449"/>
          </a:xfrm>
          <a:prstGeom prst="rect">
            <a:avLst/>
          </a:prstGeom>
        </p:spPr>
      </p:pic>
      <p:sp>
        <p:nvSpPr>
          <p:cNvPr id="3" name="Text Placeholder 2"/>
          <p:cNvSpPr>
            <a:spLocks noGrp="1"/>
          </p:cNvSpPr>
          <p:nvPr>
            <p:ph type="body" sz="quarter" idx="13"/>
          </p:nvPr>
        </p:nvSpPr>
        <p:spPr>
          <a:xfrm>
            <a:off x="285751" y="1752602"/>
            <a:ext cx="8678863" cy="13849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a:xfrm>
            <a:off x="285750" y="1066800"/>
            <a:ext cx="8677656" cy="492443"/>
          </a:xfrm>
        </p:spPr>
        <p:txBody>
          <a:bodyPr/>
          <a:lstStyle>
            <a:lvl1pPr algn="l">
              <a:defRPr/>
            </a:lvl1pPr>
          </a:lstStyle>
          <a:p>
            <a:r>
              <a:rPr lang="en-US"/>
              <a:t>Click to edit Master title style</a:t>
            </a:r>
          </a:p>
        </p:txBody>
      </p:sp>
    </p:spTree>
    <p:extLst>
      <p:ext uri="{BB962C8B-B14F-4D97-AF65-F5344CB8AC3E}">
        <p14:creationId xmlns:p14="http://schemas.microsoft.com/office/powerpoint/2010/main" val="70945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solidFill>
                  <a:prstClr val="black">
                    <a:tint val="75000"/>
                  </a:prstClr>
                </a:solidFill>
              </a:rPr>
              <a:t>1/28/2021</a:t>
            </a:r>
          </a:p>
        </p:txBody>
      </p:sp>
      <p:sp>
        <p:nvSpPr>
          <p:cNvPr id="5" name="Footer Placeholder 4"/>
          <p:cNvSpPr>
            <a:spLocks noGrp="1"/>
          </p:cNvSpPr>
          <p:nvPr>
            <p:ph type="ftr" sz="quarter" idx="11"/>
          </p:nvPr>
        </p:nvSpPr>
        <p:spPr/>
        <p:txBody>
          <a:bodyPr/>
          <a:lstStyle/>
          <a:p>
            <a:r>
              <a:rPr lang="en-US">
                <a:solidFill>
                  <a:prstClr val="black">
                    <a:tint val="75000"/>
                  </a:prstClr>
                </a:solidFill>
              </a:rPr>
              <a:t>JG/ SAMP</a:t>
            </a:r>
          </a:p>
        </p:txBody>
      </p:sp>
      <p:sp>
        <p:nvSpPr>
          <p:cNvPr id="6" name="Slide Number Placeholder 5"/>
          <p:cNvSpPr>
            <a:spLocks noGrp="1"/>
          </p:cNvSpPr>
          <p:nvPr>
            <p:ph type="sldNum" sz="quarter" idx="12"/>
          </p:nvPr>
        </p:nvSpPr>
        <p:spPr/>
        <p:txBody>
          <a:bodyPr/>
          <a:lstStyle/>
          <a:p>
            <a:fld id="{6315554C-9387-4378-80C2-5F7076CAC952}" type="slidenum">
              <a:rPr lang="en-US" smtClean="0">
                <a:solidFill>
                  <a:prstClr val="black">
                    <a:tint val="75000"/>
                  </a:prstClr>
                </a:solidFill>
              </a:rPr>
              <a:pPr/>
              <a:t>‹#›</a:t>
            </a:fld>
            <a:endParaRPr lang="en-US">
              <a:solidFill>
                <a:prstClr val="black">
                  <a:tint val="75000"/>
                </a:prstClr>
              </a:solidFill>
            </a:endParaRPr>
          </a:p>
        </p:txBody>
      </p:sp>
      <p:sp>
        <p:nvSpPr>
          <p:cNvPr id="10" name="Rectangle 9"/>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87553"/>
            <a:endParaRPr lang="en-US" sz="1747">
              <a:solidFill>
                <a:prstClr val="white"/>
              </a:solidFill>
            </a:endParaRPr>
          </a:p>
        </p:txBody>
      </p:sp>
      <p:pic>
        <p:nvPicPr>
          <p:cNvPr id="12" name="Picture 11" descr="cu white lrg.psd"/>
          <p:cNvPicPr>
            <a:picLocks noChangeAspect="1"/>
          </p:cNvPicPr>
          <p:nvPr userDrawn="1"/>
        </p:nvPicPr>
        <p:blipFill rotWithShape="1">
          <a:blip r:embed="rId2" cstate="email">
            <a:extLst>
              <a:ext uri="{28A0092B-C50C-407E-A947-70E740481C1C}">
                <a14:useLocalDpi xmlns:a14="http://schemas.microsoft.com/office/drawing/2010/main"/>
              </a:ext>
            </a:extLst>
          </a:blip>
          <a:srcRect r="-999"/>
          <a:stretch/>
        </p:blipFill>
        <p:spPr>
          <a:xfrm>
            <a:off x="3871577" y="-157023"/>
            <a:ext cx="1370059" cy="522449"/>
          </a:xfrm>
          <a:prstGeom prst="rect">
            <a:avLst/>
          </a:prstGeom>
        </p:spPr>
      </p:pic>
      <p:sp>
        <p:nvSpPr>
          <p:cNvPr id="3" name="Text Placeholder 2"/>
          <p:cNvSpPr>
            <a:spLocks noGrp="1"/>
          </p:cNvSpPr>
          <p:nvPr>
            <p:ph type="body" sz="quarter" idx="13"/>
          </p:nvPr>
        </p:nvSpPr>
        <p:spPr>
          <a:xfrm>
            <a:off x="285751" y="1752601"/>
            <a:ext cx="8678863" cy="39989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a:xfrm>
            <a:off x="285750" y="1066800"/>
            <a:ext cx="8677656" cy="685800"/>
          </a:xfr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3870477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124968"/>
            <a:ext cx="6858000" cy="1384995"/>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276999"/>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a:xfrm>
            <a:off x="457200" y="6377940"/>
            <a:ext cx="2103120" cy="276999"/>
          </a:xfrm>
        </p:spPr>
        <p:txBody>
          <a:bodyPr/>
          <a:lstStyle/>
          <a:p>
            <a:r>
              <a:rPr lang="en-US"/>
              <a:t>1/28/2021</a:t>
            </a:r>
          </a:p>
        </p:txBody>
      </p:sp>
      <p:sp>
        <p:nvSpPr>
          <p:cNvPr id="5" name="Footer Placeholder 4"/>
          <p:cNvSpPr>
            <a:spLocks noGrp="1"/>
          </p:cNvSpPr>
          <p:nvPr>
            <p:ph type="ftr" sz="quarter" idx="11"/>
          </p:nvPr>
        </p:nvSpPr>
        <p:spPr>
          <a:xfrm>
            <a:off x="3108960" y="6377940"/>
            <a:ext cx="2926080" cy="276999"/>
          </a:xfrm>
        </p:spPr>
        <p:txBody>
          <a:bodyPr/>
          <a:lstStyle/>
          <a:p>
            <a:r>
              <a:rPr lang="en-US"/>
              <a:t>JG/ SAMP</a:t>
            </a:r>
          </a:p>
        </p:txBody>
      </p:sp>
      <p:sp>
        <p:nvSpPr>
          <p:cNvPr id="6" name="Slide Number Placeholder 5"/>
          <p:cNvSpPr>
            <a:spLocks noGrp="1"/>
          </p:cNvSpPr>
          <p:nvPr>
            <p:ph type="sldNum" sz="quarter" idx="12"/>
          </p:nvPr>
        </p:nvSpPr>
        <p:spPr>
          <a:xfrm>
            <a:off x="6583680" y="6377940"/>
            <a:ext cx="2103120" cy="276999"/>
          </a:xfrm>
        </p:spPr>
        <p:txBody>
          <a:bodyPr/>
          <a:lstStyle/>
          <a:p>
            <a:fld id="{18001466-B2AB-4B43-A1BF-D836459522D9}" type="slidenum">
              <a:rPr lang="en-US" smtClean="0"/>
              <a:t>‹#›</a:t>
            </a:fld>
            <a:endParaRPr lang="en-US"/>
          </a:p>
        </p:txBody>
      </p:sp>
    </p:spTree>
    <p:extLst>
      <p:ext uri="{BB962C8B-B14F-4D97-AF65-F5344CB8AC3E}">
        <p14:creationId xmlns:p14="http://schemas.microsoft.com/office/powerpoint/2010/main" val="151707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7999"/>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178307" y="398525"/>
            <a:ext cx="1309878" cy="1277112"/>
          </a:xfrm>
          <a:prstGeom prst="rect">
            <a:avLst/>
          </a:prstGeom>
          <a:blipFill>
            <a:blip r:embed="rId3" cstate="print"/>
            <a:stretch>
              <a:fillRect/>
            </a:stretch>
          </a:blipFill>
        </p:spPr>
        <p:txBody>
          <a:bodyPr wrap="square" lIns="0" tIns="0" rIns="0" bIns="0" rtlCol="0"/>
          <a:lstStyle/>
          <a:p>
            <a:endParaRPr/>
          </a:p>
        </p:txBody>
      </p:sp>
      <p:sp>
        <p:nvSpPr>
          <p:cNvPr id="18" name="bk object 18"/>
          <p:cNvSpPr/>
          <p:nvPr/>
        </p:nvSpPr>
        <p:spPr>
          <a:xfrm>
            <a:off x="0" y="0"/>
            <a:ext cx="9144000" cy="222885"/>
          </a:xfrm>
          <a:custGeom>
            <a:avLst/>
            <a:gdLst/>
            <a:ahLst/>
            <a:cxnLst/>
            <a:rect l="l" t="t" r="r" b="b"/>
            <a:pathLst>
              <a:path w="9144000" h="222885">
                <a:moveTo>
                  <a:pt x="0" y="222504"/>
                </a:moveTo>
                <a:lnTo>
                  <a:pt x="9144000" y="222504"/>
                </a:lnTo>
                <a:lnTo>
                  <a:pt x="9144000" y="0"/>
                </a:lnTo>
                <a:lnTo>
                  <a:pt x="0" y="0"/>
                </a:lnTo>
                <a:lnTo>
                  <a:pt x="0" y="222504"/>
                </a:lnTo>
                <a:close/>
              </a:path>
            </a:pathLst>
          </a:custGeom>
          <a:solidFill>
            <a:srgbClr val="B21A1A"/>
          </a:solidFill>
        </p:spPr>
        <p:txBody>
          <a:bodyPr wrap="square" lIns="0" tIns="0" rIns="0" bIns="0" rtlCol="0"/>
          <a:lstStyle/>
          <a:p>
            <a:endParaRPr/>
          </a:p>
        </p:txBody>
      </p:sp>
      <p:sp>
        <p:nvSpPr>
          <p:cNvPr id="2" name="Holder 2"/>
          <p:cNvSpPr>
            <a:spLocks noGrp="1"/>
          </p:cNvSpPr>
          <p:nvPr>
            <p:ph type="ctrTitle"/>
          </p:nvPr>
        </p:nvSpPr>
        <p:spPr>
          <a:xfrm>
            <a:off x="407162" y="1760464"/>
            <a:ext cx="8329674" cy="100076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1/28/2021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358702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11.xml"/><Relationship Id="rId7"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222885"/>
          </a:xfrm>
          <a:custGeom>
            <a:avLst/>
            <a:gdLst/>
            <a:ahLst/>
            <a:cxnLst/>
            <a:rect l="l" t="t" r="r" b="b"/>
            <a:pathLst>
              <a:path w="9144000" h="222885">
                <a:moveTo>
                  <a:pt x="0" y="222504"/>
                </a:moveTo>
                <a:lnTo>
                  <a:pt x="9144000" y="222504"/>
                </a:lnTo>
                <a:lnTo>
                  <a:pt x="9144000" y="0"/>
                </a:lnTo>
                <a:lnTo>
                  <a:pt x="0" y="0"/>
                </a:lnTo>
                <a:lnTo>
                  <a:pt x="0" y="222504"/>
                </a:lnTo>
                <a:close/>
              </a:path>
            </a:pathLst>
          </a:custGeom>
          <a:solidFill>
            <a:srgbClr val="B21A1A"/>
          </a:solidFill>
        </p:spPr>
        <p:txBody>
          <a:bodyPr wrap="square" lIns="0" tIns="0" rIns="0" bIns="0" rtlCol="0"/>
          <a:lstStyle/>
          <a:p>
            <a:endParaRPr/>
          </a:p>
        </p:txBody>
      </p:sp>
      <p:sp>
        <p:nvSpPr>
          <p:cNvPr id="17" name="bk object 17"/>
          <p:cNvSpPr/>
          <p:nvPr/>
        </p:nvSpPr>
        <p:spPr>
          <a:xfrm>
            <a:off x="3864864" y="0"/>
            <a:ext cx="1380743" cy="370331"/>
          </a:xfrm>
          <a:prstGeom prst="rect">
            <a:avLst/>
          </a:prstGeom>
          <a:blipFill>
            <a:blip r:embed="rId10" cstate="print"/>
            <a:stretch>
              <a:fillRect/>
            </a:stretch>
          </a:blipFill>
        </p:spPr>
        <p:txBody>
          <a:bodyPr wrap="square" lIns="0" tIns="0" rIns="0" bIns="0" rtlCol="0"/>
          <a:lstStyle/>
          <a:p>
            <a:endParaRPr/>
          </a:p>
        </p:txBody>
      </p:sp>
      <p:sp>
        <p:nvSpPr>
          <p:cNvPr id="2" name="Holder 2"/>
          <p:cNvSpPr>
            <a:spLocks noGrp="1"/>
          </p:cNvSpPr>
          <p:nvPr>
            <p:ph type="title"/>
          </p:nvPr>
        </p:nvSpPr>
        <p:spPr>
          <a:xfrm>
            <a:off x="155702" y="324853"/>
            <a:ext cx="8832595" cy="513080"/>
          </a:xfrm>
          <a:prstGeom prst="rect">
            <a:avLst/>
          </a:prstGeom>
        </p:spPr>
        <p:txBody>
          <a:bodyPr wrap="square" lIns="0" tIns="0" rIns="0" bIns="0">
            <a:spAutoFit/>
          </a:bodyPr>
          <a:lstStyle>
            <a:lvl1pPr>
              <a:defRPr sz="3200" b="0" i="0">
                <a:solidFill>
                  <a:srgbClr val="A2998B"/>
                </a:solidFill>
                <a:latin typeface="Arial"/>
                <a:cs typeface="Arial"/>
              </a:defRPr>
            </a:lvl1pPr>
          </a:lstStyle>
          <a:p>
            <a:endParaRPr/>
          </a:p>
        </p:txBody>
      </p:sp>
      <p:sp>
        <p:nvSpPr>
          <p:cNvPr id="3" name="Holder 3"/>
          <p:cNvSpPr>
            <a:spLocks noGrp="1"/>
          </p:cNvSpPr>
          <p:nvPr>
            <p:ph type="body" idx="1"/>
          </p:nvPr>
        </p:nvSpPr>
        <p:spPr>
          <a:xfrm>
            <a:off x="457200" y="1577340"/>
            <a:ext cx="82296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r>
              <a:rPr lang="en-US"/>
              <a:t>JG/ SAMP</a:t>
            </a:r>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r>
              <a:rPr lang="en-US"/>
              <a:t>1/28/2021</a:t>
            </a:r>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88" r:id="rId1"/>
    <p:sldLayoutId id="2147483662" r:id="rId2"/>
    <p:sldLayoutId id="2147483663" r:id="rId3"/>
    <p:sldLayoutId id="2147483687" r:id="rId4"/>
    <p:sldLayoutId id="2147483689" r:id="rId5"/>
    <p:sldLayoutId id="2147483690" r:id="rId6"/>
    <p:sldLayoutId id="2147483692" r:id="rId7"/>
    <p:sldLayoutId id="2147483694" r:id="rId8"/>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222885"/>
          </a:xfrm>
          <a:custGeom>
            <a:avLst/>
            <a:gdLst/>
            <a:ahLst/>
            <a:cxnLst/>
            <a:rect l="l" t="t" r="r" b="b"/>
            <a:pathLst>
              <a:path w="9144000" h="222885">
                <a:moveTo>
                  <a:pt x="0" y="222504"/>
                </a:moveTo>
                <a:lnTo>
                  <a:pt x="9144000" y="222504"/>
                </a:lnTo>
                <a:lnTo>
                  <a:pt x="9144000" y="0"/>
                </a:lnTo>
                <a:lnTo>
                  <a:pt x="0" y="0"/>
                </a:lnTo>
                <a:lnTo>
                  <a:pt x="0" y="222504"/>
                </a:lnTo>
                <a:close/>
              </a:path>
            </a:pathLst>
          </a:custGeom>
          <a:solidFill>
            <a:srgbClr val="B21A1A"/>
          </a:solidFill>
        </p:spPr>
        <p:txBody>
          <a:bodyPr wrap="square" lIns="0" tIns="0" rIns="0" bIns="0" rtlCol="0"/>
          <a:lstStyle/>
          <a:p>
            <a:endParaRPr/>
          </a:p>
        </p:txBody>
      </p:sp>
      <p:sp>
        <p:nvSpPr>
          <p:cNvPr id="17" name="bk object 17"/>
          <p:cNvSpPr/>
          <p:nvPr/>
        </p:nvSpPr>
        <p:spPr>
          <a:xfrm>
            <a:off x="3864864" y="0"/>
            <a:ext cx="1380743" cy="370331"/>
          </a:xfrm>
          <a:prstGeom prst="rect">
            <a:avLst/>
          </a:prstGeom>
          <a:blipFill>
            <a:blip r:embed="rId8" cstate="print"/>
            <a:stretch>
              <a:fillRect/>
            </a:stretch>
          </a:blipFill>
        </p:spPr>
        <p:txBody>
          <a:bodyPr wrap="square" lIns="0" tIns="0" rIns="0" bIns="0" rtlCol="0"/>
          <a:lstStyle/>
          <a:p>
            <a:endParaRPr/>
          </a:p>
        </p:txBody>
      </p:sp>
      <p:sp>
        <p:nvSpPr>
          <p:cNvPr id="2" name="Holder 2"/>
          <p:cNvSpPr>
            <a:spLocks noGrp="1"/>
          </p:cNvSpPr>
          <p:nvPr>
            <p:ph type="title"/>
          </p:nvPr>
        </p:nvSpPr>
        <p:spPr>
          <a:xfrm>
            <a:off x="155702" y="324853"/>
            <a:ext cx="8832595" cy="513080"/>
          </a:xfrm>
          <a:prstGeom prst="rect">
            <a:avLst/>
          </a:prstGeom>
        </p:spPr>
        <p:txBody>
          <a:bodyPr wrap="square" lIns="0" tIns="0" rIns="0" bIns="0">
            <a:spAutoFit/>
          </a:bodyPr>
          <a:lstStyle>
            <a:lvl1pPr>
              <a:defRPr sz="3200" b="0" i="0">
                <a:solidFill>
                  <a:srgbClr val="A2998B"/>
                </a:solidFill>
                <a:latin typeface="Arial"/>
                <a:cs typeface="Arial"/>
              </a:defRPr>
            </a:lvl1pPr>
          </a:lstStyle>
          <a:p>
            <a:endParaRPr/>
          </a:p>
        </p:txBody>
      </p:sp>
      <p:sp>
        <p:nvSpPr>
          <p:cNvPr id="3" name="Holder 3"/>
          <p:cNvSpPr>
            <a:spLocks noGrp="1"/>
          </p:cNvSpPr>
          <p:nvPr>
            <p:ph type="body" idx="1"/>
          </p:nvPr>
        </p:nvSpPr>
        <p:spPr>
          <a:xfrm>
            <a:off x="457200" y="1577340"/>
            <a:ext cx="82296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1/28/2021</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887247148"/>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07162" y="1760464"/>
            <a:ext cx="6527038" cy="997068"/>
          </a:xfrm>
          <a:prstGeom prst="rect">
            <a:avLst/>
          </a:prstGeom>
        </p:spPr>
        <p:txBody>
          <a:bodyPr vert="horz" wrap="square" lIns="0" tIns="12065" rIns="0" bIns="0" rtlCol="0">
            <a:spAutoFit/>
          </a:bodyPr>
          <a:lstStyle/>
          <a:p>
            <a:pPr marL="12700" marR="5080">
              <a:lnSpc>
                <a:spcPct val="100000"/>
              </a:lnSpc>
              <a:spcBef>
                <a:spcPts val="95"/>
              </a:spcBef>
            </a:pPr>
            <a:r>
              <a:rPr sz="3200" b="1" spc="-15" dirty="0">
                <a:solidFill>
                  <a:srgbClr val="FFFFFF"/>
                </a:solidFill>
                <a:latin typeface="Arial" panose="020B0604020202020204" pitchFamily="34" charset="0"/>
                <a:cs typeface="Arial" panose="020B0604020202020204" pitchFamily="34" charset="0"/>
              </a:rPr>
              <a:t>Project </a:t>
            </a:r>
            <a:r>
              <a:rPr sz="3200" b="1" spc="-10" dirty="0">
                <a:solidFill>
                  <a:srgbClr val="FFFFFF"/>
                </a:solidFill>
                <a:latin typeface="Arial" panose="020B0604020202020204" pitchFamily="34" charset="0"/>
                <a:cs typeface="Arial" panose="020B0604020202020204" pitchFamily="34" charset="0"/>
              </a:rPr>
              <a:t>Management </a:t>
            </a:r>
            <a:r>
              <a:rPr sz="3200" b="1" spc="-5" dirty="0">
                <a:solidFill>
                  <a:srgbClr val="FFFFFF"/>
                </a:solidFill>
                <a:latin typeface="Arial" panose="020B0604020202020204" pitchFamily="34" charset="0"/>
                <a:cs typeface="Arial" panose="020B0604020202020204" pitchFamily="34" charset="0"/>
              </a:rPr>
              <a:t>–  </a:t>
            </a:r>
            <a:r>
              <a:rPr sz="3200" b="1" spc="-20" dirty="0">
                <a:solidFill>
                  <a:srgbClr val="FFFFFF"/>
                </a:solidFill>
                <a:latin typeface="Arial" panose="020B0604020202020204" pitchFamily="34" charset="0"/>
                <a:cs typeface="Arial" panose="020B0604020202020204" pitchFamily="34" charset="0"/>
              </a:rPr>
              <a:t>Professional </a:t>
            </a:r>
            <a:r>
              <a:rPr sz="3200" b="1" spc="-15" dirty="0">
                <a:solidFill>
                  <a:srgbClr val="FFFFFF"/>
                </a:solidFill>
                <a:latin typeface="Arial" panose="020B0604020202020204" pitchFamily="34" charset="0"/>
                <a:cs typeface="Arial" panose="020B0604020202020204" pitchFamily="34" charset="0"/>
              </a:rPr>
              <a:t>Development</a:t>
            </a:r>
            <a:r>
              <a:rPr sz="3200" b="1" spc="80" dirty="0">
                <a:solidFill>
                  <a:srgbClr val="FFFFFF"/>
                </a:solidFill>
                <a:latin typeface="Arial" panose="020B0604020202020204" pitchFamily="34" charset="0"/>
                <a:cs typeface="Arial" panose="020B0604020202020204" pitchFamily="34" charset="0"/>
              </a:rPr>
              <a:t> </a:t>
            </a:r>
            <a:r>
              <a:rPr sz="3200" b="1" spc="-5" dirty="0">
                <a:solidFill>
                  <a:srgbClr val="FFFFFF"/>
                </a:solidFill>
                <a:latin typeface="Arial" panose="020B0604020202020204" pitchFamily="34" charset="0"/>
                <a:cs typeface="Arial" panose="020B0604020202020204" pitchFamily="34" charset="0"/>
              </a:rPr>
              <a:t>Series</a:t>
            </a:r>
            <a:endParaRPr sz="3200" b="1" dirty="0">
              <a:latin typeface="Arial" panose="020B0604020202020204" pitchFamily="34" charset="0"/>
              <a:cs typeface="Arial" panose="020B0604020202020204" pitchFamily="34" charset="0"/>
            </a:endParaRPr>
          </a:p>
        </p:txBody>
      </p:sp>
      <p:sp>
        <p:nvSpPr>
          <p:cNvPr id="3" name="object 3"/>
          <p:cNvSpPr txBox="1"/>
          <p:nvPr/>
        </p:nvSpPr>
        <p:spPr>
          <a:xfrm>
            <a:off x="407162" y="3086100"/>
            <a:ext cx="6069838" cy="1529329"/>
          </a:xfrm>
          <a:prstGeom prst="rect">
            <a:avLst/>
          </a:prstGeom>
        </p:spPr>
        <p:txBody>
          <a:bodyPr vert="horz" wrap="square" lIns="0" tIns="12700" rIns="0" bIns="0" rtlCol="0">
            <a:spAutoFit/>
          </a:bodyPr>
          <a:lstStyle/>
          <a:p>
            <a:pPr marL="12700" marR="5080">
              <a:lnSpc>
                <a:spcPct val="120000"/>
              </a:lnSpc>
              <a:spcBef>
                <a:spcPts val="100"/>
              </a:spcBef>
            </a:pPr>
            <a:r>
              <a:rPr sz="2800" spc="-15" dirty="0">
                <a:solidFill>
                  <a:srgbClr val="FFFFFF"/>
                </a:solidFill>
                <a:latin typeface="Arial" panose="020B0604020202020204" pitchFamily="34" charset="0"/>
                <a:cs typeface="Arial" panose="020B0604020202020204" pitchFamily="34" charset="0"/>
              </a:rPr>
              <a:t>Facilities </a:t>
            </a:r>
            <a:r>
              <a:rPr sz="2800" spc="-5" dirty="0">
                <a:solidFill>
                  <a:srgbClr val="FFFFFF"/>
                </a:solidFill>
                <a:latin typeface="Arial" panose="020B0604020202020204" pitchFamily="34" charset="0"/>
                <a:cs typeface="Arial" panose="020B0604020202020204" pitchFamily="34" charset="0"/>
              </a:rPr>
              <a:t>and Campus </a:t>
            </a:r>
            <a:r>
              <a:rPr sz="2800" dirty="0">
                <a:solidFill>
                  <a:srgbClr val="FFFFFF"/>
                </a:solidFill>
                <a:latin typeface="Arial" panose="020B0604020202020204" pitchFamily="34" charset="0"/>
                <a:cs typeface="Arial" panose="020B0604020202020204" pitchFamily="34" charset="0"/>
              </a:rPr>
              <a:t>Services  </a:t>
            </a:r>
            <a:r>
              <a:rPr sz="2800" spc="-5" dirty="0">
                <a:solidFill>
                  <a:srgbClr val="FFFFFF"/>
                </a:solidFill>
                <a:latin typeface="Arial" panose="020B0604020202020204" pitchFamily="34" charset="0"/>
                <a:cs typeface="Arial" panose="020B0604020202020204" pitchFamily="34" charset="0"/>
              </a:rPr>
              <a:t>Engineering and </a:t>
            </a:r>
            <a:r>
              <a:rPr sz="2800" spc="-10" dirty="0">
                <a:solidFill>
                  <a:srgbClr val="FFFFFF"/>
                </a:solidFill>
                <a:latin typeface="Arial" panose="020B0604020202020204" pitchFamily="34" charset="0"/>
                <a:cs typeface="Arial" panose="020B0604020202020204" pitchFamily="34" charset="0"/>
              </a:rPr>
              <a:t>Project Management  </a:t>
            </a:r>
            <a:endParaRPr lang="en-US" sz="2800" spc="-10" dirty="0">
              <a:solidFill>
                <a:srgbClr val="FFFFFF"/>
              </a:solidFill>
              <a:latin typeface="Arial" panose="020B0604020202020204" pitchFamily="34" charset="0"/>
              <a:cs typeface="Arial" panose="020B0604020202020204" pitchFamily="34" charset="0"/>
            </a:endParaRPr>
          </a:p>
          <a:p>
            <a:pPr marL="12700" marR="5080">
              <a:lnSpc>
                <a:spcPct val="120000"/>
              </a:lnSpc>
              <a:spcBef>
                <a:spcPts val="100"/>
              </a:spcBef>
            </a:pPr>
            <a:r>
              <a:rPr lang="en-US" sz="2800" spc="-5" dirty="0">
                <a:solidFill>
                  <a:srgbClr val="FFFFFF"/>
                </a:solidFill>
                <a:latin typeface="Arial" panose="020B0604020202020204" pitchFamily="34" charset="0"/>
                <a:cs typeface="Arial" panose="020B0604020202020204" pitchFamily="34" charset="0"/>
              </a:rPr>
              <a:t>January 28, 2021</a:t>
            </a:r>
            <a:endParaRPr sz="2800"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66A644BB-4036-41CA-98A1-282F8E05D3EB}"/>
              </a:ext>
            </a:extLst>
          </p:cNvPr>
          <p:cNvSpPr>
            <a:spLocks noGrp="1"/>
          </p:cNvSpPr>
          <p:nvPr>
            <p:ph type="sldNum" sz="quarter" idx="7"/>
          </p:nvPr>
        </p:nvSpPr>
        <p:spPr/>
        <p:txBody>
          <a:bodyPr/>
          <a:lstStyle/>
          <a:p>
            <a:fld id="{B6F15528-21DE-4FAA-801E-634DDDAF4B2B}" type="slidenum">
              <a:rPr lang="en-US" smtClean="0"/>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4BFB8D7-28F9-4AD0-B31E-E86F207B3854}"/>
              </a:ext>
            </a:extLst>
          </p:cNvPr>
          <p:cNvSpPr>
            <a:spLocks noGrp="1"/>
          </p:cNvSpPr>
          <p:nvPr>
            <p:ph type="sldNum" sz="quarter" idx="12"/>
          </p:nvPr>
        </p:nvSpPr>
        <p:spPr>
          <a:xfrm>
            <a:off x="6172200" y="637105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8001466-B2AB-4B43-A1BF-D836459522D9}" type="slidenum">
              <a:rPr lang="en-US" sz="1800" smtClean="0"/>
              <a:pPr/>
              <a:t>10</a:t>
            </a:fld>
            <a:endParaRPr lang="en-US" dirty="0"/>
          </a:p>
        </p:txBody>
      </p:sp>
      <p:graphicFrame>
        <p:nvGraphicFramePr>
          <p:cNvPr id="9" name="Table 8">
            <a:extLst>
              <a:ext uri="{FF2B5EF4-FFF2-40B4-BE49-F238E27FC236}">
                <a16:creationId xmlns:a16="http://schemas.microsoft.com/office/drawing/2014/main" id="{FC54D7CC-A0F3-44C5-B9BC-055599BA5CBE}"/>
              </a:ext>
            </a:extLst>
          </p:cNvPr>
          <p:cNvGraphicFramePr>
            <a:graphicFrameLocks noGrp="1"/>
          </p:cNvGraphicFramePr>
          <p:nvPr>
            <p:extLst>
              <p:ext uri="{D42A27DB-BD31-4B8C-83A1-F6EECF244321}">
                <p14:modId xmlns:p14="http://schemas.microsoft.com/office/powerpoint/2010/main" val="3495797784"/>
              </p:ext>
            </p:extLst>
          </p:nvPr>
        </p:nvGraphicFramePr>
        <p:xfrm>
          <a:off x="309398" y="1423936"/>
          <a:ext cx="4194041" cy="4696274"/>
        </p:xfrm>
        <a:graphic>
          <a:graphicData uri="http://schemas.openxmlformats.org/drawingml/2006/table">
            <a:tbl>
              <a:tblPr>
                <a:tableStyleId>{5C22544A-7EE6-4342-B048-85BDC9FD1C3A}</a:tableStyleId>
              </a:tblPr>
              <a:tblGrid>
                <a:gridCol w="1699902">
                  <a:extLst>
                    <a:ext uri="{9D8B030D-6E8A-4147-A177-3AD203B41FA5}">
                      <a16:colId xmlns:a16="http://schemas.microsoft.com/office/drawing/2014/main" val="3685491170"/>
                    </a:ext>
                  </a:extLst>
                </a:gridCol>
                <a:gridCol w="1109560">
                  <a:extLst>
                    <a:ext uri="{9D8B030D-6E8A-4147-A177-3AD203B41FA5}">
                      <a16:colId xmlns:a16="http://schemas.microsoft.com/office/drawing/2014/main" val="698674588"/>
                    </a:ext>
                  </a:extLst>
                </a:gridCol>
                <a:gridCol w="1384579">
                  <a:extLst>
                    <a:ext uri="{9D8B030D-6E8A-4147-A177-3AD203B41FA5}">
                      <a16:colId xmlns:a16="http://schemas.microsoft.com/office/drawing/2014/main" val="2133334594"/>
                    </a:ext>
                  </a:extLst>
                </a:gridCol>
              </a:tblGrid>
              <a:tr h="194497">
                <a:tc>
                  <a:txBody>
                    <a:bodyPr/>
                    <a:lstStyle/>
                    <a:p>
                      <a:pPr algn="l" fontAlgn="b"/>
                      <a:r>
                        <a:rPr lang="en-US" sz="1050" b="1" u="none" strike="noStrike" dirty="0">
                          <a:effectLst/>
                        </a:rPr>
                        <a:t>Asset or System Name</a:t>
                      </a:r>
                      <a:endParaRPr lang="en-US" sz="1050" b="1" i="0" u="none" strike="noStrike" dirty="0">
                        <a:solidFill>
                          <a:srgbClr val="000000"/>
                        </a:solidFill>
                        <a:effectLst/>
                        <a:latin typeface="Calibri" panose="020F0502020204030204" pitchFamily="34" charset="0"/>
                      </a:endParaRPr>
                    </a:p>
                  </a:txBody>
                  <a:tcPr marL="7144" marR="7144" marT="7144" marB="0" anchor="b">
                    <a:solidFill>
                      <a:srgbClr val="00B0F0"/>
                    </a:solidFill>
                  </a:tcPr>
                </a:tc>
                <a:tc>
                  <a:txBody>
                    <a:bodyPr/>
                    <a:lstStyle/>
                    <a:p>
                      <a:pPr algn="ctr" fontAlgn="b"/>
                      <a:r>
                        <a:rPr lang="en-US" sz="1050" b="1" u="none" strike="noStrike">
                          <a:effectLst/>
                        </a:rPr>
                        <a:t>SME</a:t>
                      </a:r>
                      <a:endParaRPr lang="en-US" sz="1050" b="1" i="0" u="none" strike="noStrike">
                        <a:solidFill>
                          <a:srgbClr val="000000"/>
                        </a:solidFill>
                        <a:effectLst/>
                        <a:latin typeface="Calibri" panose="020F0502020204030204" pitchFamily="34" charset="0"/>
                      </a:endParaRPr>
                    </a:p>
                  </a:txBody>
                  <a:tcPr marL="7144" marR="7144" marT="7144" marB="0" anchor="b">
                    <a:solidFill>
                      <a:srgbClr val="00B0F0"/>
                    </a:solidFill>
                  </a:tcPr>
                </a:tc>
                <a:tc>
                  <a:txBody>
                    <a:bodyPr/>
                    <a:lstStyle/>
                    <a:p>
                      <a:pPr algn="ctr" fontAlgn="b"/>
                      <a:r>
                        <a:rPr lang="en-US" sz="1050" b="1" u="none" strike="noStrike" dirty="0">
                          <a:effectLst/>
                        </a:rPr>
                        <a:t>Program Author</a:t>
                      </a:r>
                      <a:endParaRPr lang="en-US" sz="1050" b="1" i="0" u="none" strike="noStrike" dirty="0">
                        <a:solidFill>
                          <a:srgbClr val="000000"/>
                        </a:solidFill>
                        <a:effectLst/>
                        <a:latin typeface="Calibri" panose="020F0502020204030204" pitchFamily="34" charset="0"/>
                      </a:endParaRPr>
                    </a:p>
                  </a:txBody>
                  <a:tcPr marL="7144" marR="7144" marT="7144" marB="0" anchor="b">
                    <a:solidFill>
                      <a:srgbClr val="00B0F0"/>
                    </a:solidFill>
                  </a:tcPr>
                </a:tc>
                <a:extLst>
                  <a:ext uri="{0D108BD9-81ED-4DB2-BD59-A6C34878D82A}">
                    <a16:rowId xmlns:a16="http://schemas.microsoft.com/office/drawing/2014/main" val="3815797016"/>
                  </a:ext>
                </a:extLst>
              </a:tr>
              <a:tr h="194497">
                <a:tc>
                  <a:txBody>
                    <a:bodyPr/>
                    <a:lstStyle/>
                    <a:p>
                      <a:pPr algn="l" fontAlgn="b"/>
                      <a:r>
                        <a:rPr lang="en-US" sz="1050" u="none" strike="noStrike" dirty="0">
                          <a:effectLst/>
                        </a:rPr>
                        <a:t>Greenhouse Shade Curtains</a:t>
                      </a:r>
                      <a:endParaRPr lang="en-US" sz="105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1050" u="none" strike="noStrike">
                          <a:effectLst/>
                        </a:rPr>
                        <a:t>Deb Melanson </a:t>
                      </a:r>
                      <a:endParaRPr lang="en-US" sz="1050" b="0" i="0" u="none" strike="noStrike">
                        <a:solidFill>
                          <a:srgbClr val="000000"/>
                        </a:solidFill>
                        <a:effectLst/>
                        <a:latin typeface="Calibri" panose="020F0502020204030204" pitchFamily="34" charset="0"/>
                      </a:endParaRPr>
                    </a:p>
                  </a:txBody>
                  <a:tcPr marL="7144" marR="7144" marT="7144" marB="0" anchor="b"/>
                </a:tc>
                <a:tc>
                  <a:txBody>
                    <a:bodyPr/>
                    <a:lstStyle/>
                    <a:p>
                      <a:pPr algn="ctr" fontAlgn="b"/>
                      <a:r>
                        <a:rPr lang="en-US" sz="1050" u="none" strike="noStrike">
                          <a:effectLst/>
                        </a:rPr>
                        <a:t>Steve Cobb</a:t>
                      </a:r>
                      <a:endParaRPr lang="en-US" sz="1050" b="0" i="0" u="none" strike="noStrike">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4267470073"/>
                  </a:ext>
                </a:extLst>
              </a:tr>
              <a:tr h="194497">
                <a:tc>
                  <a:txBody>
                    <a:bodyPr/>
                    <a:lstStyle/>
                    <a:p>
                      <a:pPr algn="l" fontAlgn="b"/>
                      <a:r>
                        <a:rPr lang="en-US" sz="1050" u="none" strike="noStrike" dirty="0">
                          <a:effectLst/>
                        </a:rPr>
                        <a:t>Heat Exchangers</a:t>
                      </a:r>
                      <a:endParaRPr lang="en-US" sz="105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endParaRPr lang="en-US" sz="1050" b="0" i="0" u="none" strike="noStrike">
                        <a:solidFill>
                          <a:srgbClr val="000000"/>
                        </a:solidFill>
                        <a:effectLst/>
                        <a:latin typeface="Calibri" panose="020F0502020204030204" pitchFamily="34" charset="0"/>
                      </a:endParaRPr>
                    </a:p>
                  </a:txBody>
                  <a:tcPr marL="7144" marR="7144" marT="7144" marB="0" anchor="b"/>
                </a:tc>
                <a:tc>
                  <a:txBody>
                    <a:bodyPr/>
                    <a:lstStyle/>
                    <a:p>
                      <a:pPr algn="ctr" fontAlgn="b"/>
                      <a:r>
                        <a:rPr lang="en-US" sz="1050" u="none" strike="noStrike">
                          <a:effectLst/>
                        </a:rPr>
                        <a:t>Eric Lepore/ Travis Fisher</a:t>
                      </a:r>
                      <a:endParaRPr lang="en-US" sz="1050" b="0" i="0" u="none" strike="noStrike">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3339309194"/>
                  </a:ext>
                </a:extLst>
              </a:tr>
              <a:tr h="194497">
                <a:tc>
                  <a:txBody>
                    <a:bodyPr/>
                    <a:lstStyle/>
                    <a:p>
                      <a:pPr algn="l" fontAlgn="b"/>
                      <a:r>
                        <a:rPr lang="en-US" sz="1050" u="none" strike="noStrike" dirty="0">
                          <a:effectLst/>
                        </a:rPr>
                        <a:t>Heat Tracing (Electric &amp; Hydronic)</a:t>
                      </a:r>
                      <a:endParaRPr lang="en-US" sz="105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endParaRPr lang="en-US" sz="105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1050" u="none" strike="noStrike">
                          <a:effectLst/>
                        </a:rPr>
                        <a:t> </a:t>
                      </a:r>
                      <a:endParaRPr lang="en-US" sz="1050" b="0" i="0" u="none" strike="noStrike">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3560854135"/>
                  </a:ext>
                </a:extLst>
              </a:tr>
              <a:tr h="194497">
                <a:tc>
                  <a:txBody>
                    <a:bodyPr/>
                    <a:lstStyle/>
                    <a:p>
                      <a:pPr algn="l" fontAlgn="b"/>
                      <a:r>
                        <a:rPr lang="en-US" sz="1050" u="none" strike="noStrike">
                          <a:effectLst/>
                        </a:rPr>
                        <a:t>Humidifiers both central and point</a:t>
                      </a:r>
                      <a:endParaRPr lang="en-US" sz="1050" b="0" i="0" u="none" strike="noStrike">
                        <a:solidFill>
                          <a:srgbClr val="000000"/>
                        </a:solidFill>
                        <a:effectLst/>
                        <a:latin typeface="Calibri" panose="020F0502020204030204" pitchFamily="34" charset="0"/>
                      </a:endParaRPr>
                    </a:p>
                  </a:txBody>
                  <a:tcPr marL="7144" marR="7144" marT="7144" marB="0" anchor="b"/>
                </a:tc>
                <a:tc>
                  <a:txBody>
                    <a:bodyPr/>
                    <a:lstStyle/>
                    <a:p>
                      <a:pPr algn="ctr" fontAlgn="b"/>
                      <a:r>
                        <a:rPr lang="en-US" sz="1050" u="none" strike="noStrike" dirty="0">
                          <a:effectLst/>
                        </a:rPr>
                        <a:t>Liz Kolacki</a:t>
                      </a:r>
                      <a:endParaRPr lang="en-US" sz="105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1050" u="none" strike="noStrike">
                          <a:effectLst/>
                        </a:rPr>
                        <a:t> </a:t>
                      </a:r>
                      <a:endParaRPr lang="en-US" sz="1050" b="0" i="0" u="none" strike="noStrike">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2771473878"/>
                  </a:ext>
                </a:extLst>
              </a:tr>
              <a:tr h="583491">
                <a:tc>
                  <a:txBody>
                    <a:bodyPr/>
                    <a:lstStyle/>
                    <a:p>
                      <a:pPr algn="l" fontAlgn="b"/>
                      <a:r>
                        <a:rPr lang="en-US" sz="1050" u="none" strike="noStrike">
                          <a:effectLst/>
                        </a:rPr>
                        <a:t>HVAC related direct expansion refrigerant equipment (includes HVAC Chillers and window AC)</a:t>
                      </a:r>
                      <a:endParaRPr lang="en-US" sz="1050" b="0" i="0" u="none" strike="noStrike">
                        <a:solidFill>
                          <a:srgbClr val="000000"/>
                        </a:solidFill>
                        <a:effectLst/>
                        <a:latin typeface="Calibri" panose="020F0502020204030204" pitchFamily="34" charset="0"/>
                      </a:endParaRPr>
                    </a:p>
                  </a:txBody>
                  <a:tcPr marL="7144" marR="7144" marT="7144" marB="0" anchor="b"/>
                </a:tc>
                <a:tc>
                  <a:txBody>
                    <a:bodyPr/>
                    <a:lstStyle/>
                    <a:p>
                      <a:pPr algn="ctr" fontAlgn="b"/>
                      <a:r>
                        <a:rPr lang="en-US" sz="1050" u="none" strike="noStrike" dirty="0">
                          <a:effectLst/>
                        </a:rPr>
                        <a:t>Eric Lepore</a:t>
                      </a:r>
                      <a:endParaRPr lang="en-US" sz="105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1050" u="none" strike="noStrike">
                          <a:effectLst/>
                        </a:rPr>
                        <a:t>Steve Cobb</a:t>
                      </a:r>
                      <a:endParaRPr lang="en-US" sz="1050" b="0" i="0" u="none" strike="noStrike">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3700399619"/>
                  </a:ext>
                </a:extLst>
              </a:tr>
              <a:tr h="194497">
                <a:tc>
                  <a:txBody>
                    <a:bodyPr/>
                    <a:lstStyle/>
                    <a:p>
                      <a:pPr algn="l" fontAlgn="b"/>
                      <a:r>
                        <a:rPr lang="en-US" sz="1050" u="none" strike="noStrike">
                          <a:effectLst/>
                        </a:rPr>
                        <a:t>Ice Makers</a:t>
                      </a:r>
                      <a:endParaRPr lang="en-US" sz="1050" b="0" i="0" u="none" strike="noStrike">
                        <a:solidFill>
                          <a:srgbClr val="000000"/>
                        </a:solidFill>
                        <a:effectLst/>
                        <a:latin typeface="Calibri" panose="020F0502020204030204" pitchFamily="34" charset="0"/>
                      </a:endParaRPr>
                    </a:p>
                  </a:txBody>
                  <a:tcPr marL="7144" marR="7144" marT="7144" marB="0" anchor="b"/>
                </a:tc>
                <a:tc>
                  <a:txBody>
                    <a:bodyPr/>
                    <a:lstStyle/>
                    <a:p>
                      <a:pPr algn="ctr" fontAlgn="b"/>
                      <a:r>
                        <a:rPr lang="en-US" sz="1050" u="none" strike="noStrike" dirty="0">
                          <a:effectLst/>
                        </a:rPr>
                        <a:t>Doug Keefe</a:t>
                      </a:r>
                      <a:endParaRPr lang="en-US" sz="105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1050" u="none" strike="noStrike">
                          <a:effectLst/>
                        </a:rPr>
                        <a:t>Alex Chevallard</a:t>
                      </a:r>
                      <a:endParaRPr lang="en-US" sz="1050" b="0" i="0" u="none" strike="noStrike">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645640996"/>
                  </a:ext>
                </a:extLst>
              </a:tr>
              <a:tr h="211853">
                <a:tc>
                  <a:txBody>
                    <a:bodyPr/>
                    <a:lstStyle/>
                    <a:p>
                      <a:pPr algn="l" fontAlgn="b"/>
                      <a:r>
                        <a:rPr lang="en-US" sz="1050" u="none" strike="noStrike">
                          <a:effectLst/>
                        </a:rPr>
                        <a:t>Light Fixtures</a:t>
                      </a:r>
                      <a:endParaRPr lang="en-US" sz="1050" b="0" i="0" u="none" strike="noStrike">
                        <a:solidFill>
                          <a:srgbClr val="000000"/>
                        </a:solidFill>
                        <a:effectLst/>
                        <a:latin typeface="Calibri" panose="020F0502020204030204" pitchFamily="34" charset="0"/>
                      </a:endParaRPr>
                    </a:p>
                  </a:txBody>
                  <a:tcPr marL="7144" marR="7144" marT="7144" marB="0" anchor="b"/>
                </a:tc>
                <a:tc>
                  <a:txBody>
                    <a:bodyPr/>
                    <a:lstStyle/>
                    <a:p>
                      <a:pPr algn="ctr" fontAlgn="b"/>
                      <a:endParaRPr lang="en-US" sz="1050" b="0" i="0" u="none" strike="noStrike">
                        <a:solidFill>
                          <a:srgbClr val="000000"/>
                        </a:solidFill>
                        <a:effectLst/>
                        <a:latin typeface="Calibri" panose="020F0502020204030204" pitchFamily="34" charset="0"/>
                      </a:endParaRPr>
                    </a:p>
                  </a:txBody>
                  <a:tcPr marL="7144" marR="7144" marT="7144" marB="0" anchor="b"/>
                </a:tc>
                <a:tc>
                  <a:txBody>
                    <a:bodyPr/>
                    <a:lstStyle/>
                    <a:p>
                      <a:pPr algn="ctr" fontAlgn="b"/>
                      <a:r>
                        <a:rPr lang="en-US" sz="1050" u="none" strike="noStrike" dirty="0">
                          <a:effectLst/>
                        </a:rPr>
                        <a:t>John Bell</a:t>
                      </a:r>
                      <a:endParaRPr lang="en-US" sz="105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076790711"/>
                  </a:ext>
                </a:extLst>
              </a:tr>
              <a:tr h="194497">
                <a:tc>
                  <a:txBody>
                    <a:bodyPr/>
                    <a:lstStyle/>
                    <a:p>
                      <a:pPr algn="l" fontAlgn="b"/>
                      <a:r>
                        <a:rPr lang="en-US" sz="1050" u="none" strike="noStrike">
                          <a:effectLst/>
                        </a:rPr>
                        <a:t>Lighting Fixing Controls</a:t>
                      </a:r>
                      <a:endParaRPr lang="en-US" sz="1050" b="0" i="0" u="none" strike="noStrike">
                        <a:solidFill>
                          <a:srgbClr val="000000"/>
                        </a:solidFill>
                        <a:effectLst/>
                        <a:latin typeface="Calibri" panose="020F0502020204030204" pitchFamily="34" charset="0"/>
                      </a:endParaRPr>
                    </a:p>
                  </a:txBody>
                  <a:tcPr marL="7144" marR="7144" marT="7144" marB="0" anchor="b"/>
                </a:tc>
                <a:tc>
                  <a:txBody>
                    <a:bodyPr/>
                    <a:lstStyle/>
                    <a:p>
                      <a:pPr algn="ctr" fontAlgn="b"/>
                      <a:endParaRPr lang="en-US" sz="1050" b="0" i="0" u="none" strike="noStrike">
                        <a:solidFill>
                          <a:srgbClr val="000000"/>
                        </a:solidFill>
                        <a:effectLst/>
                        <a:latin typeface="Calibri" panose="020F0502020204030204" pitchFamily="34" charset="0"/>
                      </a:endParaRPr>
                    </a:p>
                  </a:txBody>
                  <a:tcPr marL="7144" marR="7144" marT="7144" marB="0" anchor="b"/>
                </a:tc>
                <a:tc>
                  <a:txBody>
                    <a:bodyPr/>
                    <a:lstStyle/>
                    <a:p>
                      <a:pPr algn="ctr" fontAlgn="b"/>
                      <a:r>
                        <a:rPr lang="en-US" sz="1050" u="none" strike="noStrike" dirty="0">
                          <a:effectLst/>
                        </a:rPr>
                        <a:t>John Bell</a:t>
                      </a:r>
                      <a:endParaRPr lang="en-US" sz="105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2129033531"/>
                  </a:ext>
                </a:extLst>
              </a:tr>
              <a:tr h="194497">
                <a:tc>
                  <a:txBody>
                    <a:bodyPr/>
                    <a:lstStyle/>
                    <a:p>
                      <a:pPr algn="l" fontAlgn="b"/>
                      <a:r>
                        <a:rPr lang="en-US" sz="1050" u="none" strike="noStrike">
                          <a:effectLst/>
                        </a:rPr>
                        <a:t>Overhead Doors</a:t>
                      </a:r>
                      <a:endParaRPr lang="en-US" sz="1050" b="0" i="0" u="none" strike="noStrike">
                        <a:solidFill>
                          <a:srgbClr val="000000"/>
                        </a:solidFill>
                        <a:effectLst/>
                        <a:latin typeface="Calibri" panose="020F0502020204030204" pitchFamily="34" charset="0"/>
                      </a:endParaRPr>
                    </a:p>
                  </a:txBody>
                  <a:tcPr marL="7144" marR="7144" marT="7144" marB="0" anchor="b"/>
                </a:tc>
                <a:tc>
                  <a:txBody>
                    <a:bodyPr/>
                    <a:lstStyle/>
                    <a:p>
                      <a:pPr algn="ctr" fontAlgn="b"/>
                      <a:r>
                        <a:rPr lang="en-US" sz="1050" u="none" strike="noStrike">
                          <a:effectLst/>
                        </a:rPr>
                        <a:t>Jason Coolbaugh</a:t>
                      </a:r>
                      <a:endParaRPr lang="en-US" sz="1050" b="0" i="0" u="none" strike="noStrike">
                        <a:solidFill>
                          <a:srgbClr val="000000"/>
                        </a:solidFill>
                        <a:effectLst/>
                        <a:latin typeface="Calibri" panose="020F0502020204030204" pitchFamily="34" charset="0"/>
                      </a:endParaRPr>
                    </a:p>
                  </a:txBody>
                  <a:tcPr marL="7144" marR="7144" marT="7144" marB="0" anchor="b"/>
                </a:tc>
                <a:tc>
                  <a:txBody>
                    <a:bodyPr/>
                    <a:lstStyle/>
                    <a:p>
                      <a:pPr algn="ctr" fontAlgn="b"/>
                      <a:r>
                        <a:rPr lang="en-US" sz="1050" u="none" strike="noStrike" dirty="0">
                          <a:effectLst/>
                        </a:rPr>
                        <a:t>Dan Decker</a:t>
                      </a:r>
                      <a:endParaRPr lang="en-US" sz="105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3245746214"/>
                  </a:ext>
                </a:extLst>
              </a:tr>
              <a:tr h="194497">
                <a:tc>
                  <a:txBody>
                    <a:bodyPr/>
                    <a:lstStyle/>
                    <a:p>
                      <a:pPr algn="l" fontAlgn="b"/>
                      <a:r>
                        <a:rPr lang="en-US" sz="1050" u="none" strike="noStrike">
                          <a:effectLst/>
                        </a:rPr>
                        <a:t>Parking Garage</a:t>
                      </a:r>
                      <a:endParaRPr lang="en-US" sz="1050" b="0" i="0" u="none" strike="noStrike">
                        <a:solidFill>
                          <a:srgbClr val="000000"/>
                        </a:solidFill>
                        <a:effectLst/>
                        <a:latin typeface="Calibri" panose="020F0502020204030204" pitchFamily="34" charset="0"/>
                      </a:endParaRPr>
                    </a:p>
                  </a:txBody>
                  <a:tcPr marL="7144" marR="7144" marT="7144" marB="0" anchor="b"/>
                </a:tc>
                <a:tc>
                  <a:txBody>
                    <a:bodyPr/>
                    <a:lstStyle/>
                    <a:p>
                      <a:pPr algn="ctr" fontAlgn="t"/>
                      <a:r>
                        <a:rPr lang="en-US" sz="1050" u="none" strike="noStrike">
                          <a:effectLst/>
                        </a:rPr>
                        <a:t>Rob Murray</a:t>
                      </a:r>
                      <a:endParaRPr lang="en-US" sz="1050" b="0" i="0" u="none" strike="noStrike">
                        <a:solidFill>
                          <a:srgbClr val="000000"/>
                        </a:solidFill>
                        <a:effectLst/>
                        <a:latin typeface="Calibri" panose="020F0502020204030204" pitchFamily="34" charset="0"/>
                      </a:endParaRPr>
                    </a:p>
                  </a:txBody>
                  <a:tcPr marL="7144" marR="7144" marT="7144" marB="0"/>
                </a:tc>
                <a:tc>
                  <a:txBody>
                    <a:bodyPr/>
                    <a:lstStyle/>
                    <a:p>
                      <a:pPr algn="ctr" fontAlgn="b"/>
                      <a:r>
                        <a:rPr lang="en-US" sz="1050" u="none" strike="noStrike" dirty="0">
                          <a:effectLst/>
                        </a:rPr>
                        <a:t>Rob Murray</a:t>
                      </a:r>
                      <a:endParaRPr lang="en-US" sz="105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57049623"/>
                  </a:ext>
                </a:extLst>
              </a:tr>
              <a:tr h="194497">
                <a:tc>
                  <a:txBody>
                    <a:bodyPr/>
                    <a:lstStyle/>
                    <a:p>
                      <a:pPr algn="l" fontAlgn="b"/>
                      <a:r>
                        <a:rPr lang="en-US" sz="1050" u="none" strike="noStrike">
                          <a:effectLst/>
                        </a:rPr>
                        <a:t>Pavement</a:t>
                      </a:r>
                      <a:endParaRPr lang="en-US" sz="1050" b="0" i="0" u="none" strike="noStrike">
                        <a:solidFill>
                          <a:srgbClr val="000000"/>
                        </a:solidFill>
                        <a:effectLst/>
                        <a:latin typeface="Calibri" panose="020F0502020204030204" pitchFamily="34" charset="0"/>
                      </a:endParaRPr>
                    </a:p>
                  </a:txBody>
                  <a:tcPr marL="7144" marR="7144" marT="7144" marB="0" anchor="b"/>
                </a:tc>
                <a:tc>
                  <a:txBody>
                    <a:bodyPr/>
                    <a:lstStyle/>
                    <a:p>
                      <a:pPr algn="ctr" fontAlgn="b"/>
                      <a:r>
                        <a:rPr lang="en-US" sz="1050" u="none" strike="noStrike">
                          <a:effectLst/>
                        </a:rPr>
                        <a:t>Jim Toft</a:t>
                      </a:r>
                      <a:endParaRPr lang="en-US" sz="1050" b="0" i="0" u="none" strike="noStrike">
                        <a:solidFill>
                          <a:srgbClr val="000000"/>
                        </a:solidFill>
                        <a:effectLst/>
                        <a:latin typeface="Calibri" panose="020F0502020204030204" pitchFamily="34" charset="0"/>
                      </a:endParaRPr>
                    </a:p>
                  </a:txBody>
                  <a:tcPr marL="7144" marR="7144" marT="7144" marB="0" anchor="b"/>
                </a:tc>
                <a:tc>
                  <a:txBody>
                    <a:bodyPr/>
                    <a:lstStyle/>
                    <a:p>
                      <a:pPr algn="ctr" fontAlgn="b"/>
                      <a:r>
                        <a:rPr lang="en-US" sz="1050" u="none" strike="noStrike" dirty="0">
                          <a:effectLst/>
                        </a:rPr>
                        <a:t>Jim Tofte</a:t>
                      </a:r>
                      <a:endParaRPr lang="en-US" sz="105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156671493"/>
                  </a:ext>
                </a:extLst>
              </a:tr>
              <a:tr h="194497">
                <a:tc>
                  <a:txBody>
                    <a:bodyPr/>
                    <a:lstStyle/>
                    <a:p>
                      <a:pPr algn="l" fontAlgn="b"/>
                      <a:r>
                        <a:rPr lang="en-US" sz="1050" u="none" strike="noStrike">
                          <a:effectLst/>
                        </a:rPr>
                        <a:t>Portable Fire Extinguishers</a:t>
                      </a:r>
                      <a:endParaRPr lang="en-US" sz="1050" b="0" i="0" u="none" strike="noStrike">
                        <a:solidFill>
                          <a:srgbClr val="000000"/>
                        </a:solidFill>
                        <a:effectLst/>
                        <a:latin typeface="Calibri" panose="020F0502020204030204" pitchFamily="34" charset="0"/>
                      </a:endParaRPr>
                    </a:p>
                  </a:txBody>
                  <a:tcPr marL="7144" marR="7144" marT="7144" marB="0" anchor="b"/>
                </a:tc>
                <a:tc>
                  <a:txBody>
                    <a:bodyPr/>
                    <a:lstStyle/>
                    <a:p>
                      <a:pPr algn="ctr" fontAlgn="b"/>
                      <a:endParaRPr lang="en-US" sz="1050" b="0" i="0" u="none" strike="noStrike">
                        <a:solidFill>
                          <a:srgbClr val="000000"/>
                        </a:solidFill>
                        <a:effectLst/>
                        <a:latin typeface="Calibri" panose="020F0502020204030204" pitchFamily="34" charset="0"/>
                      </a:endParaRPr>
                    </a:p>
                  </a:txBody>
                  <a:tcPr marL="7144" marR="7144" marT="7144" marB="0" anchor="b"/>
                </a:tc>
                <a:tc>
                  <a:txBody>
                    <a:bodyPr/>
                    <a:lstStyle/>
                    <a:p>
                      <a:pPr algn="ctr" fontAlgn="b"/>
                      <a:r>
                        <a:rPr lang="en-US" sz="1050" u="none" strike="noStrike" dirty="0">
                          <a:effectLst/>
                        </a:rPr>
                        <a:t>Alex Chevallard</a:t>
                      </a:r>
                      <a:endParaRPr lang="en-US" sz="105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45930534"/>
                  </a:ext>
                </a:extLst>
              </a:tr>
              <a:tr h="194497">
                <a:tc>
                  <a:txBody>
                    <a:bodyPr/>
                    <a:lstStyle/>
                    <a:p>
                      <a:pPr algn="l" fontAlgn="b"/>
                      <a:r>
                        <a:rPr lang="en-US" sz="1050" u="none" strike="noStrike">
                          <a:effectLst/>
                        </a:rPr>
                        <a:t>Pressure Vessels</a:t>
                      </a:r>
                      <a:endParaRPr lang="en-US" sz="1050" b="0" i="0" u="none" strike="noStrike">
                        <a:solidFill>
                          <a:srgbClr val="000000"/>
                        </a:solidFill>
                        <a:effectLst/>
                        <a:latin typeface="Calibri" panose="020F0502020204030204" pitchFamily="34" charset="0"/>
                      </a:endParaRPr>
                    </a:p>
                  </a:txBody>
                  <a:tcPr marL="7144" marR="7144" marT="7144" marB="0" anchor="b"/>
                </a:tc>
                <a:tc>
                  <a:txBody>
                    <a:bodyPr/>
                    <a:lstStyle/>
                    <a:p>
                      <a:pPr algn="ctr" fontAlgn="b"/>
                      <a:endParaRPr lang="en-US" sz="1050" b="0" i="0" u="none" strike="noStrike">
                        <a:solidFill>
                          <a:srgbClr val="000000"/>
                        </a:solidFill>
                        <a:effectLst/>
                        <a:latin typeface="Calibri" panose="020F0502020204030204" pitchFamily="34" charset="0"/>
                      </a:endParaRPr>
                    </a:p>
                  </a:txBody>
                  <a:tcPr marL="7144" marR="7144" marT="7144" marB="0" anchor="b"/>
                </a:tc>
                <a:tc>
                  <a:txBody>
                    <a:bodyPr/>
                    <a:lstStyle/>
                    <a:p>
                      <a:pPr algn="ctr" fontAlgn="b"/>
                      <a:r>
                        <a:rPr lang="en-US" sz="1050" u="none" strike="noStrike" dirty="0">
                          <a:effectLst/>
                        </a:rPr>
                        <a:t>Vince Knapp/Travis Fisher</a:t>
                      </a:r>
                      <a:endParaRPr lang="en-US" sz="105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2403595889"/>
                  </a:ext>
                </a:extLst>
              </a:tr>
              <a:tr h="388994">
                <a:tc>
                  <a:txBody>
                    <a:bodyPr/>
                    <a:lstStyle/>
                    <a:p>
                      <a:pPr algn="l" fontAlgn="b"/>
                      <a:r>
                        <a:rPr lang="en-US" sz="1050" u="none" strike="noStrike">
                          <a:effectLst/>
                        </a:rPr>
                        <a:t>Primary &amp; Secondary Elec. Switchgear </a:t>
                      </a:r>
                      <a:endParaRPr lang="en-US" sz="1050" b="0" i="0" u="none" strike="noStrike">
                        <a:solidFill>
                          <a:srgbClr val="000000"/>
                        </a:solidFill>
                        <a:effectLst/>
                        <a:latin typeface="Calibri" panose="020F0502020204030204" pitchFamily="34" charset="0"/>
                      </a:endParaRPr>
                    </a:p>
                  </a:txBody>
                  <a:tcPr marL="7144" marR="7144" marT="7144" marB="0" anchor="b"/>
                </a:tc>
                <a:tc>
                  <a:txBody>
                    <a:bodyPr/>
                    <a:lstStyle/>
                    <a:p>
                      <a:pPr algn="ctr" fontAlgn="b"/>
                      <a:r>
                        <a:rPr lang="en-US" sz="1050" u="none" strike="noStrike">
                          <a:effectLst/>
                        </a:rPr>
                        <a:t>Erich Reichard, Jeff LaPar</a:t>
                      </a:r>
                      <a:endParaRPr lang="en-US" sz="1050" b="0" i="0" u="none" strike="noStrike">
                        <a:solidFill>
                          <a:srgbClr val="000000"/>
                        </a:solidFill>
                        <a:effectLst/>
                        <a:latin typeface="Calibri" panose="020F0502020204030204" pitchFamily="34" charset="0"/>
                      </a:endParaRPr>
                    </a:p>
                  </a:txBody>
                  <a:tcPr marL="7144" marR="7144" marT="7144" marB="0" anchor="b"/>
                </a:tc>
                <a:tc>
                  <a:txBody>
                    <a:bodyPr/>
                    <a:lstStyle/>
                    <a:p>
                      <a:pPr algn="ctr" fontAlgn="b"/>
                      <a:r>
                        <a:rPr lang="en-US" sz="1050" u="none" strike="noStrike" dirty="0">
                          <a:effectLst/>
                        </a:rPr>
                        <a:t>Erich Reichard/ Jeff </a:t>
                      </a:r>
                      <a:r>
                        <a:rPr lang="en-US" sz="1050" u="none" strike="noStrike" dirty="0" err="1">
                          <a:effectLst/>
                        </a:rPr>
                        <a:t>LaPar</a:t>
                      </a:r>
                      <a:endParaRPr lang="en-US" sz="105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4272565969"/>
                  </a:ext>
                </a:extLst>
              </a:tr>
              <a:tr h="194497">
                <a:tc>
                  <a:txBody>
                    <a:bodyPr/>
                    <a:lstStyle/>
                    <a:p>
                      <a:pPr algn="l" fontAlgn="b"/>
                      <a:r>
                        <a:rPr lang="en-US" sz="1050" u="none" strike="noStrike">
                          <a:effectLst/>
                        </a:rPr>
                        <a:t>Pumps</a:t>
                      </a:r>
                      <a:endParaRPr lang="en-US" sz="1050" b="0" i="0" u="none" strike="noStrike">
                        <a:solidFill>
                          <a:srgbClr val="000000"/>
                        </a:solidFill>
                        <a:effectLst/>
                        <a:latin typeface="Calibri" panose="020F0502020204030204" pitchFamily="34" charset="0"/>
                      </a:endParaRPr>
                    </a:p>
                  </a:txBody>
                  <a:tcPr marL="7144" marR="7144" marT="7144" marB="0" anchor="b"/>
                </a:tc>
                <a:tc>
                  <a:txBody>
                    <a:bodyPr/>
                    <a:lstStyle/>
                    <a:p>
                      <a:pPr algn="ctr" fontAlgn="b"/>
                      <a:endParaRPr lang="en-US" sz="1050" b="0" i="0" u="none" strike="noStrike">
                        <a:solidFill>
                          <a:srgbClr val="000000"/>
                        </a:solidFill>
                        <a:effectLst/>
                        <a:latin typeface="Calibri" panose="020F0502020204030204" pitchFamily="34" charset="0"/>
                      </a:endParaRPr>
                    </a:p>
                  </a:txBody>
                  <a:tcPr marL="7144" marR="7144" marT="7144" marB="0" anchor="b"/>
                </a:tc>
                <a:tc>
                  <a:txBody>
                    <a:bodyPr/>
                    <a:lstStyle/>
                    <a:p>
                      <a:pPr algn="ctr" fontAlgn="b"/>
                      <a:r>
                        <a:rPr lang="en-US" sz="1050" u="none" strike="noStrike" dirty="0">
                          <a:effectLst/>
                        </a:rPr>
                        <a:t>Travis Fisher/ Tom Jordan</a:t>
                      </a:r>
                      <a:endParaRPr lang="en-US" sz="105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3288326521"/>
                  </a:ext>
                </a:extLst>
              </a:tr>
              <a:tr h="388994">
                <a:tc>
                  <a:txBody>
                    <a:bodyPr/>
                    <a:lstStyle/>
                    <a:p>
                      <a:pPr algn="l" fontAlgn="b"/>
                      <a:r>
                        <a:rPr lang="en-US" sz="1050" u="none" strike="noStrike">
                          <a:effectLst/>
                        </a:rPr>
                        <a:t>Quality Water Systems (and softeners)</a:t>
                      </a:r>
                      <a:endParaRPr lang="en-US" sz="1050" b="0" i="0" u="none" strike="noStrike">
                        <a:solidFill>
                          <a:srgbClr val="000000"/>
                        </a:solidFill>
                        <a:effectLst/>
                        <a:latin typeface="Calibri" panose="020F0502020204030204" pitchFamily="34" charset="0"/>
                      </a:endParaRPr>
                    </a:p>
                  </a:txBody>
                  <a:tcPr marL="7144" marR="7144" marT="7144" marB="0" anchor="b"/>
                </a:tc>
                <a:tc>
                  <a:txBody>
                    <a:bodyPr/>
                    <a:lstStyle/>
                    <a:p>
                      <a:pPr algn="ctr" fontAlgn="b"/>
                      <a:r>
                        <a:rPr lang="en-US" sz="1050" u="none" strike="noStrike">
                          <a:effectLst/>
                        </a:rPr>
                        <a:t>Travis Fisher</a:t>
                      </a:r>
                      <a:endParaRPr lang="en-US" sz="1050" b="0" i="0" u="none" strike="noStrike">
                        <a:solidFill>
                          <a:srgbClr val="000000"/>
                        </a:solidFill>
                        <a:effectLst/>
                        <a:latin typeface="Calibri" panose="020F0502020204030204" pitchFamily="34" charset="0"/>
                      </a:endParaRPr>
                    </a:p>
                  </a:txBody>
                  <a:tcPr marL="7144" marR="7144" marT="7144" marB="0" anchor="b"/>
                </a:tc>
                <a:tc>
                  <a:txBody>
                    <a:bodyPr/>
                    <a:lstStyle/>
                    <a:p>
                      <a:pPr algn="ctr" fontAlgn="b"/>
                      <a:r>
                        <a:rPr lang="en-US" sz="1050" u="none" strike="noStrike" dirty="0">
                          <a:effectLst/>
                        </a:rPr>
                        <a:t>Matt Johnston</a:t>
                      </a:r>
                      <a:endParaRPr lang="en-US" sz="105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3657705492"/>
                  </a:ext>
                </a:extLst>
              </a:tr>
            </a:tbl>
          </a:graphicData>
        </a:graphic>
      </p:graphicFrame>
      <p:graphicFrame>
        <p:nvGraphicFramePr>
          <p:cNvPr id="10" name="Table 9">
            <a:extLst>
              <a:ext uri="{FF2B5EF4-FFF2-40B4-BE49-F238E27FC236}">
                <a16:creationId xmlns:a16="http://schemas.microsoft.com/office/drawing/2014/main" id="{65791E88-1E2C-4786-B51C-ACEA9D6370C5}"/>
              </a:ext>
            </a:extLst>
          </p:cNvPr>
          <p:cNvGraphicFramePr>
            <a:graphicFrameLocks noGrp="1"/>
          </p:cNvGraphicFramePr>
          <p:nvPr>
            <p:extLst>
              <p:ext uri="{D42A27DB-BD31-4B8C-83A1-F6EECF244321}">
                <p14:modId xmlns:p14="http://schemas.microsoft.com/office/powerpoint/2010/main" val="3652368806"/>
              </p:ext>
            </p:extLst>
          </p:nvPr>
        </p:nvGraphicFramePr>
        <p:xfrm>
          <a:off x="4640562" y="1423934"/>
          <a:ext cx="4194040" cy="4919790"/>
        </p:xfrm>
        <a:graphic>
          <a:graphicData uri="http://schemas.openxmlformats.org/drawingml/2006/table">
            <a:tbl>
              <a:tblPr>
                <a:tableStyleId>{5C22544A-7EE6-4342-B048-85BDC9FD1C3A}</a:tableStyleId>
              </a:tblPr>
              <a:tblGrid>
                <a:gridCol w="1699902">
                  <a:extLst>
                    <a:ext uri="{9D8B030D-6E8A-4147-A177-3AD203B41FA5}">
                      <a16:colId xmlns:a16="http://schemas.microsoft.com/office/drawing/2014/main" val="3019226352"/>
                    </a:ext>
                  </a:extLst>
                </a:gridCol>
                <a:gridCol w="1109559">
                  <a:extLst>
                    <a:ext uri="{9D8B030D-6E8A-4147-A177-3AD203B41FA5}">
                      <a16:colId xmlns:a16="http://schemas.microsoft.com/office/drawing/2014/main" val="2875752474"/>
                    </a:ext>
                  </a:extLst>
                </a:gridCol>
                <a:gridCol w="1384579">
                  <a:extLst>
                    <a:ext uri="{9D8B030D-6E8A-4147-A177-3AD203B41FA5}">
                      <a16:colId xmlns:a16="http://schemas.microsoft.com/office/drawing/2014/main" val="794116429"/>
                    </a:ext>
                  </a:extLst>
                </a:gridCol>
              </a:tblGrid>
              <a:tr h="206558">
                <a:tc>
                  <a:txBody>
                    <a:bodyPr/>
                    <a:lstStyle/>
                    <a:p>
                      <a:pPr algn="l" fontAlgn="b"/>
                      <a:r>
                        <a:rPr lang="en-US" sz="1050" b="1" u="none" strike="noStrike" dirty="0">
                          <a:effectLst/>
                        </a:rPr>
                        <a:t>Asset or System Name</a:t>
                      </a:r>
                      <a:endParaRPr lang="en-US" sz="1050" b="1" i="0" u="none" strike="noStrike" dirty="0">
                        <a:solidFill>
                          <a:srgbClr val="000000"/>
                        </a:solidFill>
                        <a:effectLst/>
                        <a:latin typeface="Calibri" panose="020F0502020204030204" pitchFamily="34" charset="0"/>
                      </a:endParaRPr>
                    </a:p>
                  </a:txBody>
                  <a:tcPr marL="6799" marR="6799" marT="6799" marB="0" anchor="b">
                    <a:solidFill>
                      <a:srgbClr val="00B0F0"/>
                    </a:solidFill>
                  </a:tcPr>
                </a:tc>
                <a:tc>
                  <a:txBody>
                    <a:bodyPr/>
                    <a:lstStyle/>
                    <a:p>
                      <a:pPr algn="ctr" fontAlgn="b"/>
                      <a:r>
                        <a:rPr lang="en-US" sz="1050" b="1" u="none" strike="noStrike">
                          <a:effectLst/>
                        </a:rPr>
                        <a:t>SME</a:t>
                      </a:r>
                      <a:endParaRPr lang="en-US" sz="1050" b="1" i="0" u="none" strike="noStrike">
                        <a:solidFill>
                          <a:srgbClr val="000000"/>
                        </a:solidFill>
                        <a:effectLst/>
                        <a:latin typeface="Calibri" panose="020F0502020204030204" pitchFamily="34" charset="0"/>
                      </a:endParaRPr>
                    </a:p>
                  </a:txBody>
                  <a:tcPr marL="6799" marR="6799" marT="6799" marB="0" anchor="b">
                    <a:solidFill>
                      <a:srgbClr val="00B0F0"/>
                    </a:solidFill>
                  </a:tcPr>
                </a:tc>
                <a:tc>
                  <a:txBody>
                    <a:bodyPr/>
                    <a:lstStyle/>
                    <a:p>
                      <a:pPr algn="ctr" fontAlgn="b"/>
                      <a:r>
                        <a:rPr lang="en-US" sz="1050" b="1" u="none" strike="noStrike" dirty="0">
                          <a:effectLst/>
                        </a:rPr>
                        <a:t>Program Author</a:t>
                      </a:r>
                      <a:endParaRPr lang="en-US" sz="1050" b="1" i="0" u="none" strike="noStrike" dirty="0">
                        <a:solidFill>
                          <a:srgbClr val="000000"/>
                        </a:solidFill>
                        <a:effectLst/>
                        <a:latin typeface="Calibri" panose="020F0502020204030204" pitchFamily="34" charset="0"/>
                      </a:endParaRPr>
                    </a:p>
                  </a:txBody>
                  <a:tcPr marL="6799" marR="6799" marT="6799" marB="0" anchor="b">
                    <a:solidFill>
                      <a:srgbClr val="00B0F0"/>
                    </a:solidFill>
                  </a:tcPr>
                </a:tc>
                <a:extLst>
                  <a:ext uri="{0D108BD9-81ED-4DB2-BD59-A6C34878D82A}">
                    <a16:rowId xmlns:a16="http://schemas.microsoft.com/office/drawing/2014/main" val="1211239074"/>
                  </a:ext>
                </a:extLst>
              </a:tr>
              <a:tr h="367982">
                <a:tc>
                  <a:txBody>
                    <a:bodyPr/>
                    <a:lstStyle/>
                    <a:p>
                      <a:pPr algn="l" fontAlgn="b"/>
                      <a:r>
                        <a:rPr lang="en-US" sz="1050" u="none" strike="noStrike" dirty="0">
                          <a:effectLst/>
                        </a:rPr>
                        <a:t>Refrigeration Equipment (Process, chambers, and walk-in coolers and </a:t>
                      </a:r>
                      <a:r>
                        <a:rPr lang="en-US" sz="1050" u="none" strike="noStrike" dirty="0" err="1">
                          <a:effectLst/>
                        </a:rPr>
                        <a:t>ultralows</a:t>
                      </a:r>
                      <a:r>
                        <a:rPr lang="en-US" sz="1050" u="none" strike="noStrike" dirty="0">
                          <a:effectLst/>
                        </a:rPr>
                        <a:t>) regardless of owner</a:t>
                      </a:r>
                      <a:endParaRPr lang="en-US" sz="1050" b="0" i="0" u="none" strike="noStrike" dirty="0">
                        <a:solidFill>
                          <a:srgbClr val="000000"/>
                        </a:solidFill>
                        <a:effectLst/>
                        <a:latin typeface="Calibri" panose="020F0502020204030204" pitchFamily="34" charset="0"/>
                      </a:endParaRPr>
                    </a:p>
                  </a:txBody>
                  <a:tcPr marL="6799" marR="6799" marT="6799" marB="0" anchor="b"/>
                </a:tc>
                <a:tc>
                  <a:txBody>
                    <a:bodyPr/>
                    <a:lstStyle/>
                    <a:p>
                      <a:pPr algn="ctr" fontAlgn="b"/>
                      <a:endParaRPr lang="en-US" sz="1050" b="0" i="0" u="none" strike="noStrike">
                        <a:solidFill>
                          <a:srgbClr val="000000"/>
                        </a:solidFill>
                        <a:effectLst/>
                        <a:latin typeface="Calibri" panose="020F0502020204030204" pitchFamily="34" charset="0"/>
                      </a:endParaRPr>
                    </a:p>
                  </a:txBody>
                  <a:tcPr marL="6799" marR="6799" marT="6799" marB="0" anchor="b"/>
                </a:tc>
                <a:tc>
                  <a:txBody>
                    <a:bodyPr/>
                    <a:lstStyle/>
                    <a:p>
                      <a:pPr algn="ctr" fontAlgn="b"/>
                      <a:r>
                        <a:rPr lang="en-US" sz="1050" u="none" strike="noStrike" dirty="0">
                          <a:effectLst/>
                        </a:rPr>
                        <a:t>Eric Lepore/Pat Ockenfels</a:t>
                      </a:r>
                      <a:endParaRPr lang="en-US" sz="1050" b="0" i="0" u="none" strike="noStrike" dirty="0">
                        <a:solidFill>
                          <a:srgbClr val="000000"/>
                        </a:solidFill>
                        <a:effectLst/>
                        <a:latin typeface="Calibri" panose="020F0502020204030204" pitchFamily="34" charset="0"/>
                      </a:endParaRPr>
                    </a:p>
                  </a:txBody>
                  <a:tcPr marL="6799" marR="6799" marT="6799" marB="0" anchor="b"/>
                </a:tc>
                <a:extLst>
                  <a:ext uri="{0D108BD9-81ED-4DB2-BD59-A6C34878D82A}">
                    <a16:rowId xmlns:a16="http://schemas.microsoft.com/office/drawing/2014/main" val="3145597822"/>
                  </a:ext>
                </a:extLst>
              </a:tr>
              <a:tr h="206558">
                <a:tc>
                  <a:txBody>
                    <a:bodyPr/>
                    <a:lstStyle/>
                    <a:p>
                      <a:pPr algn="l" fontAlgn="b"/>
                      <a:r>
                        <a:rPr lang="en-US" sz="1050" u="none" strike="noStrike" dirty="0">
                          <a:effectLst/>
                        </a:rPr>
                        <a:t>Roof Panel</a:t>
                      </a:r>
                      <a:endParaRPr lang="en-US" sz="1050" b="0" i="0" u="none" strike="noStrike" dirty="0">
                        <a:solidFill>
                          <a:srgbClr val="000000"/>
                        </a:solidFill>
                        <a:effectLst/>
                        <a:latin typeface="Calibri" panose="020F0502020204030204" pitchFamily="34" charset="0"/>
                      </a:endParaRPr>
                    </a:p>
                  </a:txBody>
                  <a:tcPr marL="6799" marR="6799" marT="6799" marB="0" anchor="b"/>
                </a:tc>
                <a:tc>
                  <a:txBody>
                    <a:bodyPr/>
                    <a:lstStyle/>
                    <a:p>
                      <a:pPr algn="ctr" fontAlgn="b"/>
                      <a:r>
                        <a:rPr lang="en-US" sz="1050" u="none" strike="noStrike">
                          <a:effectLst/>
                        </a:rPr>
                        <a:t>Shane Dunn</a:t>
                      </a:r>
                      <a:endParaRPr lang="en-US" sz="1050" b="0" i="0" u="none" strike="noStrike">
                        <a:solidFill>
                          <a:srgbClr val="000000"/>
                        </a:solidFill>
                        <a:effectLst/>
                        <a:latin typeface="Calibri" panose="020F0502020204030204" pitchFamily="34" charset="0"/>
                      </a:endParaRPr>
                    </a:p>
                  </a:txBody>
                  <a:tcPr marL="6799" marR="6799" marT="6799" marB="0" anchor="b"/>
                </a:tc>
                <a:tc>
                  <a:txBody>
                    <a:bodyPr/>
                    <a:lstStyle/>
                    <a:p>
                      <a:pPr algn="ctr" fontAlgn="b"/>
                      <a:r>
                        <a:rPr lang="en-US" sz="1050" u="none" strike="noStrike">
                          <a:effectLst/>
                        </a:rPr>
                        <a:t>Shane Dunn</a:t>
                      </a:r>
                      <a:endParaRPr lang="en-US" sz="1050" b="0" i="0" u="none" strike="noStrike">
                        <a:solidFill>
                          <a:srgbClr val="000000"/>
                        </a:solidFill>
                        <a:effectLst/>
                        <a:latin typeface="Calibri" panose="020F0502020204030204" pitchFamily="34" charset="0"/>
                      </a:endParaRPr>
                    </a:p>
                  </a:txBody>
                  <a:tcPr marL="6799" marR="6799" marT="6799" marB="0" anchor="b"/>
                </a:tc>
                <a:extLst>
                  <a:ext uri="{0D108BD9-81ED-4DB2-BD59-A6C34878D82A}">
                    <a16:rowId xmlns:a16="http://schemas.microsoft.com/office/drawing/2014/main" val="2549808244"/>
                  </a:ext>
                </a:extLst>
              </a:tr>
              <a:tr h="206558">
                <a:tc>
                  <a:txBody>
                    <a:bodyPr/>
                    <a:lstStyle/>
                    <a:p>
                      <a:pPr algn="l" fontAlgn="b"/>
                      <a:r>
                        <a:rPr lang="en-US" sz="1050" u="none" strike="noStrike" dirty="0">
                          <a:effectLst/>
                        </a:rPr>
                        <a:t>Sidewalks</a:t>
                      </a:r>
                      <a:endParaRPr lang="en-US" sz="1050" b="0" i="0" u="none" strike="noStrike" dirty="0">
                        <a:solidFill>
                          <a:srgbClr val="000000"/>
                        </a:solidFill>
                        <a:effectLst/>
                        <a:latin typeface="Calibri" panose="020F0502020204030204" pitchFamily="34" charset="0"/>
                      </a:endParaRPr>
                    </a:p>
                  </a:txBody>
                  <a:tcPr marL="6799" marR="6799" marT="6799" marB="0" anchor="b"/>
                </a:tc>
                <a:tc>
                  <a:txBody>
                    <a:bodyPr/>
                    <a:lstStyle/>
                    <a:p>
                      <a:pPr algn="ctr" fontAlgn="b"/>
                      <a:r>
                        <a:rPr lang="en-US" sz="1050" u="none" strike="noStrike">
                          <a:effectLst/>
                        </a:rPr>
                        <a:t>Jim Toft</a:t>
                      </a:r>
                      <a:endParaRPr lang="en-US" sz="1050" b="0" i="0" u="none" strike="noStrike">
                        <a:solidFill>
                          <a:srgbClr val="000000"/>
                        </a:solidFill>
                        <a:effectLst/>
                        <a:latin typeface="Calibri" panose="020F0502020204030204" pitchFamily="34" charset="0"/>
                      </a:endParaRPr>
                    </a:p>
                  </a:txBody>
                  <a:tcPr marL="6799" marR="6799" marT="6799" marB="0" anchor="b"/>
                </a:tc>
                <a:tc>
                  <a:txBody>
                    <a:bodyPr/>
                    <a:lstStyle/>
                    <a:p>
                      <a:pPr algn="ctr" fontAlgn="b"/>
                      <a:r>
                        <a:rPr lang="en-US" sz="1050" u="none" strike="noStrike">
                          <a:effectLst/>
                        </a:rPr>
                        <a:t>Jim Tofte</a:t>
                      </a:r>
                      <a:endParaRPr lang="en-US" sz="1050" b="0" i="0" u="none" strike="noStrike">
                        <a:solidFill>
                          <a:srgbClr val="000000"/>
                        </a:solidFill>
                        <a:effectLst/>
                        <a:latin typeface="Calibri" panose="020F0502020204030204" pitchFamily="34" charset="0"/>
                      </a:endParaRPr>
                    </a:p>
                  </a:txBody>
                  <a:tcPr marL="6799" marR="6799" marT="6799" marB="0" anchor="b"/>
                </a:tc>
                <a:extLst>
                  <a:ext uri="{0D108BD9-81ED-4DB2-BD59-A6C34878D82A}">
                    <a16:rowId xmlns:a16="http://schemas.microsoft.com/office/drawing/2014/main" val="2485133627"/>
                  </a:ext>
                </a:extLst>
              </a:tr>
              <a:tr h="237191">
                <a:tc>
                  <a:txBody>
                    <a:bodyPr/>
                    <a:lstStyle/>
                    <a:p>
                      <a:pPr algn="l" fontAlgn="b"/>
                      <a:r>
                        <a:rPr lang="en-US" sz="1050" u="none" strike="noStrike" dirty="0">
                          <a:effectLst/>
                        </a:rPr>
                        <a:t>Site Lighting</a:t>
                      </a:r>
                      <a:endParaRPr lang="en-US" sz="1050" b="0" i="0" u="none" strike="noStrike" dirty="0">
                        <a:solidFill>
                          <a:srgbClr val="000000"/>
                        </a:solidFill>
                        <a:effectLst/>
                        <a:latin typeface="Calibri" panose="020F0502020204030204" pitchFamily="34" charset="0"/>
                      </a:endParaRPr>
                    </a:p>
                  </a:txBody>
                  <a:tcPr marL="6799" marR="6799" marT="6799" marB="0" anchor="b"/>
                </a:tc>
                <a:tc>
                  <a:txBody>
                    <a:bodyPr/>
                    <a:lstStyle/>
                    <a:p>
                      <a:pPr algn="ctr" fontAlgn="b"/>
                      <a:r>
                        <a:rPr lang="en-US" sz="1050" u="none" strike="noStrike">
                          <a:effectLst/>
                        </a:rPr>
                        <a:t>Mark Scholeno</a:t>
                      </a:r>
                      <a:endParaRPr lang="en-US" sz="1050" b="0" i="0" u="none" strike="noStrike">
                        <a:solidFill>
                          <a:srgbClr val="000000"/>
                        </a:solidFill>
                        <a:effectLst/>
                        <a:latin typeface="Calibri" panose="020F0502020204030204" pitchFamily="34" charset="0"/>
                      </a:endParaRPr>
                    </a:p>
                  </a:txBody>
                  <a:tcPr marL="6799" marR="6799" marT="6799" marB="0" anchor="b"/>
                </a:tc>
                <a:tc>
                  <a:txBody>
                    <a:bodyPr/>
                    <a:lstStyle/>
                    <a:p>
                      <a:pPr algn="ctr" fontAlgn="b"/>
                      <a:r>
                        <a:rPr lang="en-US" sz="1050" u="none" strike="noStrike">
                          <a:effectLst/>
                        </a:rPr>
                        <a:t>Mark Scholeno/ Matt Johnston</a:t>
                      </a:r>
                      <a:endParaRPr lang="en-US" sz="1050" b="0" i="0" u="none" strike="noStrike">
                        <a:solidFill>
                          <a:srgbClr val="000000"/>
                        </a:solidFill>
                        <a:effectLst/>
                        <a:latin typeface="Calibri" panose="020F0502020204030204" pitchFamily="34" charset="0"/>
                      </a:endParaRPr>
                    </a:p>
                  </a:txBody>
                  <a:tcPr marL="6799" marR="6799" marT="6799" marB="0" anchor="b"/>
                </a:tc>
                <a:extLst>
                  <a:ext uri="{0D108BD9-81ED-4DB2-BD59-A6C34878D82A}">
                    <a16:rowId xmlns:a16="http://schemas.microsoft.com/office/drawing/2014/main" val="27944703"/>
                  </a:ext>
                </a:extLst>
              </a:tr>
              <a:tr h="206558">
                <a:tc>
                  <a:txBody>
                    <a:bodyPr/>
                    <a:lstStyle/>
                    <a:p>
                      <a:pPr algn="l" fontAlgn="b"/>
                      <a:r>
                        <a:rPr lang="en-US" sz="1050" u="none" strike="noStrike">
                          <a:effectLst/>
                        </a:rPr>
                        <a:t>Site Stairs</a:t>
                      </a:r>
                      <a:endParaRPr lang="en-US" sz="1050" b="0" i="0" u="none" strike="noStrike">
                        <a:solidFill>
                          <a:srgbClr val="000000"/>
                        </a:solidFill>
                        <a:effectLst/>
                        <a:latin typeface="Calibri" panose="020F0502020204030204" pitchFamily="34" charset="0"/>
                      </a:endParaRPr>
                    </a:p>
                  </a:txBody>
                  <a:tcPr marL="6799" marR="6799" marT="6799" marB="0" anchor="b"/>
                </a:tc>
                <a:tc>
                  <a:txBody>
                    <a:bodyPr/>
                    <a:lstStyle/>
                    <a:p>
                      <a:pPr algn="ctr" fontAlgn="b"/>
                      <a:endParaRPr lang="en-US" sz="1050" b="0" i="0" u="none" strike="noStrike" dirty="0">
                        <a:solidFill>
                          <a:srgbClr val="000000"/>
                        </a:solidFill>
                        <a:effectLst/>
                        <a:latin typeface="Calibri" panose="020F0502020204030204" pitchFamily="34" charset="0"/>
                      </a:endParaRPr>
                    </a:p>
                  </a:txBody>
                  <a:tcPr marL="6799" marR="6799" marT="6799" marB="0" anchor="b"/>
                </a:tc>
                <a:tc>
                  <a:txBody>
                    <a:bodyPr/>
                    <a:lstStyle/>
                    <a:p>
                      <a:pPr algn="ctr" fontAlgn="b"/>
                      <a:r>
                        <a:rPr lang="en-US" sz="1050" u="none" strike="noStrike">
                          <a:effectLst/>
                        </a:rPr>
                        <a:t>Ellen Chase</a:t>
                      </a:r>
                      <a:endParaRPr lang="en-US" sz="1050" b="0" i="0" u="none" strike="noStrike">
                        <a:solidFill>
                          <a:srgbClr val="000000"/>
                        </a:solidFill>
                        <a:effectLst/>
                        <a:latin typeface="Calibri" panose="020F0502020204030204" pitchFamily="34" charset="0"/>
                      </a:endParaRPr>
                    </a:p>
                  </a:txBody>
                  <a:tcPr marL="6799" marR="6799" marT="6799" marB="0" anchor="b"/>
                </a:tc>
                <a:extLst>
                  <a:ext uri="{0D108BD9-81ED-4DB2-BD59-A6C34878D82A}">
                    <a16:rowId xmlns:a16="http://schemas.microsoft.com/office/drawing/2014/main" val="2834500773"/>
                  </a:ext>
                </a:extLst>
              </a:tr>
              <a:tr h="206558">
                <a:tc>
                  <a:txBody>
                    <a:bodyPr/>
                    <a:lstStyle/>
                    <a:p>
                      <a:pPr algn="l" fontAlgn="b"/>
                      <a:r>
                        <a:rPr lang="en-US" sz="1050" u="none" strike="noStrike">
                          <a:effectLst/>
                        </a:rPr>
                        <a:t>Steam Condensate Stations</a:t>
                      </a:r>
                      <a:endParaRPr lang="en-US" sz="1050" b="0" i="0" u="none" strike="noStrike">
                        <a:solidFill>
                          <a:srgbClr val="000000"/>
                        </a:solidFill>
                        <a:effectLst/>
                        <a:latin typeface="Calibri" panose="020F0502020204030204" pitchFamily="34" charset="0"/>
                      </a:endParaRPr>
                    </a:p>
                  </a:txBody>
                  <a:tcPr marL="6799" marR="6799" marT="6799" marB="0" anchor="b"/>
                </a:tc>
                <a:tc>
                  <a:txBody>
                    <a:bodyPr/>
                    <a:lstStyle/>
                    <a:p>
                      <a:pPr algn="ctr" fontAlgn="b"/>
                      <a:endParaRPr lang="en-US" sz="1050" b="0" i="0" u="none" strike="noStrike" dirty="0">
                        <a:solidFill>
                          <a:srgbClr val="000000"/>
                        </a:solidFill>
                        <a:effectLst/>
                        <a:latin typeface="Calibri" panose="020F0502020204030204" pitchFamily="34" charset="0"/>
                      </a:endParaRPr>
                    </a:p>
                  </a:txBody>
                  <a:tcPr marL="6799" marR="6799" marT="6799" marB="0" anchor="b"/>
                </a:tc>
                <a:tc>
                  <a:txBody>
                    <a:bodyPr/>
                    <a:lstStyle/>
                    <a:p>
                      <a:pPr algn="ctr" fontAlgn="b"/>
                      <a:r>
                        <a:rPr lang="en-US" sz="1050" u="none" strike="noStrike">
                          <a:effectLst/>
                        </a:rPr>
                        <a:t> </a:t>
                      </a:r>
                      <a:endParaRPr lang="en-US" sz="1050" b="0" i="0" u="none" strike="noStrike">
                        <a:solidFill>
                          <a:srgbClr val="000000"/>
                        </a:solidFill>
                        <a:effectLst/>
                        <a:latin typeface="Calibri" panose="020F0502020204030204" pitchFamily="34" charset="0"/>
                      </a:endParaRPr>
                    </a:p>
                  </a:txBody>
                  <a:tcPr marL="6799" marR="6799" marT="6799" marB="0" anchor="b"/>
                </a:tc>
                <a:extLst>
                  <a:ext uri="{0D108BD9-81ED-4DB2-BD59-A6C34878D82A}">
                    <a16:rowId xmlns:a16="http://schemas.microsoft.com/office/drawing/2014/main" val="2482868735"/>
                  </a:ext>
                </a:extLst>
              </a:tr>
              <a:tr h="206558">
                <a:tc>
                  <a:txBody>
                    <a:bodyPr/>
                    <a:lstStyle/>
                    <a:p>
                      <a:pPr algn="l" fontAlgn="b"/>
                      <a:r>
                        <a:rPr lang="en-US" sz="1050" u="none" strike="noStrike">
                          <a:effectLst/>
                        </a:rPr>
                        <a:t>Steam Traps</a:t>
                      </a:r>
                      <a:endParaRPr lang="en-US" sz="1050" b="0" i="0" u="none" strike="noStrike">
                        <a:solidFill>
                          <a:srgbClr val="000000"/>
                        </a:solidFill>
                        <a:effectLst/>
                        <a:latin typeface="Calibri" panose="020F0502020204030204" pitchFamily="34" charset="0"/>
                      </a:endParaRPr>
                    </a:p>
                  </a:txBody>
                  <a:tcPr marL="6799" marR="6799" marT="6799" marB="0" anchor="b"/>
                </a:tc>
                <a:tc>
                  <a:txBody>
                    <a:bodyPr/>
                    <a:lstStyle/>
                    <a:p>
                      <a:pPr algn="ctr" fontAlgn="b"/>
                      <a:endParaRPr lang="en-US" sz="1050" b="0" i="0" u="none" strike="noStrike" dirty="0">
                        <a:solidFill>
                          <a:srgbClr val="000000"/>
                        </a:solidFill>
                        <a:effectLst/>
                        <a:latin typeface="Calibri" panose="020F0502020204030204" pitchFamily="34" charset="0"/>
                      </a:endParaRPr>
                    </a:p>
                  </a:txBody>
                  <a:tcPr marL="6799" marR="6799" marT="6799" marB="0" anchor="b"/>
                </a:tc>
                <a:tc>
                  <a:txBody>
                    <a:bodyPr/>
                    <a:lstStyle/>
                    <a:p>
                      <a:pPr algn="ctr" fontAlgn="b"/>
                      <a:r>
                        <a:rPr lang="en-US" sz="1050" u="none" strike="noStrike">
                          <a:effectLst/>
                        </a:rPr>
                        <a:t> </a:t>
                      </a:r>
                      <a:endParaRPr lang="en-US" sz="1050" b="0" i="0" u="none" strike="noStrike">
                        <a:solidFill>
                          <a:srgbClr val="000000"/>
                        </a:solidFill>
                        <a:effectLst/>
                        <a:latin typeface="Calibri" panose="020F0502020204030204" pitchFamily="34" charset="0"/>
                      </a:endParaRPr>
                    </a:p>
                  </a:txBody>
                  <a:tcPr marL="6799" marR="6799" marT="6799" marB="0" anchor="b"/>
                </a:tc>
                <a:extLst>
                  <a:ext uri="{0D108BD9-81ED-4DB2-BD59-A6C34878D82A}">
                    <a16:rowId xmlns:a16="http://schemas.microsoft.com/office/drawing/2014/main" val="1779315475"/>
                  </a:ext>
                </a:extLst>
              </a:tr>
              <a:tr h="206558">
                <a:tc>
                  <a:txBody>
                    <a:bodyPr/>
                    <a:lstStyle/>
                    <a:p>
                      <a:pPr algn="l" fontAlgn="b"/>
                      <a:r>
                        <a:rPr lang="en-US" sz="1050" u="none" strike="noStrike">
                          <a:effectLst/>
                        </a:rPr>
                        <a:t>Sterilizers and Auto Claves</a:t>
                      </a:r>
                      <a:endParaRPr lang="en-US" sz="1050" b="0" i="0" u="none" strike="noStrike">
                        <a:solidFill>
                          <a:srgbClr val="000000"/>
                        </a:solidFill>
                        <a:effectLst/>
                        <a:latin typeface="Calibri" panose="020F0502020204030204" pitchFamily="34" charset="0"/>
                      </a:endParaRPr>
                    </a:p>
                  </a:txBody>
                  <a:tcPr marL="6799" marR="6799" marT="6799" marB="0" anchor="b"/>
                </a:tc>
                <a:tc>
                  <a:txBody>
                    <a:bodyPr/>
                    <a:lstStyle/>
                    <a:p>
                      <a:pPr algn="ctr" fontAlgn="b"/>
                      <a:r>
                        <a:rPr lang="en-US" sz="1050" u="none" strike="noStrike" dirty="0">
                          <a:effectLst/>
                        </a:rPr>
                        <a:t>Eric Lepore</a:t>
                      </a:r>
                      <a:endParaRPr lang="en-US" sz="1050" b="0" i="0" u="none" strike="noStrike" dirty="0">
                        <a:solidFill>
                          <a:srgbClr val="000000"/>
                        </a:solidFill>
                        <a:effectLst/>
                        <a:latin typeface="Calibri" panose="020F0502020204030204" pitchFamily="34" charset="0"/>
                      </a:endParaRPr>
                    </a:p>
                  </a:txBody>
                  <a:tcPr marL="6799" marR="6799" marT="6799" marB="0" anchor="b"/>
                </a:tc>
                <a:tc>
                  <a:txBody>
                    <a:bodyPr/>
                    <a:lstStyle/>
                    <a:p>
                      <a:pPr algn="ctr" fontAlgn="b"/>
                      <a:r>
                        <a:rPr lang="en-US" sz="1050" u="none" strike="noStrike">
                          <a:effectLst/>
                        </a:rPr>
                        <a:t>Marc Marinchak</a:t>
                      </a:r>
                      <a:endParaRPr lang="en-US" sz="1050" b="0" i="0" u="none" strike="noStrike">
                        <a:solidFill>
                          <a:srgbClr val="000000"/>
                        </a:solidFill>
                        <a:effectLst/>
                        <a:latin typeface="Calibri" panose="020F0502020204030204" pitchFamily="34" charset="0"/>
                      </a:endParaRPr>
                    </a:p>
                  </a:txBody>
                  <a:tcPr marL="6799" marR="6799" marT="6799" marB="0" anchor="b"/>
                </a:tc>
                <a:extLst>
                  <a:ext uri="{0D108BD9-81ED-4DB2-BD59-A6C34878D82A}">
                    <a16:rowId xmlns:a16="http://schemas.microsoft.com/office/drawing/2014/main" val="429389250"/>
                  </a:ext>
                </a:extLst>
              </a:tr>
              <a:tr h="206558">
                <a:tc>
                  <a:txBody>
                    <a:bodyPr/>
                    <a:lstStyle/>
                    <a:p>
                      <a:pPr algn="l" fontAlgn="b"/>
                      <a:r>
                        <a:rPr lang="en-US" sz="1050" u="none" strike="noStrike">
                          <a:effectLst/>
                        </a:rPr>
                        <a:t>Strainers / Filters</a:t>
                      </a:r>
                      <a:endParaRPr lang="en-US" sz="1050" b="0" i="0" u="none" strike="noStrike">
                        <a:solidFill>
                          <a:srgbClr val="000000"/>
                        </a:solidFill>
                        <a:effectLst/>
                        <a:latin typeface="Calibri" panose="020F0502020204030204" pitchFamily="34" charset="0"/>
                      </a:endParaRPr>
                    </a:p>
                  </a:txBody>
                  <a:tcPr marL="6799" marR="6799" marT="6799" marB="0" anchor="b"/>
                </a:tc>
                <a:tc>
                  <a:txBody>
                    <a:bodyPr/>
                    <a:lstStyle/>
                    <a:p>
                      <a:pPr algn="ctr" fontAlgn="b"/>
                      <a:endParaRPr lang="en-US" sz="1050" b="0" i="0" u="none" strike="noStrike" dirty="0">
                        <a:solidFill>
                          <a:srgbClr val="000000"/>
                        </a:solidFill>
                        <a:effectLst/>
                        <a:latin typeface="Calibri" panose="020F0502020204030204" pitchFamily="34" charset="0"/>
                      </a:endParaRPr>
                    </a:p>
                  </a:txBody>
                  <a:tcPr marL="6799" marR="6799" marT="6799" marB="0" anchor="b"/>
                </a:tc>
                <a:tc>
                  <a:txBody>
                    <a:bodyPr/>
                    <a:lstStyle/>
                    <a:p>
                      <a:pPr algn="ctr" fontAlgn="b"/>
                      <a:r>
                        <a:rPr lang="en-US" sz="1050" u="none" strike="noStrike">
                          <a:effectLst/>
                        </a:rPr>
                        <a:t> </a:t>
                      </a:r>
                      <a:endParaRPr lang="en-US" sz="1050" b="1" i="0" u="none" strike="noStrike">
                        <a:solidFill>
                          <a:srgbClr val="000000"/>
                        </a:solidFill>
                        <a:effectLst/>
                        <a:latin typeface="Calibri" panose="020F0502020204030204" pitchFamily="34" charset="0"/>
                      </a:endParaRPr>
                    </a:p>
                  </a:txBody>
                  <a:tcPr marL="6799" marR="6799" marT="6799" marB="0" anchor="b"/>
                </a:tc>
                <a:extLst>
                  <a:ext uri="{0D108BD9-81ED-4DB2-BD59-A6C34878D82A}">
                    <a16:rowId xmlns:a16="http://schemas.microsoft.com/office/drawing/2014/main" val="3624169876"/>
                  </a:ext>
                </a:extLst>
              </a:tr>
              <a:tr h="206558">
                <a:tc>
                  <a:txBody>
                    <a:bodyPr/>
                    <a:lstStyle/>
                    <a:p>
                      <a:pPr algn="l" fontAlgn="b"/>
                      <a:r>
                        <a:rPr lang="en-US" sz="1050" u="none" strike="noStrike">
                          <a:effectLst/>
                        </a:rPr>
                        <a:t>Sump Pumps</a:t>
                      </a:r>
                      <a:endParaRPr lang="en-US" sz="1050" b="0" i="0" u="none" strike="noStrike">
                        <a:solidFill>
                          <a:srgbClr val="000000"/>
                        </a:solidFill>
                        <a:effectLst/>
                        <a:latin typeface="Calibri" panose="020F0502020204030204" pitchFamily="34" charset="0"/>
                      </a:endParaRPr>
                    </a:p>
                  </a:txBody>
                  <a:tcPr marL="6799" marR="6799" marT="6799" marB="0" anchor="b"/>
                </a:tc>
                <a:tc>
                  <a:txBody>
                    <a:bodyPr/>
                    <a:lstStyle/>
                    <a:p>
                      <a:pPr algn="ctr" fontAlgn="b"/>
                      <a:endParaRPr lang="en-US" sz="1050" b="0" i="0" u="none" strike="noStrike" dirty="0">
                        <a:solidFill>
                          <a:srgbClr val="000000"/>
                        </a:solidFill>
                        <a:effectLst/>
                        <a:latin typeface="Calibri" panose="020F0502020204030204" pitchFamily="34" charset="0"/>
                      </a:endParaRPr>
                    </a:p>
                  </a:txBody>
                  <a:tcPr marL="6799" marR="6799" marT="6799" marB="0" anchor="b"/>
                </a:tc>
                <a:tc>
                  <a:txBody>
                    <a:bodyPr/>
                    <a:lstStyle/>
                    <a:p>
                      <a:pPr algn="ctr" fontAlgn="b"/>
                      <a:r>
                        <a:rPr lang="en-US" sz="1050" u="none" strike="noStrike" dirty="0">
                          <a:effectLst/>
                        </a:rPr>
                        <a:t>Travis Fisher/ Vince Knapp</a:t>
                      </a:r>
                      <a:endParaRPr lang="en-US" sz="1050" b="0" i="0" u="none" strike="noStrike" dirty="0">
                        <a:solidFill>
                          <a:srgbClr val="000000"/>
                        </a:solidFill>
                        <a:effectLst/>
                        <a:latin typeface="Calibri" panose="020F0502020204030204" pitchFamily="34" charset="0"/>
                      </a:endParaRPr>
                    </a:p>
                  </a:txBody>
                  <a:tcPr marL="6799" marR="6799" marT="6799" marB="0" anchor="b"/>
                </a:tc>
                <a:extLst>
                  <a:ext uri="{0D108BD9-81ED-4DB2-BD59-A6C34878D82A}">
                    <a16:rowId xmlns:a16="http://schemas.microsoft.com/office/drawing/2014/main" val="2493830974"/>
                  </a:ext>
                </a:extLst>
              </a:tr>
              <a:tr h="206558">
                <a:tc>
                  <a:txBody>
                    <a:bodyPr/>
                    <a:lstStyle/>
                    <a:p>
                      <a:pPr algn="l" fontAlgn="b"/>
                      <a:r>
                        <a:rPr lang="en-US" sz="1050" u="none" strike="noStrike">
                          <a:effectLst/>
                        </a:rPr>
                        <a:t>Swimming Pools </a:t>
                      </a:r>
                      <a:endParaRPr lang="en-US" sz="1050" b="0" i="0" u="none" strike="noStrike">
                        <a:solidFill>
                          <a:srgbClr val="000000"/>
                        </a:solidFill>
                        <a:effectLst/>
                        <a:latin typeface="Calibri" panose="020F0502020204030204" pitchFamily="34" charset="0"/>
                      </a:endParaRPr>
                    </a:p>
                  </a:txBody>
                  <a:tcPr marL="6799" marR="6799" marT="6799" marB="0" anchor="b"/>
                </a:tc>
                <a:tc>
                  <a:txBody>
                    <a:bodyPr/>
                    <a:lstStyle/>
                    <a:p>
                      <a:pPr algn="ctr" fontAlgn="b"/>
                      <a:r>
                        <a:rPr lang="en-US" sz="1050" u="none" strike="noStrike">
                          <a:effectLst/>
                        </a:rPr>
                        <a:t>Roy Baker</a:t>
                      </a:r>
                      <a:endParaRPr lang="en-US" sz="1050" b="0" i="0" u="none" strike="noStrike">
                        <a:solidFill>
                          <a:srgbClr val="000000"/>
                        </a:solidFill>
                        <a:effectLst/>
                        <a:latin typeface="Calibri" panose="020F0502020204030204" pitchFamily="34" charset="0"/>
                      </a:endParaRPr>
                    </a:p>
                  </a:txBody>
                  <a:tcPr marL="6799" marR="6799" marT="6799" marB="0" anchor="b"/>
                </a:tc>
                <a:tc>
                  <a:txBody>
                    <a:bodyPr/>
                    <a:lstStyle/>
                    <a:p>
                      <a:pPr algn="ctr" fontAlgn="b"/>
                      <a:r>
                        <a:rPr lang="en-US" sz="1050" u="none" strike="noStrike" dirty="0">
                          <a:effectLst/>
                        </a:rPr>
                        <a:t>Asa Schindler</a:t>
                      </a:r>
                      <a:endParaRPr lang="en-US" sz="1050" b="0" i="0" u="none" strike="noStrike" dirty="0">
                        <a:solidFill>
                          <a:srgbClr val="000000"/>
                        </a:solidFill>
                        <a:effectLst/>
                        <a:latin typeface="Calibri" panose="020F0502020204030204" pitchFamily="34" charset="0"/>
                      </a:endParaRPr>
                    </a:p>
                  </a:txBody>
                  <a:tcPr marL="6799" marR="6799" marT="6799" marB="0" anchor="b"/>
                </a:tc>
                <a:extLst>
                  <a:ext uri="{0D108BD9-81ED-4DB2-BD59-A6C34878D82A}">
                    <a16:rowId xmlns:a16="http://schemas.microsoft.com/office/drawing/2014/main" val="1108373352"/>
                  </a:ext>
                </a:extLst>
              </a:tr>
              <a:tr h="206558">
                <a:tc>
                  <a:txBody>
                    <a:bodyPr/>
                    <a:lstStyle/>
                    <a:p>
                      <a:pPr algn="l" fontAlgn="b"/>
                      <a:r>
                        <a:rPr lang="en-US" sz="1050" u="none" strike="noStrike">
                          <a:effectLst/>
                        </a:rPr>
                        <a:t>Unit Heaters</a:t>
                      </a:r>
                      <a:endParaRPr lang="en-US" sz="1050" b="0" i="0" u="none" strike="noStrike">
                        <a:solidFill>
                          <a:srgbClr val="000000"/>
                        </a:solidFill>
                        <a:effectLst/>
                        <a:latin typeface="Calibri" panose="020F0502020204030204" pitchFamily="34" charset="0"/>
                      </a:endParaRPr>
                    </a:p>
                  </a:txBody>
                  <a:tcPr marL="6799" marR="6799" marT="6799" marB="0" anchor="b"/>
                </a:tc>
                <a:tc>
                  <a:txBody>
                    <a:bodyPr/>
                    <a:lstStyle/>
                    <a:p>
                      <a:pPr algn="ctr" fontAlgn="b"/>
                      <a:endParaRPr lang="en-US" sz="1050" b="0" i="0" u="none" strike="noStrike">
                        <a:solidFill>
                          <a:srgbClr val="000000"/>
                        </a:solidFill>
                        <a:effectLst/>
                        <a:latin typeface="Calibri" panose="020F0502020204030204" pitchFamily="34" charset="0"/>
                      </a:endParaRPr>
                    </a:p>
                  </a:txBody>
                  <a:tcPr marL="6799" marR="6799" marT="6799" marB="0" anchor="b"/>
                </a:tc>
                <a:tc>
                  <a:txBody>
                    <a:bodyPr/>
                    <a:lstStyle/>
                    <a:p>
                      <a:pPr algn="ctr" fontAlgn="b"/>
                      <a:r>
                        <a:rPr lang="en-US" sz="1050" u="none" strike="noStrike" dirty="0">
                          <a:effectLst/>
                        </a:rPr>
                        <a:t> </a:t>
                      </a:r>
                      <a:endParaRPr lang="en-US" sz="1050" b="1" i="0" u="none" strike="noStrike" dirty="0">
                        <a:solidFill>
                          <a:srgbClr val="000000"/>
                        </a:solidFill>
                        <a:effectLst/>
                        <a:latin typeface="Calibri" panose="020F0502020204030204" pitchFamily="34" charset="0"/>
                      </a:endParaRPr>
                    </a:p>
                  </a:txBody>
                  <a:tcPr marL="6799" marR="6799" marT="6799" marB="0" anchor="b"/>
                </a:tc>
                <a:extLst>
                  <a:ext uri="{0D108BD9-81ED-4DB2-BD59-A6C34878D82A}">
                    <a16:rowId xmlns:a16="http://schemas.microsoft.com/office/drawing/2014/main" val="3837980873"/>
                  </a:ext>
                </a:extLst>
              </a:tr>
              <a:tr h="206558">
                <a:tc>
                  <a:txBody>
                    <a:bodyPr/>
                    <a:lstStyle/>
                    <a:p>
                      <a:pPr algn="l" fontAlgn="b"/>
                      <a:r>
                        <a:rPr lang="en-US" sz="1050" u="none" strike="noStrike">
                          <a:effectLst/>
                        </a:rPr>
                        <a:t>Valves</a:t>
                      </a:r>
                      <a:endParaRPr lang="en-US" sz="1050" b="0" i="0" u="none" strike="noStrike">
                        <a:solidFill>
                          <a:srgbClr val="000000"/>
                        </a:solidFill>
                        <a:effectLst/>
                        <a:latin typeface="Calibri" panose="020F0502020204030204" pitchFamily="34" charset="0"/>
                      </a:endParaRPr>
                    </a:p>
                  </a:txBody>
                  <a:tcPr marL="6799" marR="6799" marT="6799" marB="0" anchor="b"/>
                </a:tc>
                <a:tc>
                  <a:txBody>
                    <a:bodyPr/>
                    <a:lstStyle/>
                    <a:p>
                      <a:pPr algn="ctr" fontAlgn="b"/>
                      <a:endParaRPr lang="en-US" sz="1050" b="0" i="0" u="none" strike="noStrike">
                        <a:solidFill>
                          <a:srgbClr val="000000"/>
                        </a:solidFill>
                        <a:effectLst/>
                        <a:latin typeface="Calibri" panose="020F0502020204030204" pitchFamily="34" charset="0"/>
                      </a:endParaRPr>
                    </a:p>
                  </a:txBody>
                  <a:tcPr marL="6799" marR="6799" marT="6799" marB="0" anchor="b"/>
                </a:tc>
                <a:tc>
                  <a:txBody>
                    <a:bodyPr/>
                    <a:lstStyle/>
                    <a:p>
                      <a:pPr algn="ctr" fontAlgn="b"/>
                      <a:r>
                        <a:rPr lang="en-US" sz="1050" u="none" strike="noStrike" dirty="0">
                          <a:effectLst/>
                        </a:rPr>
                        <a:t>Mark Howe/Cole Tucker? </a:t>
                      </a:r>
                      <a:endParaRPr lang="en-US" sz="1050" b="1" i="0" u="none" strike="noStrike" dirty="0">
                        <a:solidFill>
                          <a:srgbClr val="000000"/>
                        </a:solidFill>
                        <a:effectLst/>
                        <a:latin typeface="Calibri" panose="020F0502020204030204" pitchFamily="34" charset="0"/>
                      </a:endParaRPr>
                    </a:p>
                  </a:txBody>
                  <a:tcPr marL="6799" marR="6799" marT="6799" marB="0" anchor="b"/>
                </a:tc>
                <a:extLst>
                  <a:ext uri="{0D108BD9-81ED-4DB2-BD59-A6C34878D82A}">
                    <a16:rowId xmlns:a16="http://schemas.microsoft.com/office/drawing/2014/main" val="3518672444"/>
                  </a:ext>
                </a:extLst>
              </a:tr>
              <a:tr h="206558">
                <a:tc>
                  <a:txBody>
                    <a:bodyPr/>
                    <a:lstStyle/>
                    <a:p>
                      <a:pPr algn="l" fontAlgn="b"/>
                      <a:r>
                        <a:rPr lang="en-US" sz="1050" u="none" strike="noStrike">
                          <a:effectLst/>
                        </a:rPr>
                        <a:t>Vertical Conveyance Systems</a:t>
                      </a:r>
                      <a:endParaRPr lang="en-US" sz="1050" b="0" i="0" u="none" strike="noStrike">
                        <a:solidFill>
                          <a:srgbClr val="000000"/>
                        </a:solidFill>
                        <a:effectLst/>
                        <a:latin typeface="Calibri" panose="020F0502020204030204" pitchFamily="34" charset="0"/>
                      </a:endParaRPr>
                    </a:p>
                  </a:txBody>
                  <a:tcPr marL="6799" marR="6799" marT="6799" marB="0" anchor="b"/>
                </a:tc>
                <a:tc>
                  <a:txBody>
                    <a:bodyPr/>
                    <a:lstStyle/>
                    <a:p>
                      <a:pPr algn="ctr" fontAlgn="b"/>
                      <a:r>
                        <a:rPr lang="en-US" sz="1050" u="none" strike="noStrike">
                          <a:effectLst/>
                        </a:rPr>
                        <a:t>Kevin Samson</a:t>
                      </a:r>
                      <a:endParaRPr lang="en-US" sz="1050" b="0" i="0" u="none" strike="noStrike">
                        <a:solidFill>
                          <a:srgbClr val="000000"/>
                        </a:solidFill>
                        <a:effectLst/>
                        <a:latin typeface="Calibri" panose="020F0502020204030204" pitchFamily="34" charset="0"/>
                      </a:endParaRPr>
                    </a:p>
                  </a:txBody>
                  <a:tcPr marL="6799" marR="6799" marT="6799" marB="0" anchor="b"/>
                </a:tc>
                <a:tc>
                  <a:txBody>
                    <a:bodyPr/>
                    <a:lstStyle/>
                    <a:p>
                      <a:pPr algn="ctr" fontAlgn="b"/>
                      <a:r>
                        <a:rPr lang="en-US" sz="1050" u="none" strike="noStrike" dirty="0">
                          <a:effectLst/>
                        </a:rPr>
                        <a:t>Kevin Samson</a:t>
                      </a:r>
                      <a:endParaRPr lang="en-US" sz="1050" b="0" i="0" u="none" strike="noStrike" dirty="0">
                        <a:solidFill>
                          <a:srgbClr val="000000"/>
                        </a:solidFill>
                        <a:effectLst/>
                        <a:latin typeface="Calibri" panose="020F0502020204030204" pitchFamily="34" charset="0"/>
                      </a:endParaRPr>
                    </a:p>
                  </a:txBody>
                  <a:tcPr marL="6799" marR="6799" marT="6799" marB="0" anchor="b"/>
                </a:tc>
                <a:extLst>
                  <a:ext uri="{0D108BD9-81ED-4DB2-BD59-A6C34878D82A}">
                    <a16:rowId xmlns:a16="http://schemas.microsoft.com/office/drawing/2014/main" val="4017797216"/>
                  </a:ext>
                </a:extLst>
              </a:tr>
              <a:tr h="288871">
                <a:tc>
                  <a:txBody>
                    <a:bodyPr/>
                    <a:lstStyle/>
                    <a:p>
                      <a:pPr algn="l" fontAlgn="b"/>
                      <a:r>
                        <a:rPr lang="en-US" sz="1050" u="none" strike="noStrike">
                          <a:effectLst/>
                        </a:rPr>
                        <a:t>Vertical Enclosures</a:t>
                      </a:r>
                      <a:endParaRPr lang="en-US" sz="1050" b="0" i="0" u="none" strike="noStrike">
                        <a:solidFill>
                          <a:srgbClr val="000000"/>
                        </a:solidFill>
                        <a:effectLst/>
                        <a:latin typeface="Calibri" panose="020F0502020204030204" pitchFamily="34" charset="0"/>
                      </a:endParaRPr>
                    </a:p>
                  </a:txBody>
                  <a:tcPr marL="6799" marR="6799" marT="6799" marB="0" anchor="b"/>
                </a:tc>
                <a:tc>
                  <a:txBody>
                    <a:bodyPr/>
                    <a:lstStyle/>
                    <a:p>
                      <a:pPr algn="ctr" fontAlgn="b"/>
                      <a:endParaRPr lang="en-US" sz="1050" b="0" i="0" u="none" strike="noStrike">
                        <a:solidFill>
                          <a:srgbClr val="000000"/>
                        </a:solidFill>
                        <a:effectLst/>
                        <a:latin typeface="Calibri" panose="020F0502020204030204" pitchFamily="34" charset="0"/>
                      </a:endParaRPr>
                    </a:p>
                  </a:txBody>
                  <a:tcPr marL="6799" marR="6799" marT="6799" marB="0" anchor="b"/>
                </a:tc>
                <a:tc>
                  <a:txBody>
                    <a:bodyPr/>
                    <a:lstStyle/>
                    <a:p>
                      <a:pPr algn="ctr" fontAlgn="b"/>
                      <a:r>
                        <a:rPr lang="en-US" sz="1050" u="none" strike="noStrike" dirty="0">
                          <a:effectLst/>
                        </a:rPr>
                        <a:t>Quin Olsen/Matt Reiter/Shane Dunn/ Elisabete</a:t>
                      </a:r>
                      <a:endParaRPr lang="en-US" sz="1050" b="0" i="0" u="none" strike="noStrike" dirty="0">
                        <a:solidFill>
                          <a:srgbClr val="000000"/>
                        </a:solidFill>
                        <a:effectLst/>
                        <a:latin typeface="Calibri" panose="020F0502020204030204" pitchFamily="34" charset="0"/>
                      </a:endParaRPr>
                    </a:p>
                  </a:txBody>
                  <a:tcPr marL="6799" marR="6799" marT="6799" marB="0" anchor="b"/>
                </a:tc>
                <a:extLst>
                  <a:ext uri="{0D108BD9-81ED-4DB2-BD59-A6C34878D82A}">
                    <a16:rowId xmlns:a16="http://schemas.microsoft.com/office/drawing/2014/main" val="2005706528"/>
                  </a:ext>
                </a:extLst>
              </a:tr>
              <a:tr h="315941">
                <a:tc>
                  <a:txBody>
                    <a:bodyPr/>
                    <a:lstStyle/>
                    <a:p>
                      <a:pPr algn="l" fontAlgn="b"/>
                      <a:r>
                        <a:rPr lang="en-US" sz="1050" u="none" strike="noStrike">
                          <a:effectLst/>
                        </a:rPr>
                        <a:t>Waste Water Discharge Systems </a:t>
                      </a:r>
                      <a:endParaRPr lang="en-US" sz="1050" b="0" i="0" u="none" strike="noStrike">
                        <a:solidFill>
                          <a:srgbClr val="000000"/>
                        </a:solidFill>
                        <a:effectLst/>
                        <a:latin typeface="Calibri" panose="020F0502020204030204" pitchFamily="34" charset="0"/>
                      </a:endParaRPr>
                    </a:p>
                  </a:txBody>
                  <a:tcPr marL="6799" marR="6799" marT="6799" marB="0" anchor="b"/>
                </a:tc>
                <a:tc>
                  <a:txBody>
                    <a:bodyPr/>
                    <a:lstStyle/>
                    <a:p>
                      <a:pPr algn="ctr" fontAlgn="b"/>
                      <a:endParaRPr lang="en-US" sz="1050" b="0" i="0" u="none" strike="noStrike" dirty="0">
                        <a:solidFill>
                          <a:srgbClr val="000000"/>
                        </a:solidFill>
                        <a:effectLst/>
                        <a:latin typeface="Calibri" panose="020F0502020204030204" pitchFamily="34" charset="0"/>
                      </a:endParaRPr>
                    </a:p>
                  </a:txBody>
                  <a:tcPr marL="6799" marR="6799" marT="6799" marB="0" anchor="b"/>
                </a:tc>
                <a:tc>
                  <a:txBody>
                    <a:bodyPr/>
                    <a:lstStyle/>
                    <a:p>
                      <a:pPr algn="ctr" fontAlgn="b"/>
                      <a:r>
                        <a:rPr lang="en-US" sz="1050" u="none" strike="noStrike" dirty="0">
                          <a:effectLst/>
                        </a:rPr>
                        <a:t>Matt Kozlowski/Vince Knapp/Travis Fisher</a:t>
                      </a:r>
                      <a:endParaRPr lang="en-US" sz="1050" b="0" i="0" u="none" strike="noStrike" dirty="0">
                        <a:solidFill>
                          <a:srgbClr val="000000"/>
                        </a:solidFill>
                        <a:effectLst/>
                        <a:latin typeface="Calibri" panose="020F0502020204030204" pitchFamily="34" charset="0"/>
                      </a:endParaRPr>
                    </a:p>
                  </a:txBody>
                  <a:tcPr marL="6799" marR="6799" marT="6799" marB="0" anchor="b"/>
                </a:tc>
                <a:extLst>
                  <a:ext uri="{0D108BD9-81ED-4DB2-BD59-A6C34878D82A}">
                    <a16:rowId xmlns:a16="http://schemas.microsoft.com/office/drawing/2014/main" val="2566579490"/>
                  </a:ext>
                </a:extLst>
              </a:tr>
              <a:tr h="206558">
                <a:tc>
                  <a:txBody>
                    <a:bodyPr/>
                    <a:lstStyle/>
                    <a:p>
                      <a:pPr algn="l" fontAlgn="b"/>
                      <a:r>
                        <a:rPr lang="en-US" sz="1050" u="none" strike="noStrike">
                          <a:effectLst/>
                        </a:rPr>
                        <a:t>Bulk Petroleum Storage</a:t>
                      </a:r>
                      <a:endParaRPr lang="en-US" sz="1050" b="0" i="0" u="none" strike="noStrike">
                        <a:solidFill>
                          <a:srgbClr val="000000"/>
                        </a:solidFill>
                        <a:effectLst/>
                        <a:latin typeface="Calibri" panose="020F0502020204030204" pitchFamily="34" charset="0"/>
                      </a:endParaRPr>
                    </a:p>
                  </a:txBody>
                  <a:tcPr marL="6799" marR="6799" marT="6799" marB="0" anchor="b"/>
                </a:tc>
                <a:tc>
                  <a:txBody>
                    <a:bodyPr/>
                    <a:lstStyle/>
                    <a:p>
                      <a:pPr algn="ctr" fontAlgn="b"/>
                      <a:endParaRPr lang="en-US" sz="1050" b="0" i="0" u="none" strike="noStrike">
                        <a:solidFill>
                          <a:srgbClr val="000000"/>
                        </a:solidFill>
                        <a:effectLst/>
                        <a:latin typeface="Calibri" panose="020F0502020204030204" pitchFamily="34" charset="0"/>
                      </a:endParaRPr>
                    </a:p>
                  </a:txBody>
                  <a:tcPr marL="6799" marR="6799" marT="6799" marB="0" anchor="b"/>
                </a:tc>
                <a:tc>
                  <a:txBody>
                    <a:bodyPr/>
                    <a:lstStyle/>
                    <a:p>
                      <a:pPr algn="ctr" fontAlgn="b"/>
                      <a:endParaRPr lang="en-US" sz="1050" b="0" i="0" u="none" strike="noStrike" dirty="0">
                        <a:solidFill>
                          <a:srgbClr val="000000"/>
                        </a:solidFill>
                        <a:effectLst/>
                        <a:latin typeface="Calibri" panose="020F0502020204030204" pitchFamily="34" charset="0"/>
                      </a:endParaRPr>
                    </a:p>
                  </a:txBody>
                  <a:tcPr marL="6799" marR="6799" marT="6799" marB="0" anchor="b"/>
                </a:tc>
                <a:extLst>
                  <a:ext uri="{0D108BD9-81ED-4DB2-BD59-A6C34878D82A}">
                    <a16:rowId xmlns:a16="http://schemas.microsoft.com/office/drawing/2014/main" val="3958491398"/>
                  </a:ext>
                </a:extLst>
              </a:tr>
            </a:tbl>
          </a:graphicData>
        </a:graphic>
      </p:graphicFrame>
      <p:sp>
        <p:nvSpPr>
          <p:cNvPr id="11" name="TextBox 10">
            <a:extLst>
              <a:ext uri="{FF2B5EF4-FFF2-40B4-BE49-F238E27FC236}">
                <a16:creationId xmlns:a16="http://schemas.microsoft.com/office/drawing/2014/main" id="{5A9A959A-5104-41B5-A176-6B5ABF7F7718}"/>
              </a:ext>
            </a:extLst>
          </p:cNvPr>
          <p:cNvSpPr txBox="1"/>
          <p:nvPr/>
        </p:nvSpPr>
        <p:spPr>
          <a:xfrm>
            <a:off x="1307155" y="747014"/>
            <a:ext cx="6666814" cy="523220"/>
          </a:xfrm>
          <a:prstGeom prst="rect">
            <a:avLst/>
          </a:prstGeom>
          <a:noFill/>
        </p:spPr>
        <p:txBody>
          <a:bodyPr wrap="square" rtlCol="0">
            <a:spAutoFit/>
          </a:bodyPr>
          <a:lstStyle/>
          <a:p>
            <a:pPr algn="ctr"/>
            <a:r>
              <a:rPr lang="en-US" sz="2800" b="1" dirty="0">
                <a:latin typeface="Arial" panose="020B0604020202020204" pitchFamily="34" charset="0"/>
                <a:cs typeface="Arial" panose="020B0604020202020204" pitchFamily="34" charset="0"/>
              </a:rPr>
              <a:t>More Asset Management Plans (AMP</a:t>
            </a:r>
            <a:r>
              <a:rPr lang="en-US" sz="2100" b="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925732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D450988-2A6F-45C0-86D1-317D6BEC3568}"/>
              </a:ext>
            </a:extLst>
          </p:cNvPr>
          <p:cNvSpPr>
            <a:spLocks noGrp="1"/>
          </p:cNvSpPr>
          <p:nvPr>
            <p:ph type="sldNum" sz="quarter" idx="12"/>
          </p:nvPr>
        </p:nvSpPr>
        <p:spPr>
          <a:xfrm>
            <a:off x="6248400" y="632460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8001466-B2AB-4B43-A1BF-D836459522D9}" type="slidenum">
              <a:rPr lang="en-US" sz="1800" smtClean="0"/>
              <a:pPr/>
              <a:t>11</a:t>
            </a:fld>
            <a:endParaRPr lang="en-US" dirty="0"/>
          </a:p>
        </p:txBody>
      </p:sp>
      <p:sp>
        <p:nvSpPr>
          <p:cNvPr id="5" name="TextBox 4">
            <a:extLst>
              <a:ext uri="{FF2B5EF4-FFF2-40B4-BE49-F238E27FC236}">
                <a16:creationId xmlns:a16="http://schemas.microsoft.com/office/drawing/2014/main" id="{6EFB9319-5E6F-4DEF-BB9D-B526608D55EA}"/>
              </a:ext>
            </a:extLst>
          </p:cNvPr>
          <p:cNvSpPr txBox="1"/>
          <p:nvPr/>
        </p:nvSpPr>
        <p:spPr>
          <a:xfrm>
            <a:off x="883623" y="1660203"/>
            <a:ext cx="6965689" cy="3393237"/>
          </a:xfrm>
          <a:prstGeom prst="rect">
            <a:avLst/>
          </a:prstGeom>
          <a:noFill/>
        </p:spPr>
        <p:txBody>
          <a:bodyPr wrap="square" lIns="68580" tIns="34290" rIns="68580" bIns="34290" rtlCol="0" anchor="t">
            <a:spAutoFit/>
          </a:bodyPr>
          <a:lstStyle/>
          <a:p>
            <a:pPr fontAlgn="base"/>
            <a:r>
              <a:rPr lang="en-US" b="1" dirty="0">
                <a:solidFill>
                  <a:schemeClr val="accent1"/>
                </a:solidFill>
                <a:latin typeface="Arial" panose="020B0604020202020204" pitchFamily="34" charset="0"/>
                <a:cs typeface="Arial" panose="020B0604020202020204" pitchFamily="34" charset="0"/>
              </a:rPr>
              <a:t>Aspirational</a:t>
            </a:r>
            <a:r>
              <a:rPr lang="en-US" dirty="0">
                <a:solidFill>
                  <a:schemeClr val="accent1"/>
                </a:solidFill>
                <a:latin typeface="Arial" panose="020B0604020202020204" pitchFamily="34" charset="0"/>
                <a:cs typeface="Arial" panose="020B0604020202020204" pitchFamily="34" charset="0"/>
              </a:rPr>
              <a:t> Asset Audit &amp; Update Process (work in progress): </a:t>
            </a:r>
          </a:p>
          <a:p>
            <a:pPr algn="l" rtl="0" fontAlgn="base"/>
            <a:endParaRPr lang="en-US" dirty="0">
              <a:solidFill>
                <a:srgbClr val="2F5496"/>
              </a:solidFill>
              <a:latin typeface="Arial" panose="020B0604020202020204" pitchFamily="34" charset="0"/>
              <a:cs typeface="Arial" panose="020B0604020202020204" pitchFamily="34" charset="0"/>
            </a:endParaRPr>
          </a:p>
          <a:p>
            <a:pPr marL="214313" indent="-214313" fontAlgn="base">
              <a:buFont typeface="Arial" panose="020B0604020202020204" pitchFamily="34" charset="0"/>
              <a:buChar char="•"/>
            </a:pPr>
            <a:r>
              <a:rPr lang="en-US" dirty="0">
                <a:latin typeface="Arial" panose="020B0604020202020204" pitchFamily="34" charset="0"/>
                <a:cs typeface="Arial" panose="020B0604020202020204" pitchFamily="34" charset="0"/>
              </a:rPr>
              <a:t>Design teams will identify asset types included in the design documents and populate applicable characteristic information. </a:t>
            </a:r>
          </a:p>
          <a:p>
            <a:pPr marL="214313" indent="-214313" fontAlgn="base">
              <a:buFont typeface="Arial" panose="020B0604020202020204" pitchFamily="34" charset="0"/>
              <a:buChar char="•"/>
            </a:pPr>
            <a:r>
              <a:rPr lang="en-US" dirty="0">
                <a:latin typeface="Arial" panose="020B0604020202020204" pitchFamily="34" charset="0"/>
                <a:cs typeface="Arial" panose="020B0604020202020204" pitchFamily="34" charset="0"/>
              </a:rPr>
              <a:t>The contractor will then further update the list as they procure or install assets. They will also update asset types if they change in the course of construction.  The construction team will attach operation and maintenance manuals to each individual asset.  </a:t>
            </a:r>
          </a:p>
          <a:p>
            <a:pPr marL="214313" indent="-214313" fontAlgn="base">
              <a:buFont typeface="Arial" panose="020B0604020202020204" pitchFamily="34" charset="0"/>
              <a:buChar char="•"/>
            </a:pPr>
            <a:r>
              <a:rPr lang="en-US" dirty="0">
                <a:latin typeface="Arial" panose="020B0604020202020204" pitchFamily="34" charset="0"/>
                <a:cs typeface="Arial" panose="020B0604020202020204" pitchFamily="34" charset="0"/>
              </a:rPr>
              <a:t>The commissioning agent will audit the list and submit it to Facilities Management.  Facilities Management will provide labels for installation by the contractor.  The commissioning agent will audit the label installation. </a:t>
            </a:r>
          </a:p>
        </p:txBody>
      </p:sp>
      <p:sp>
        <p:nvSpPr>
          <p:cNvPr id="6" name="TextBox 5">
            <a:extLst>
              <a:ext uri="{FF2B5EF4-FFF2-40B4-BE49-F238E27FC236}">
                <a16:creationId xmlns:a16="http://schemas.microsoft.com/office/drawing/2014/main" id="{8D8FF3A2-D4F8-48BF-A7BC-9233BFBF930A}"/>
              </a:ext>
            </a:extLst>
          </p:cNvPr>
          <p:cNvSpPr txBox="1"/>
          <p:nvPr/>
        </p:nvSpPr>
        <p:spPr>
          <a:xfrm>
            <a:off x="883624" y="641753"/>
            <a:ext cx="6965689" cy="600164"/>
          </a:xfrm>
          <a:prstGeom prst="rect">
            <a:avLst/>
          </a:prstGeom>
          <a:noFill/>
        </p:spPr>
        <p:txBody>
          <a:bodyPr wrap="none" rtlCol="0">
            <a:spAutoFit/>
          </a:bodyPr>
          <a:lstStyle/>
          <a:p>
            <a:r>
              <a:rPr lang="en-US" sz="3300" b="1" dirty="0">
                <a:latin typeface="Arial" panose="020B0604020202020204" pitchFamily="34" charset="0"/>
                <a:cs typeface="Arial" panose="020B0604020202020204" pitchFamily="34" charset="0"/>
              </a:rPr>
              <a:t>Strategic Asset Management Plan</a:t>
            </a:r>
            <a:endParaRPr lang="en-US" sz="1350" b="1"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4B7C8454-B5EC-4155-9EFD-97B285790A04}"/>
              </a:ext>
            </a:extLst>
          </p:cNvPr>
          <p:cNvSpPr txBox="1"/>
          <p:nvPr/>
        </p:nvSpPr>
        <p:spPr>
          <a:xfrm>
            <a:off x="1013669" y="5166764"/>
            <a:ext cx="3558331" cy="34624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dirty="0">
                <a:solidFill>
                  <a:schemeClr val="accent1"/>
                </a:solidFill>
                <a:latin typeface="Arial" panose="020B0604020202020204" pitchFamily="34" charset="0"/>
                <a:cs typeface="Arial" panose="020B0604020202020204" pitchFamily="34" charset="0"/>
              </a:rPr>
              <a:t>Any volunteers to help with this?</a:t>
            </a:r>
          </a:p>
        </p:txBody>
      </p:sp>
    </p:spTree>
    <p:extLst>
      <p:ext uri="{BB962C8B-B14F-4D97-AF65-F5344CB8AC3E}">
        <p14:creationId xmlns:p14="http://schemas.microsoft.com/office/powerpoint/2010/main" val="31418265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F7A8766-1D21-480B-8A12-EAC111E5701A}"/>
              </a:ext>
            </a:extLst>
          </p:cNvPr>
          <p:cNvSpPr>
            <a:spLocks noGrp="1"/>
          </p:cNvSpPr>
          <p:nvPr>
            <p:ph type="title"/>
          </p:nvPr>
        </p:nvSpPr>
        <p:spPr>
          <a:xfrm>
            <a:off x="2819400" y="2743200"/>
            <a:ext cx="3505200" cy="685800"/>
          </a:xfrm>
        </p:spPr>
        <p:txBody>
          <a:bodyPr>
            <a:noAutofit/>
          </a:bodyPr>
          <a:lstStyle/>
          <a:p>
            <a:r>
              <a:rPr lang="en-US" sz="4400" b="1" dirty="0">
                <a:solidFill>
                  <a:schemeClr val="tx1">
                    <a:lumMod val="85000"/>
                    <a:lumOff val="15000"/>
                  </a:schemeClr>
                </a:solidFill>
              </a:rPr>
              <a:t>Questions?</a:t>
            </a:r>
          </a:p>
        </p:txBody>
      </p:sp>
      <p:sp>
        <p:nvSpPr>
          <p:cNvPr id="3" name="Slide Number Placeholder 2">
            <a:extLst>
              <a:ext uri="{FF2B5EF4-FFF2-40B4-BE49-F238E27FC236}">
                <a16:creationId xmlns:a16="http://schemas.microsoft.com/office/drawing/2014/main" id="{332B19C6-82C4-44FB-B57F-EFAB0BA33399}"/>
              </a:ext>
            </a:extLst>
          </p:cNvPr>
          <p:cNvSpPr>
            <a:spLocks noGrp="1"/>
          </p:cNvSpPr>
          <p:nvPr>
            <p:ph type="sldNum" sz="quarter" idx="12"/>
          </p:nvPr>
        </p:nvSpPr>
        <p:spPr/>
        <p:txBody>
          <a:bodyPr/>
          <a:lstStyle/>
          <a:p>
            <a:fld id="{6315554C-9387-4378-80C2-5F7076CAC952}" type="slidenum">
              <a:rPr lang="en-US" smtClean="0">
                <a:solidFill>
                  <a:prstClr val="black">
                    <a:tint val="75000"/>
                  </a:prstClr>
                </a:solidFill>
              </a:rPr>
              <a:pPr/>
              <a:t>12</a:t>
            </a:fld>
            <a:endParaRPr lang="en-US">
              <a:solidFill>
                <a:prstClr val="black">
                  <a:tint val="75000"/>
                </a:prstClr>
              </a:solidFill>
            </a:endParaRPr>
          </a:p>
        </p:txBody>
      </p:sp>
    </p:spTree>
    <p:extLst>
      <p:ext uri="{BB962C8B-B14F-4D97-AF65-F5344CB8AC3E}">
        <p14:creationId xmlns:p14="http://schemas.microsoft.com/office/powerpoint/2010/main" val="87904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F7A8766-1D21-480B-8A12-EAC111E5701A}"/>
              </a:ext>
            </a:extLst>
          </p:cNvPr>
          <p:cNvSpPr>
            <a:spLocks noGrp="1"/>
          </p:cNvSpPr>
          <p:nvPr>
            <p:ph type="title"/>
          </p:nvPr>
        </p:nvSpPr>
        <p:spPr>
          <a:xfrm>
            <a:off x="3276600" y="2743200"/>
            <a:ext cx="3048000" cy="685800"/>
          </a:xfrm>
        </p:spPr>
        <p:txBody>
          <a:bodyPr>
            <a:noAutofit/>
          </a:bodyPr>
          <a:lstStyle/>
          <a:p>
            <a:r>
              <a:rPr lang="en-US" sz="4400" b="1" dirty="0">
                <a:solidFill>
                  <a:schemeClr val="tx1">
                    <a:lumMod val="85000"/>
                    <a:lumOff val="15000"/>
                  </a:schemeClr>
                </a:solidFill>
              </a:rPr>
              <a:t>FE Minute</a:t>
            </a:r>
          </a:p>
        </p:txBody>
      </p:sp>
      <p:sp>
        <p:nvSpPr>
          <p:cNvPr id="3" name="Slide Number Placeholder 2">
            <a:extLst>
              <a:ext uri="{FF2B5EF4-FFF2-40B4-BE49-F238E27FC236}">
                <a16:creationId xmlns:a16="http://schemas.microsoft.com/office/drawing/2014/main" id="{234187BE-1183-4B47-80A2-87C9DA5E27AE}"/>
              </a:ext>
            </a:extLst>
          </p:cNvPr>
          <p:cNvSpPr>
            <a:spLocks noGrp="1"/>
          </p:cNvSpPr>
          <p:nvPr>
            <p:ph type="sldNum" sz="quarter" idx="12"/>
          </p:nvPr>
        </p:nvSpPr>
        <p:spPr/>
        <p:txBody>
          <a:bodyPr/>
          <a:lstStyle/>
          <a:p>
            <a:fld id="{6315554C-9387-4378-80C2-5F7076CAC952}" type="slidenum">
              <a:rPr lang="en-US" smtClean="0">
                <a:solidFill>
                  <a:prstClr val="black">
                    <a:tint val="75000"/>
                  </a:prstClr>
                </a:solidFill>
              </a:rPr>
              <a:pPr/>
              <a:t>13</a:t>
            </a:fld>
            <a:endParaRPr lang="en-US">
              <a:solidFill>
                <a:prstClr val="black">
                  <a:tint val="75000"/>
                </a:prstClr>
              </a:solidFill>
            </a:endParaRPr>
          </a:p>
        </p:txBody>
      </p:sp>
    </p:spTree>
    <p:extLst>
      <p:ext uri="{BB962C8B-B14F-4D97-AF65-F5344CB8AC3E}">
        <p14:creationId xmlns:p14="http://schemas.microsoft.com/office/powerpoint/2010/main" val="3007886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07162" y="1760464"/>
            <a:ext cx="8127238" cy="997068"/>
          </a:xfrm>
          <a:prstGeom prst="rect">
            <a:avLst/>
          </a:prstGeom>
        </p:spPr>
        <p:txBody>
          <a:bodyPr vert="horz" wrap="square" lIns="0" tIns="12065" rIns="0" bIns="0" rtlCol="0">
            <a:spAutoFit/>
          </a:bodyPr>
          <a:lstStyle/>
          <a:p>
            <a:pPr marL="12700" marR="5080">
              <a:lnSpc>
                <a:spcPct val="100000"/>
              </a:lnSpc>
              <a:spcBef>
                <a:spcPts val="95"/>
              </a:spcBef>
            </a:pPr>
            <a:r>
              <a:rPr lang="en-US" sz="3200" b="1" spc="-15" dirty="0">
                <a:solidFill>
                  <a:srgbClr val="FFFFFF"/>
                </a:solidFill>
                <a:latin typeface="Arial" panose="020B0604020202020204" pitchFamily="34" charset="0"/>
                <a:cs typeface="Arial" panose="020B0604020202020204" pitchFamily="34" charset="0"/>
              </a:rPr>
              <a:t>Ithaca Energy Code Supplement Update January 2021</a:t>
            </a:r>
          </a:p>
        </p:txBody>
      </p:sp>
      <p:sp>
        <p:nvSpPr>
          <p:cNvPr id="3" name="object 3"/>
          <p:cNvSpPr txBox="1"/>
          <p:nvPr/>
        </p:nvSpPr>
        <p:spPr>
          <a:xfrm>
            <a:off x="431225" y="4495800"/>
            <a:ext cx="6069838" cy="1350370"/>
          </a:xfrm>
          <a:prstGeom prst="rect">
            <a:avLst/>
          </a:prstGeom>
        </p:spPr>
        <p:txBody>
          <a:bodyPr vert="horz" wrap="square" lIns="0" tIns="12700" rIns="0" bIns="0" rtlCol="0">
            <a:spAutoFit/>
          </a:bodyPr>
          <a:lstStyle/>
          <a:p>
            <a:pPr marL="12700" marR="5080">
              <a:lnSpc>
                <a:spcPct val="120000"/>
              </a:lnSpc>
              <a:spcBef>
                <a:spcPts val="100"/>
              </a:spcBef>
            </a:pPr>
            <a:endParaRPr lang="en-US" spc="-15" dirty="0">
              <a:solidFill>
                <a:srgbClr val="FFFFFF"/>
              </a:solidFill>
              <a:latin typeface="Arial" panose="020B0604020202020204" pitchFamily="34" charset="0"/>
              <a:cs typeface="Arial" panose="020B0604020202020204" pitchFamily="34" charset="0"/>
            </a:endParaRPr>
          </a:p>
          <a:p>
            <a:pPr marL="12700" marR="5080">
              <a:lnSpc>
                <a:spcPct val="120000"/>
              </a:lnSpc>
              <a:spcBef>
                <a:spcPts val="100"/>
              </a:spcBef>
            </a:pPr>
            <a:r>
              <a:rPr lang="en-US" spc="-15" dirty="0">
                <a:solidFill>
                  <a:srgbClr val="FFFFFF"/>
                </a:solidFill>
                <a:latin typeface="Arial" panose="020B0604020202020204" pitchFamily="34" charset="0"/>
                <a:cs typeface="Arial" panose="020B0604020202020204" pitchFamily="34" charset="0"/>
              </a:rPr>
              <a:t>Matthew Kozlowski</a:t>
            </a:r>
          </a:p>
          <a:p>
            <a:pPr marL="12700" marR="5080">
              <a:lnSpc>
                <a:spcPct val="120000"/>
              </a:lnSpc>
              <a:spcBef>
                <a:spcPts val="100"/>
              </a:spcBef>
            </a:pPr>
            <a:r>
              <a:rPr lang="en-US" spc="-15" dirty="0">
                <a:solidFill>
                  <a:srgbClr val="FFFFFF"/>
                </a:solidFill>
                <a:latin typeface="Arial" panose="020B0604020202020204" pitchFamily="34" charset="0"/>
                <a:cs typeface="Arial" panose="020B0604020202020204" pitchFamily="34" charset="0"/>
              </a:rPr>
              <a:t>Facilities Engineering</a:t>
            </a:r>
          </a:p>
          <a:p>
            <a:pPr marL="12700" marR="5080">
              <a:lnSpc>
                <a:spcPct val="120000"/>
              </a:lnSpc>
              <a:spcBef>
                <a:spcPts val="100"/>
              </a:spcBef>
            </a:pPr>
            <a:r>
              <a:rPr lang="en-US" spc="-15" dirty="0">
                <a:solidFill>
                  <a:srgbClr val="FFFFFF"/>
                </a:solidFill>
                <a:latin typeface="Arial" panose="020B0604020202020204" pitchFamily="34" charset="0"/>
                <a:cs typeface="Arial" panose="020B0604020202020204" pitchFamily="34" charset="0"/>
              </a:rPr>
              <a:t>Civil/Environmental Engineering Section Manager</a:t>
            </a:r>
          </a:p>
        </p:txBody>
      </p:sp>
      <p:sp>
        <p:nvSpPr>
          <p:cNvPr id="5" name="Slide Number Placeholder 4">
            <a:extLst>
              <a:ext uri="{FF2B5EF4-FFF2-40B4-BE49-F238E27FC236}">
                <a16:creationId xmlns:a16="http://schemas.microsoft.com/office/drawing/2014/main" id="{08AB1A43-5A09-4FD4-8935-39ED0074A172}"/>
              </a:ext>
            </a:extLst>
          </p:cNvPr>
          <p:cNvSpPr>
            <a:spLocks noGrp="1"/>
          </p:cNvSpPr>
          <p:nvPr>
            <p:ph type="sldNum" sz="quarter" idx="7"/>
          </p:nvPr>
        </p:nvSpPr>
        <p:spPr/>
        <p:txBody>
          <a:bodyPr/>
          <a:lstStyle/>
          <a:p>
            <a:fld id="{B6F15528-21DE-4FAA-801E-634DDDAF4B2B}" type="slidenum">
              <a:rPr lang="en-US" smtClean="0"/>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F7A8766-1D21-480B-8A12-EAC111E5701A}"/>
              </a:ext>
            </a:extLst>
          </p:cNvPr>
          <p:cNvSpPr>
            <a:spLocks noGrp="1"/>
          </p:cNvSpPr>
          <p:nvPr>
            <p:ph type="title"/>
          </p:nvPr>
        </p:nvSpPr>
        <p:spPr>
          <a:xfrm>
            <a:off x="990600" y="609600"/>
            <a:ext cx="7943850" cy="1447800"/>
          </a:xfrm>
        </p:spPr>
        <p:txBody>
          <a:bodyPr>
            <a:noAutofit/>
          </a:bodyPr>
          <a:lstStyle/>
          <a:p>
            <a:r>
              <a:rPr lang="en-US" sz="3600" b="1" dirty="0">
                <a:solidFill>
                  <a:schemeClr val="tx1">
                    <a:lumMod val="85000"/>
                    <a:lumOff val="15000"/>
                  </a:schemeClr>
                </a:solidFill>
              </a:rPr>
              <a:t>Ithaca Energy Code Supplement (IECS) Purpose</a:t>
            </a:r>
            <a:br>
              <a:rPr lang="en-US" sz="4400" b="1" dirty="0">
                <a:solidFill>
                  <a:schemeClr val="tx1">
                    <a:lumMod val="85000"/>
                    <a:lumOff val="15000"/>
                  </a:schemeClr>
                </a:solidFill>
              </a:rPr>
            </a:br>
            <a:endParaRPr lang="en-US" sz="4400" b="1" dirty="0">
              <a:solidFill>
                <a:schemeClr val="tx1">
                  <a:lumMod val="85000"/>
                  <a:lumOff val="15000"/>
                </a:schemeClr>
              </a:solidFill>
            </a:endParaRPr>
          </a:p>
        </p:txBody>
      </p:sp>
      <p:sp>
        <p:nvSpPr>
          <p:cNvPr id="3" name="Text Placeholder 1">
            <a:extLst>
              <a:ext uri="{FF2B5EF4-FFF2-40B4-BE49-F238E27FC236}">
                <a16:creationId xmlns:a16="http://schemas.microsoft.com/office/drawing/2014/main" id="{5FA90970-904D-4B19-9A62-E11A3E238277}"/>
              </a:ext>
            </a:extLst>
          </p:cNvPr>
          <p:cNvSpPr txBox="1">
            <a:spLocks/>
          </p:cNvSpPr>
          <p:nvPr/>
        </p:nvSpPr>
        <p:spPr>
          <a:xfrm>
            <a:off x="990600" y="1828800"/>
            <a:ext cx="7340470" cy="4724400"/>
          </a:xfrm>
          <a:prstGeom prst="rect">
            <a:avLst/>
          </a:prstGeom>
        </p:spPr>
        <p:txBody>
          <a:bodyPr vert="horz" lIns="80682" tIns="40341" rIns="80682" bIns="40341" rtlCol="0">
            <a:noAutofit/>
          </a:bodyPr>
          <a:lstStyle>
            <a:lvl1pPr marL="188595" indent="-188595" algn="l" defTabSz="754380" rtl="0" eaLnBrk="1" latinLnBrk="0" hangingPunct="1">
              <a:lnSpc>
                <a:spcPct val="90000"/>
              </a:lnSpc>
              <a:spcBef>
                <a:spcPts val="825"/>
              </a:spcBef>
              <a:buFont typeface="Arial" panose="020B0604020202020204" pitchFamily="34" charset="0"/>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ts val="413"/>
              </a:spcBef>
              <a:buFont typeface="Arial" panose="020B0604020202020204" pitchFamily="34" charset="0"/>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ts val="413"/>
              </a:spcBef>
              <a:buFont typeface="Arial" panose="020B0604020202020204" pitchFamily="34" charset="0"/>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pPr marL="0" indent="0">
              <a:lnSpc>
                <a:spcPct val="150000"/>
              </a:lnSpc>
              <a:buNone/>
            </a:pPr>
            <a:r>
              <a:rPr lang="en-US" sz="1800" dirty="0">
                <a:latin typeface="Arial" panose="020B0604020202020204" pitchFamily="34" charset="0"/>
                <a:cs typeface="Arial" panose="020B0604020202020204" pitchFamily="34" charset="0"/>
              </a:rPr>
              <a:t>“The requirements set forth give priority to electrification, renewable energy, and affordability”</a:t>
            </a:r>
          </a:p>
          <a:p>
            <a:pPr marL="309579" indent="-309579">
              <a:lnSpc>
                <a:spcPct val="150000"/>
              </a:lnSpc>
            </a:pPr>
            <a:r>
              <a:rPr lang="en-US" sz="1800" dirty="0">
                <a:latin typeface="Arial" panose="020B0604020202020204" pitchFamily="34" charset="0"/>
                <a:cs typeface="Arial" panose="020B0604020202020204" pitchFamily="34" charset="0"/>
              </a:rPr>
              <a:t>Deliver measurable and immediate reductions in greenhouse gas (GHG) emissions</a:t>
            </a:r>
          </a:p>
          <a:p>
            <a:pPr marL="353004" indent="-353004">
              <a:lnSpc>
                <a:spcPct val="150000"/>
              </a:lnSpc>
            </a:pPr>
            <a:r>
              <a:rPr lang="en-US" sz="1800" dirty="0">
                <a:latin typeface="Arial" panose="020B0604020202020204" pitchFamily="34" charset="0"/>
                <a:cs typeface="Arial" panose="020B0604020202020204" pitchFamily="34" charset="0"/>
              </a:rPr>
              <a:t>Promote best practices in the design of affordable buildings to deliver GHG reductions</a:t>
            </a:r>
          </a:p>
          <a:p>
            <a:pPr marL="353004" indent="-353004">
              <a:lnSpc>
                <a:spcPct val="150000"/>
              </a:lnSpc>
            </a:pPr>
            <a:r>
              <a:rPr lang="en-US" sz="1800" dirty="0">
                <a:latin typeface="Arial" panose="020B0604020202020204" pitchFamily="34" charset="0"/>
                <a:cs typeface="Arial" panose="020B0604020202020204" pitchFamily="34" charset="0"/>
              </a:rPr>
              <a:t>Promote a rapid but orderly transition to buildings that do not use fossil fuels by 2030.  </a:t>
            </a:r>
          </a:p>
          <a:p>
            <a:pPr marL="353004" indent="-353004">
              <a:lnSpc>
                <a:spcPct val="150000"/>
              </a:lnSpc>
            </a:pPr>
            <a:r>
              <a:rPr lang="en-US" sz="1800" dirty="0">
                <a:latin typeface="Arial" panose="020B0604020202020204" pitchFamily="34" charset="0"/>
                <a:cs typeface="Arial" panose="020B0604020202020204" pitchFamily="34" charset="0"/>
              </a:rPr>
              <a:t>Reductions in GHGs go into effect in three steps 2021, 2025, and 2030</a:t>
            </a:r>
          </a:p>
        </p:txBody>
      </p:sp>
      <p:sp>
        <p:nvSpPr>
          <p:cNvPr id="4" name="Slide Number Placeholder 3">
            <a:extLst>
              <a:ext uri="{FF2B5EF4-FFF2-40B4-BE49-F238E27FC236}">
                <a16:creationId xmlns:a16="http://schemas.microsoft.com/office/drawing/2014/main" id="{23722341-8674-4146-A71C-C47DC23AC37F}"/>
              </a:ext>
            </a:extLst>
          </p:cNvPr>
          <p:cNvSpPr>
            <a:spLocks noGrp="1"/>
          </p:cNvSpPr>
          <p:nvPr>
            <p:ph type="sldNum" sz="quarter" idx="12"/>
          </p:nvPr>
        </p:nvSpPr>
        <p:spPr/>
        <p:txBody>
          <a:bodyPr/>
          <a:lstStyle/>
          <a:p>
            <a:fld id="{6315554C-9387-4378-80C2-5F7076CAC952}" type="slidenum">
              <a:rPr lang="en-US" smtClean="0">
                <a:solidFill>
                  <a:prstClr val="black">
                    <a:tint val="75000"/>
                  </a:prstClr>
                </a:solidFill>
              </a:rPr>
              <a:pPr/>
              <a:t>15</a:t>
            </a:fld>
            <a:endParaRPr lang="en-US">
              <a:solidFill>
                <a:prstClr val="black">
                  <a:tint val="75000"/>
                </a:prstClr>
              </a:solidFill>
            </a:endParaRPr>
          </a:p>
        </p:txBody>
      </p:sp>
    </p:spTree>
    <p:extLst>
      <p:ext uri="{BB962C8B-B14F-4D97-AF65-F5344CB8AC3E}">
        <p14:creationId xmlns:p14="http://schemas.microsoft.com/office/powerpoint/2010/main" val="2695531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5EEC0C34-DCEA-1F4A-AA0E-17F23C8C9860}"/>
              </a:ext>
            </a:extLst>
          </p:cNvPr>
          <p:cNvSpPr txBox="1">
            <a:spLocks/>
          </p:cNvSpPr>
          <p:nvPr/>
        </p:nvSpPr>
        <p:spPr>
          <a:xfrm>
            <a:off x="914400" y="685800"/>
            <a:ext cx="8382268" cy="513229"/>
          </a:xfrm>
          <a:prstGeom prst="rect">
            <a:avLst/>
          </a:prstGeom>
        </p:spPr>
        <p:txBody>
          <a:bodyPr vert="horz" lIns="88751" tIns="44375" rIns="88751" bIns="44375" rtlCol="0" anchor="ctr">
            <a:noAutofit/>
          </a:bodyPr>
          <a:lstStyle>
            <a:lvl1pPr algn="l" defTabSz="914400" rtl="0" eaLnBrk="1" latinLnBrk="0" hangingPunct="1">
              <a:spcBef>
                <a:spcPct val="0"/>
              </a:spcBef>
              <a:buNone/>
              <a:defRPr sz="3200" kern="1200">
                <a:solidFill>
                  <a:schemeClr val="accent3"/>
                </a:solidFill>
                <a:latin typeface="+mj-lt"/>
                <a:ea typeface="+mj-ea"/>
                <a:cs typeface="+mj-cs"/>
              </a:defRPr>
            </a:lvl1pPr>
          </a:lstStyle>
          <a:p>
            <a:pPr defTabSz="887553"/>
            <a:r>
              <a:rPr lang="en-US" sz="3600" b="1" dirty="0">
                <a:solidFill>
                  <a:schemeClr val="tx1">
                    <a:lumMod val="85000"/>
                    <a:lumOff val="15000"/>
                  </a:schemeClr>
                </a:solidFill>
                <a:latin typeface="Arial" panose="020B0604020202020204" pitchFamily="34" charset="0"/>
                <a:cs typeface="Arial" panose="020B0604020202020204" pitchFamily="34" charset="0"/>
              </a:rPr>
              <a:t>IECS Applicability</a:t>
            </a:r>
          </a:p>
        </p:txBody>
      </p:sp>
      <p:sp>
        <p:nvSpPr>
          <p:cNvPr id="21" name="Text Placeholder 1">
            <a:extLst>
              <a:ext uri="{FF2B5EF4-FFF2-40B4-BE49-F238E27FC236}">
                <a16:creationId xmlns:a16="http://schemas.microsoft.com/office/drawing/2014/main" id="{3F286EF0-D186-F044-8AD0-56657EB5A826}"/>
              </a:ext>
            </a:extLst>
          </p:cNvPr>
          <p:cNvSpPr txBox="1">
            <a:spLocks/>
          </p:cNvSpPr>
          <p:nvPr/>
        </p:nvSpPr>
        <p:spPr>
          <a:xfrm>
            <a:off x="936056" y="1600946"/>
            <a:ext cx="7797670" cy="5053169"/>
          </a:xfrm>
          <a:prstGeom prst="rect">
            <a:avLst/>
          </a:prstGeom>
        </p:spPr>
        <p:txBody>
          <a:bodyPr vert="horz" lIns="80682" tIns="40341" rIns="80682" bIns="40341" rtlCol="0">
            <a:normAutofit fontScale="70000" lnSpcReduction="20000"/>
          </a:bodyPr>
          <a:lstStyle>
            <a:lvl1pPr marL="188595" indent="-188595" algn="l" defTabSz="754380" rtl="0" eaLnBrk="1" latinLnBrk="0" hangingPunct="1">
              <a:lnSpc>
                <a:spcPct val="90000"/>
              </a:lnSpc>
              <a:spcBef>
                <a:spcPts val="825"/>
              </a:spcBef>
              <a:buFont typeface="Arial" panose="020B0604020202020204" pitchFamily="34" charset="0"/>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ts val="413"/>
              </a:spcBef>
              <a:buFont typeface="Arial" panose="020B0604020202020204" pitchFamily="34" charset="0"/>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ts val="413"/>
              </a:spcBef>
              <a:buFont typeface="Arial" panose="020B0604020202020204" pitchFamily="34" charset="0"/>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pPr marL="309579" indent="-309579">
              <a:lnSpc>
                <a:spcPct val="150000"/>
              </a:lnSpc>
            </a:pPr>
            <a:r>
              <a:rPr lang="en-US" sz="2800" dirty="0">
                <a:latin typeface="Arial" panose="020B0604020202020204" pitchFamily="34" charset="0"/>
                <a:cs typeface="Arial" panose="020B0604020202020204" pitchFamily="34" charset="0"/>
              </a:rPr>
              <a:t>City of Ithaca only (Town of Ithaca to follow)</a:t>
            </a:r>
          </a:p>
          <a:p>
            <a:pPr marL="309579" indent="-309579">
              <a:lnSpc>
                <a:spcPct val="150000"/>
              </a:lnSpc>
            </a:pPr>
            <a:r>
              <a:rPr lang="en-US" sz="2800" dirty="0">
                <a:latin typeface="Arial" panose="020B0604020202020204" pitchFamily="34" charset="0"/>
                <a:cs typeface="Arial" panose="020B0604020202020204" pitchFamily="34" charset="0"/>
              </a:rPr>
              <a:t>Triggered by building permit application</a:t>
            </a:r>
          </a:p>
          <a:p>
            <a:pPr marL="309579" indent="-309579">
              <a:lnSpc>
                <a:spcPct val="150000"/>
              </a:lnSpc>
            </a:pPr>
            <a:r>
              <a:rPr lang="en-US" sz="2800" dirty="0">
                <a:latin typeface="Arial" panose="020B0604020202020204" pitchFamily="34" charset="0"/>
                <a:cs typeface="Arial" panose="020B0604020202020204" pitchFamily="34" charset="0"/>
              </a:rPr>
              <a:t>New construction</a:t>
            </a:r>
          </a:p>
          <a:p>
            <a:pPr marL="309579" indent="-309579">
              <a:lnSpc>
                <a:spcPct val="150000"/>
              </a:lnSpc>
            </a:pPr>
            <a:r>
              <a:rPr lang="en-US" sz="2800" dirty="0">
                <a:latin typeface="Arial" panose="020B0604020202020204" pitchFamily="34" charset="0"/>
                <a:cs typeface="Arial" panose="020B0604020202020204" pitchFamily="34" charset="0"/>
              </a:rPr>
              <a:t>Additions </a:t>
            </a:r>
          </a:p>
          <a:p>
            <a:pPr marL="686769" lvl="1" indent="-309579">
              <a:lnSpc>
                <a:spcPct val="150000"/>
              </a:lnSpc>
            </a:pPr>
            <a:r>
              <a:rPr lang="en-US" sz="2470" dirty="0">
                <a:latin typeface="Arial" panose="020B0604020202020204" pitchFamily="34" charset="0"/>
                <a:cs typeface="Arial" panose="020B0604020202020204" pitchFamily="34" charset="0"/>
              </a:rPr>
              <a:t>&gt;500 sf for 1-2 family dwellings</a:t>
            </a:r>
          </a:p>
          <a:p>
            <a:pPr marL="686769" lvl="1" indent="-309579">
              <a:lnSpc>
                <a:spcPct val="150000"/>
              </a:lnSpc>
            </a:pPr>
            <a:r>
              <a:rPr lang="en-US" sz="2470" dirty="0">
                <a:latin typeface="Arial" panose="020B0604020202020204" pitchFamily="34" charset="0"/>
                <a:cs typeface="Arial" panose="020B0604020202020204" pitchFamily="34" charset="0"/>
              </a:rPr>
              <a:t>&gt;1000 sf for other structures</a:t>
            </a:r>
          </a:p>
          <a:p>
            <a:pPr marL="353004" indent="-353004">
              <a:lnSpc>
                <a:spcPct val="150000"/>
              </a:lnSpc>
            </a:pPr>
            <a:r>
              <a:rPr lang="en-US" sz="2800" dirty="0">
                <a:latin typeface="Arial" panose="020B0604020202020204" pitchFamily="34" charset="0"/>
                <a:cs typeface="Arial" panose="020B0604020202020204" pitchFamily="34" charset="0"/>
              </a:rPr>
              <a:t>Major Renovations </a:t>
            </a:r>
          </a:p>
          <a:p>
            <a:pPr marL="730194" lvl="1" indent="-353004">
              <a:lnSpc>
                <a:spcPct val="150000"/>
              </a:lnSpc>
            </a:pPr>
            <a:r>
              <a:rPr lang="en-US" sz="2470" dirty="0">
                <a:latin typeface="Arial" panose="020B0604020202020204" pitchFamily="34" charset="0"/>
                <a:cs typeface="Arial" panose="020B0604020202020204" pitchFamily="34" charset="0"/>
              </a:rPr>
              <a:t>Work area exceeds 75 percent of conditioned floor area with impacts to two of three: </a:t>
            </a:r>
          </a:p>
          <a:p>
            <a:pPr marL="1107384" lvl="2" indent="-353004">
              <a:lnSpc>
                <a:spcPct val="150000"/>
              </a:lnSpc>
            </a:pPr>
            <a:r>
              <a:rPr lang="en-US" sz="2140" dirty="0">
                <a:latin typeface="Arial" panose="020B0604020202020204" pitchFamily="34" charset="0"/>
                <a:cs typeface="Arial" panose="020B0604020202020204" pitchFamily="34" charset="0"/>
              </a:rPr>
              <a:t>heating system</a:t>
            </a:r>
          </a:p>
          <a:p>
            <a:pPr marL="1107384" lvl="2" indent="-353004">
              <a:lnSpc>
                <a:spcPct val="150000"/>
              </a:lnSpc>
            </a:pPr>
            <a:r>
              <a:rPr lang="en-US" sz="2140" dirty="0">
                <a:latin typeface="Arial" panose="020B0604020202020204" pitchFamily="34" charset="0"/>
                <a:cs typeface="Arial" panose="020B0604020202020204" pitchFamily="34" charset="0"/>
              </a:rPr>
              <a:t>&gt;50% of thermal envelope </a:t>
            </a:r>
          </a:p>
          <a:p>
            <a:pPr marL="1107384" lvl="2" indent="-353004">
              <a:lnSpc>
                <a:spcPct val="150000"/>
              </a:lnSpc>
            </a:pPr>
            <a:r>
              <a:rPr lang="en-US" sz="2140" dirty="0">
                <a:latin typeface="Arial" panose="020B0604020202020204" pitchFamily="34" charset="0"/>
                <a:cs typeface="Arial" panose="020B0604020202020204" pitchFamily="34" charset="0"/>
              </a:rPr>
              <a:t>lighting changes in &gt;50% of the building)</a:t>
            </a:r>
          </a:p>
        </p:txBody>
      </p:sp>
      <p:sp>
        <p:nvSpPr>
          <p:cNvPr id="3" name="Slide Number Placeholder 2">
            <a:extLst>
              <a:ext uri="{FF2B5EF4-FFF2-40B4-BE49-F238E27FC236}">
                <a16:creationId xmlns:a16="http://schemas.microsoft.com/office/drawing/2014/main" id="{3C5C6FF4-C6A7-4825-917E-103ADC33553C}"/>
              </a:ext>
            </a:extLst>
          </p:cNvPr>
          <p:cNvSpPr>
            <a:spLocks noGrp="1"/>
          </p:cNvSpPr>
          <p:nvPr>
            <p:ph type="sldNum" sz="quarter" idx="12"/>
          </p:nvPr>
        </p:nvSpPr>
        <p:spPr>
          <a:xfrm>
            <a:off x="6654052" y="6377116"/>
            <a:ext cx="2103120" cy="276999"/>
          </a:xfrm>
        </p:spPr>
        <p:txBody>
          <a:bodyPr/>
          <a:lstStyle/>
          <a:p>
            <a:fld id="{6315554C-9387-4378-80C2-5F7076CAC952}" type="slidenum">
              <a:rPr lang="en-US" smtClean="0"/>
              <a:t>16</a:t>
            </a:fld>
            <a:endParaRPr lang="en-US" dirty="0"/>
          </a:p>
        </p:txBody>
      </p:sp>
    </p:spTree>
    <p:extLst>
      <p:ext uri="{BB962C8B-B14F-4D97-AF65-F5344CB8AC3E}">
        <p14:creationId xmlns:p14="http://schemas.microsoft.com/office/powerpoint/2010/main" val="4190885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bwMode="auto">
          <a:xfrm>
            <a:off x="934329" y="685800"/>
            <a:ext cx="6629400" cy="685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p>
            <a:r>
              <a:rPr lang="en-US" altLang="en-US" sz="3600" b="1" dirty="0">
                <a:solidFill>
                  <a:schemeClr val="tx1">
                    <a:lumMod val="85000"/>
                    <a:lumOff val="15000"/>
                  </a:schemeClr>
                </a:solidFill>
                <a:latin typeface="Arial" panose="020B0604020202020204" pitchFamily="34" charset="0"/>
                <a:cs typeface="Arial" panose="020B0604020202020204" pitchFamily="34" charset="0"/>
              </a:rPr>
              <a:t>IECS Timeline</a:t>
            </a:r>
          </a:p>
        </p:txBody>
      </p:sp>
      <p:sp>
        <p:nvSpPr>
          <p:cNvPr id="4" name="Text Placeholder 1">
            <a:extLst>
              <a:ext uri="{FF2B5EF4-FFF2-40B4-BE49-F238E27FC236}">
                <a16:creationId xmlns:a16="http://schemas.microsoft.com/office/drawing/2014/main" id="{DF57B0BA-F460-4A6D-B664-A3B9FF0B983A}"/>
              </a:ext>
            </a:extLst>
          </p:cNvPr>
          <p:cNvSpPr txBox="1">
            <a:spLocks/>
          </p:cNvSpPr>
          <p:nvPr/>
        </p:nvSpPr>
        <p:spPr>
          <a:xfrm>
            <a:off x="914400" y="1552303"/>
            <a:ext cx="7797670" cy="4724400"/>
          </a:xfrm>
          <a:prstGeom prst="rect">
            <a:avLst/>
          </a:prstGeom>
        </p:spPr>
        <p:txBody>
          <a:bodyPr vert="horz" lIns="80682" tIns="40341" rIns="80682" bIns="40341" rtlCol="0">
            <a:noAutofit/>
          </a:bodyPr>
          <a:lstStyle>
            <a:lvl1pPr marL="188595" indent="-188595" algn="l" defTabSz="754380" rtl="0" eaLnBrk="1" latinLnBrk="0" hangingPunct="1">
              <a:lnSpc>
                <a:spcPct val="90000"/>
              </a:lnSpc>
              <a:spcBef>
                <a:spcPts val="825"/>
              </a:spcBef>
              <a:buFont typeface="Arial" panose="020B0604020202020204" pitchFamily="34" charset="0"/>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ts val="413"/>
              </a:spcBef>
              <a:buFont typeface="Arial" panose="020B0604020202020204" pitchFamily="34" charset="0"/>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ts val="413"/>
              </a:spcBef>
              <a:buFont typeface="Arial" panose="020B0604020202020204" pitchFamily="34" charset="0"/>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pPr marL="353004" indent="-353004">
              <a:lnSpc>
                <a:spcPct val="150000"/>
              </a:lnSpc>
            </a:pPr>
            <a:r>
              <a:rPr lang="en-US" sz="1800" dirty="0">
                <a:latin typeface="Arial" panose="020B0604020202020204" pitchFamily="34" charset="0"/>
                <a:cs typeface="Arial" panose="020B0604020202020204" pitchFamily="34" charset="0"/>
              </a:rPr>
              <a:t>August 2019 Draft document circulated for comment.</a:t>
            </a:r>
          </a:p>
          <a:p>
            <a:pPr marL="353004" indent="-353004">
              <a:lnSpc>
                <a:spcPct val="150000"/>
              </a:lnSpc>
            </a:pPr>
            <a:r>
              <a:rPr lang="en-US" sz="1800" dirty="0">
                <a:latin typeface="Arial" panose="020B0604020202020204" pitchFamily="34" charset="0"/>
                <a:cs typeface="Arial" panose="020B0604020202020204" pitchFamily="34" charset="0"/>
              </a:rPr>
              <a:t>September 2019 CU team provides approx. 40 comments.</a:t>
            </a:r>
          </a:p>
          <a:p>
            <a:pPr marL="353004" indent="-353004">
              <a:lnSpc>
                <a:spcPct val="150000"/>
              </a:lnSpc>
            </a:pPr>
            <a:r>
              <a:rPr lang="en-US" sz="1800" dirty="0">
                <a:latin typeface="Arial" panose="020B0604020202020204" pitchFamily="34" charset="0"/>
                <a:cs typeface="Arial" panose="020B0604020202020204" pitchFamily="34" charset="0"/>
              </a:rPr>
              <a:t>Optimistic timeline - Cornell comments - COVID happens – City furloughs – Original adoption target of early 2020 is deferred.</a:t>
            </a:r>
          </a:p>
          <a:p>
            <a:pPr marL="353004" indent="-353004">
              <a:lnSpc>
                <a:spcPct val="150000"/>
              </a:lnSpc>
            </a:pPr>
            <a:r>
              <a:rPr lang="en-US" sz="1800" dirty="0">
                <a:latin typeface="Arial" panose="020B0604020202020204" pitchFamily="34" charset="0"/>
                <a:cs typeface="Arial" panose="020B0604020202020204" pitchFamily="34" charset="0"/>
              </a:rPr>
              <a:t>January 20, 2021 Plan discussed for public release at PEDC meeting</a:t>
            </a:r>
          </a:p>
          <a:p>
            <a:pPr marL="353004" indent="-353004">
              <a:lnSpc>
                <a:spcPct val="150000"/>
              </a:lnSpc>
            </a:pPr>
            <a:r>
              <a:rPr lang="en-US" sz="1800" dirty="0">
                <a:latin typeface="Arial" panose="020B0604020202020204" pitchFamily="34" charset="0"/>
                <a:cs typeface="Arial" panose="020B0604020202020204" pitchFamily="34" charset="0"/>
              </a:rPr>
              <a:t>February 2021 -   Public Comment Period</a:t>
            </a:r>
          </a:p>
          <a:p>
            <a:pPr marL="353004" indent="-353004">
              <a:lnSpc>
                <a:spcPct val="150000"/>
              </a:lnSpc>
            </a:pPr>
            <a:r>
              <a:rPr lang="en-US" sz="1800" dirty="0">
                <a:latin typeface="Arial" panose="020B0604020202020204" pitchFamily="34" charset="0"/>
                <a:cs typeface="Arial" panose="020B0604020202020204" pitchFamily="34" charset="0"/>
              </a:rPr>
              <a:t>March 2021 - PEDC public hearing </a:t>
            </a:r>
          </a:p>
          <a:p>
            <a:pPr marL="353004" indent="-353004">
              <a:lnSpc>
                <a:spcPct val="150000"/>
              </a:lnSpc>
            </a:pPr>
            <a:r>
              <a:rPr lang="en-US" sz="1800" dirty="0">
                <a:latin typeface="Arial" panose="020B0604020202020204" pitchFamily="34" charset="0"/>
                <a:cs typeface="Arial" panose="020B0604020202020204" pitchFamily="34" charset="0"/>
              </a:rPr>
              <a:t>March/April 2021 – Common Council consider adoption, if adopted file with NYS Department of State</a:t>
            </a:r>
          </a:p>
          <a:p>
            <a:pPr marL="353004" indent="-353004">
              <a:lnSpc>
                <a:spcPct val="150000"/>
              </a:lnSpc>
            </a:pPr>
            <a:r>
              <a:rPr lang="en-US" sz="1800" dirty="0">
                <a:latin typeface="Arial" panose="020B0604020202020204" pitchFamily="34" charset="0"/>
                <a:cs typeface="Arial" panose="020B0604020202020204" pitchFamily="34" charset="0"/>
              </a:rPr>
              <a:t>Upon adoption – 3 month grace period.  </a:t>
            </a:r>
          </a:p>
          <a:p>
            <a:pPr marL="353004" indent="-353004">
              <a:lnSpc>
                <a:spcPct val="150000"/>
              </a:lnSpc>
            </a:pPr>
            <a:endParaRPr lang="en-US" sz="1800" dirty="0">
              <a:latin typeface="Arial" panose="020B0604020202020204" pitchFamily="34" charset="0"/>
              <a:cs typeface="Arial" panose="020B0604020202020204" pitchFamily="34" charset="0"/>
            </a:endParaRPr>
          </a:p>
          <a:p>
            <a:pPr marL="353004" indent="-353004">
              <a:lnSpc>
                <a:spcPct val="150000"/>
              </a:lnSpc>
            </a:pPr>
            <a:endParaRPr lang="en-US" sz="1800"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CB8C193A-6EF5-4754-A4F3-24E074E86FF3}"/>
              </a:ext>
            </a:extLst>
          </p:cNvPr>
          <p:cNvSpPr>
            <a:spLocks noGrp="1"/>
          </p:cNvSpPr>
          <p:nvPr>
            <p:ph type="sldNum" sz="quarter" idx="12"/>
          </p:nvPr>
        </p:nvSpPr>
        <p:spPr/>
        <p:txBody>
          <a:bodyPr/>
          <a:lstStyle/>
          <a:p>
            <a:fld id="{6315554C-9387-4378-80C2-5F7076CAC952}" type="slidenum">
              <a:rPr lang="en-US" smtClean="0">
                <a:solidFill>
                  <a:prstClr val="black">
                    <a:tint val="75000"/>
                  </a:prstClr>
                </a:solidFill>
              </a:rPr>
              <a:pPr/>
              <a:t>17</a:t>
            </a:fld>
            <a:endParaRPr lang="en-US">
              <a:solidFill>
                <a:prstClr val="black">
                  <a:tint val="75000"/>
                </a:prstClr>
              </a:solidFill>
            </a:endParaRPr>
          </a:p>
        </p:txBody>
      </p:sp>
    </p:spTree>
    <p:extLst>
      <p:ext uri="{BB962C8B-B14F-4D97-AF65-F5344CB8AC3E}">
        <p14:creationId xmlns:p14="http://schemas.microsoft.com/office/powerpoint/2010/main" val="1507936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bwMode="auto">
          <a:xfrm>
            <a:off x="1041335" y="760828"/>
            <a:ext cx="6629400" cy="685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p>
            <a:r>
              <a:rPr lang="en-US" altLang="en-US" sz="3600" b="1" dirty="0">
                <a:solidFill>
                  <a:schemeClr val="tx1">
                    <a:lumMod val="85000"/>
                    <a:lumOff val="15000"/>
                  </a:schemeClr>
                </a:solidFill>
                <a:latin typeface="Arial" panose="020B0604020202020204" pitchFamily="34" charset="0"/>
                <a:cs typeface="Arial" panose="020B0604020202020204" pitchFamily="34" charset="0"/>
              </a:rPr>
              <a:t>IECS Summary</a:t>
            </a:r>
          </a:p>
        </p:txBody>
      </p:sp>
      <p:sp>
        <p:nvSpPr>
          <p:cNvPr id="4" name="Text Placeholder 1">
            <a:extLst>
              <a:ext uri="{FF2B5EF4-FFF2-40B4-BE49-F238E27FC236}">
                <a16:creationId xmlns:a16="http://schemas.microsoft.com/office/drawing/2014/main" id="{BD7CC5A8-665B-480C-89C6-AA6EC581776D}"/>
              </a:ext>
            </a:extLst>
          </p:cNvPr>
          <p:cNvSpPr txBox="1">
            <a:spLocks/>
          </p:cNvSpPr>
          <p:nvPr/>
        </p:nvSpPr>
        <p:spPr>
          <a:xfrm>
            <a:off x="1070643" y="1600200"/>
            <a:ext cx="7797670" cy="3048000"/>
          </a:xfrm>
          <a:prstGeom prst="rect">
            <a:avLst/>
          </a:prstGeom>
        </p:spPr>
        <p:txBody>
          <a:bodyPr vert="horz" lIns="80682" tIns="40341" rIns="80682" bIns="40341" rtlCol="0">
            <a:noAutofit/>
          </a:bodyPr>
          <a:lstStyle>
            <a:lvl1pPr marL="188595" indent="-188595" algn="l" defTabSz="754380" rtl="0" eaLnBrk="1" latinLnBrk="0" hangingPunct="1">
              <a:lnSpc>
                <a:spcPct val="90000"/>
              </a:lnSpc>
              <a:spcBef>
                <a:spcPts val="825"/>
              </a:spcBef>
              <a:buFont typeface="Arial" panose="020B0604020202020204" pitchFamily="34" charset="0"/>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ts val="413"/>
              </a:spcBef>
              <a:buFont typeface="Arial" panose="020B0604020202020204" pitchFamily="34" charset="0"/>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ts val="413"/>
              </a:spcBef>
              <a:buFont typeface="Arial" panose="020B0604020202020204" pitchFamily="34" charset="0"/>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pPr marL="353004" indent="-353004">
              <a:lnSpc>
                <a:spcPct val="150000"/>
              </a:lnSpc>
            </a:pPr>
            <a:r>
              <a:rPr lang="en-US" sz="1800" dirty="0">
                <a:latin typeface="Arial" panose="020B0604020202020204" pitchFamily="34" charset="0"/>
                <a:cs typeface="Arial" panose="020B0604020202020204" pitchFamily="34" charset="0"/>
              </a:rPr>
              <a:t>“Easy Path”</a:t>
            </a:r>
          </a:p>
          <a:p>
            <a:pPr marL="730194" lvl="1" indent="-353004">
              <a:lnSpc>
                <a:spcPct val="150000"/>
              </a:lnSpc>
            </a:pPr>
            <a:r>
              <a:rPr lang="en-US" sz="1470" dirty="0">
                <a:latin typeface="Arial" panose="020B0604020202020204" pitchFamily="34" charset="0"/>
                <a:cs typeface="Arial" panose="020B0604020202020204" pitchFamily="34" charset="0"/>
              </a:rPr>
              <a:t>Awards points for specific design decisions such as heat pumps for heating, window to wall ratio, renewable energy systems, as well as site based credits.</a:t>
            </a:r>
          </a:p>
          <a:p>
            <a:pPr marL="730194" lvl="1" indent="-353004">
              <a:lnSpc>
                <a:spcPct val="150000"/>
              </a:lnSpc>
            </a:pPr>
            <a:r>
              <a:rPr lang="en-US" sz="1470" dirty="0">
                <a:latin typeface="Arial" panose="020B0604020202020204" pitchFamily="34" charset="0"/>
                <a:cs typeface="Arial" panose="020B0604020202020204" pitchFamily="34" charset="0"/>
              </a:rPr>
              <a:t>Points scale over time (2021, 2025, 2030)</a:t>
            </a:r>
          </a:p>
          <a:p>
            <a:pPr marL="353004" indent="-353004">
              <a:lnSpc>
                <a:spcPct val="150000"/>
              </a:lnSpc>
            </a:pPr>
            <a:r>
              <a:rPr lang="en-US" sz="1800" dirty="0">
                <a:latin typeface="Arial" panose="020B0604020202020204" pitchFamily="34" charset="0"/>
                <a:cs typeface="Arial" panose="020B0604020202020204" pitchFamily="34" charset="0"/>
              </a:rPr>
              <a:t>Whole Building Path</a:t>
            </a:r>
          </a:p>
          <a:p>
            <a:pPr marL="730194" lvl="1" indent="-353004">
              <a:lnSpc>
                <a:spcPct val="150000"/>
              </a:lnSpc>
            </a:pPr>
            <a:r>
              <a:rPr lang="en-US" sz="1470" dirty="0">
                <a:latin typeface="Arial" panose="020B0604020202020204" pitchFamily="34" charset="0"/>
                <a:cs typeface="Arial" panose="020B0604020202020204" pitchFamily="34" charset="0"/>
              </a:rPr>
              <a:t>Energy modeling and green building system (LEED, </a:t>
            </a:r>
            <a:r>
              <a:rPr lang="en-US" sz="1470" dirty="0" err="1">
                <a:latin typeface="Arial" panose="020B0604020202020204" pitchFamily="34" charset="0"/>
                <a:cs typeface="Arial" panose="020B0604020202020204" pitchFamily="34" charset="0"/>
              </a:rPr>
              <a:t>PassiveHouse</a:t>
            </a:r>
            <a:r>
              <a:rPr lang="en-US" sz="1470" dirty="0">
                <a:latin typeface="Arial" panose="020B0604020202020204" pitchFamily="34" charset="0"/>
                <a:cs typeface="Arial" panose="020B0604020202020204" pitchFamily="34" charset="0"/>
              </a:rPr>
              <a:t>) focused.</a:t>
            </a:r>
          </a:p>
          <a:p>
            <a:pPr marL="730194" lvl="1" indent="-353004">
              <a:lnSpc>
                <a:spcPct val="150000"/>
              </a:lnSpc>
            </a:pPr>
            <a:r>
              <a:rPr lang="en-US" sz="1470" dirty="0">
                <a:latin typeface="Arial" panose="020B0604020202020204" pitchFamily="34" charset="0"/>
                <a:cs typeface="Arial" panose="020B0604020202020204" pitchFamily="34" charset="0"/>
              </a:rPr>
              <a:t>Greenhouse gas accounting option</a:t>
            </a:r>
          </a:p>
          <a:p>
            <a:pPr marL="0" indent="0">
              <a:lnSpc>
                <a:spcPct val="150000"/>
              </a:lnSpc>
              <a:buNone/>
            </a:pPr>
            <a:endParaRPr lang="en-US" sz="1800"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CC3D353A-8AE1-41B9-9803-84B68DF6AC05}"/>
              </a:ext>
            </a:extLst>
          </p:cNvPr>
          <p:cNvSpPr>
            <a:spLocks noGrp="1"/>
          </p:cNvSpPr>
          <p:nvPr>
            <p:ph type="sldNum" sz="quarter" idx="12"/>
          </p:nvPr>
        </p:nvSpPr>
        <p:spPr/>
        <p:txBody>
          <a:bodyPr/>
          <a:lstStyle/>
          <a:p>
            <a:fld id="{6315554C-9387-4378-80C2-5F7076CAC952}" type="slidenum">
              <a:rPr lang="en-US" smtClean="0">
                <a:solidFill>
                  <a:prstClr val="black">
                    <a:tint val="75000"/>
                  </a:prstClr>
                </a:solidFill>
              </a:rPr>
              <a:pPr/>
              <a:t>18</a:t>
            </a:fld>
            <a:endParaRPr lang="en-US">
              <a:solidFill>
                <a:prstClr val="black">
                  <a:tint val="75000"/>
                </a:prstClr>
              </a:solidFill>
            </a:endParaRPr>
          </a:p>
        </p:txBody>
      </p:sp>
    </p:spTree>
    <p:extLst>
      <p:ext uri="{BB962C8B-B14F-4D97-AF65-F5344CB8AC3E}">
        <p14:creationId xmlns:p14="http://schemas.microsoft.com/office/powerpoint/2010/main" val="2250114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F7A8766-1D21-480B-8A12-EAC111E5701A}"/>
              </a:ext>
            </a:extLst>
          </p:cNvPr>
          <p:cNvSpPr>
            <a:spLocks noGrp="1"/>
          </p:cNvSpPr>
          <p:nvPr>
            <p:ph type="title"/>
          </p:nvPr>
        </p:nvSpPr>
        <p:spPr>
          <a:xfrm>
            <a:off x="2971800" y="3086100"/>
            <a:ext cx="3200400" cy="685800"/>
          </a:xfrm>
        </p:spPr>
        <p:txBody>
          <a:bodyPr>
            <a:noAutofit/>
          </a:bodyPr>
          <a:lstStyle/>
          <a:p>
            <a:r>
              <a:rPr lang="en-US" sz="4400" b="1" dirty="0">
                <a:solidFill>
                  <a:schemeClr val="tx1">
                    <a:lumMod val="85000"/>
                    <a:lumOff val="15000"/>
                  </a:schemeClr>
                </a:solidFill>
              </a:rPr>
              <a:t>Questions?</a:t>
            </a:r>
          </a:p>
        </p:txBody>
      </p:sp>
      <p:sp>
        <p:nvSpPr>
          <p:cNvPr id="3" name="Slide Number Placeholder 2">
            <a:extLst>
              <a:ext uri="{FF2B5EF4-FFF2-40B4-BE49-F238E27FC236}">
                <a16:creationId xmlns:a16="http://schemas.microsoft.com/office/drawing/2014/main" id="{0392EEB1-8550-4CCE-8B5D-40AC81DAE8AF}"/>
              </a:ext>
            </a:extLst>
          </p:cNvPr>
          <p:cNvSpPr>
            <a:spLocks noGrp="1"/>
          </p:cNvSpPr>
          <p:nvPr>
            <p:ph type="sldNum" sz="quarter" idx="12"/>
          </p:nvPr>
        </p:nvSpPr>
        <p:spPr/>
        <p:txBody>
          <a:bodyPr/>
          <a:lstStyle/>
          <a:p>
            <a:fld id="{6315554C-9387-4378-80C2-5F7076CAC952}" type="slidenum">
              <a:rPr lang="en-US" smtClean="0">
                <a:solidFill>
                  <a:prstClr val="black">
                    <a:tint val="75000"/>
                  </a:prstClr>
                </a:solidFill>
              </a:rPr>
              <a:pPr/>
              <a:t>19</a:t>
            </a:fld>
            <a:endParaRPr lang="en-US">
              <a:solidFill>
                <a:prstClr val="black">
                  <a:tint val="75000"/>
                </a:prstClr>
              </a:solidFill>
            </a:endParaRPr>
          </a:p>
        </p:txBody>
      </p:sp>
    </p:spTree>
    <p:extLst>
      <p:ext uri="{BB962C8B-B14F-4D97-AF65-F5344CB8AC3E}">
        <p14:creationId xmlns:p14="http://schemas.microsoft.com/office/powerpoint/2010/main" val="108742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20225" y="400910"/>
            <a:ext cx="3503549" cy="566822"/>
          </a:xfrm>
          <a:prstGeom prst="rect">
            <a:avLst/>
          </a:prstGeom>
        </p:spPr>
        <p:txBody>
          <a:bodyPr vert="horz" wrap="square" lIns="0" tIns="12700" rIns="0" bIns="0" rtlCol="0">
            <a:spAutoFit/>
          </a:bodyPr>
          <a:lstStyle/>
          <a:p>
            <a:pPr marL="12700">
              <a:lnSpc>
                <a:spcPct val="100000"/>
              </a:lnSpc>
              <a:spcBef>
                <a:spcPts val="100"/>
              </a:spcBef>
            </a:pPr>
            <a:r>
              <a:rPr sz="3600" b="1" u="sng" spc="-70" dirty="0">
                <a:solidFill>
                  <a:schemeClr val="tx1"/>
                </a:solidFill>
              </a:rPr>
              <a:t>Today’s</a:t>
            </a:r>
            <a:r>
              <a:rPr sz="3600" b="1" u="sng" spc="-280" dirty="0">
                <a:solidFill>
                  <a:schemeClr val="tx1"/>
                </a:solidFill>
              </a:rPr>
              <a:t> </a:t>
            </a:r>
            <a:r>
              <a:rPr sz="3600" b="1" u="sng" dirty="0">
                <a:solidFill>
                  <a:schemeClr val="tx1"/>
                </a:solidFill>
              </a:rPr>
              <a:t>Agenda</a:t>
            </a:r>
          </a:p>
        </p:txBody>
      </p:sp>
      <p:sp>
        <p:nvSpPr>
          <p:cNvPr id="3" name="object 3"/>
          <p:cNvSpPr txBox="1"/>
          <p:nvPr/>
        </p:nvSpPr>
        <p:spPr>
          <a:xfrm>
            <a:off x="263306" y="1042274"/>
            <a:ext cx="5873348" cy="5045484"/>
          </a:xfrm>
          <a:prstGeom prst="rect">
            <a:avLst/>
          </a:prstGeom>
        </p:spPr>
        <p:txBody>
          <a:bodyPr vert="horz" wrap="square" lIns="0" tIns="12700" rIns="0" bIns="0" rtlCol="0">
            <a:spAutoFit/>
          </a:bodyPr>
          <a:lstStyle/>
          <a:p>
            <a:pPr marL="755650" lvl="1" indent="-285750">
              <a:lnSpc>
                <a:spcPct val="150000"/>
              </a:lnSpc>
              <a:spcBef>
                <a:spcPts val="10"/>
              </a:spcBef>
              <a:buFont typeface="Arial"/>
              <a:buChar char="–"/>
              <a:tabLst>
                <a:tab pos="755015" algn="l"/>
                <a:tab pos="755650" algn="l"/>
              </a:tabLst>
            </a:pPr>
            <a:r>
              <a:rPr lang="en-US" i="1" dirty="0">
                <a:latin typeface="Arial" panose="020B0604020202020204" pitchFamily="34" charset="0"/>
                <a:cs typeface="Arial" panose="020B0604020202020204" pitchFamily="34" charset="0"/>
              </a:rPr>
              <a:t>Introduction by Andrew </a:t>
            </a:r>
            <a:r>
              <a:rPr lang="en-US" i="1" dirty="0" err="1">
                <a:latin typeface="Arial" panose="020B0604020202020204" pitchFamily="34" charset="0"/>
                <a:cs typeface="Arial" panose="020B0604020202020204" pitchFamily="34" charset="0"/>
              </a:rPr>
              <a:t>Magré</a:t>
            </a:r>
            <a:endParaRPr lang="en-US" i="1" dirty="0">
              <a:latin typeface="Arial" panose="020B0604020202020204" pitchFamily="34" charset="0"/>
              <a:cs typeface="Arial" panose="020B0604020202020204" pitchFamily="34" charset="0"/>
            </a:endParaRPr>
          </a:p>
          <a:p>
            <a:pPr marL="1212850" lvl="2" indent="-285750">
              <a:lnSpc>
                <a:spcPct val="150000"/>
              </a:lnSpc>
              <a:spcBef>
                <a:spcPts val="10"/>
              </a:spcBef>
              <a:buFont typeface="Arial"/>
              <a:buChar char="–"/>
              <a:tabLst>
                <a:tab pos="755015" algn="l"/>
                <a:tab pos="755650" algn="l"/>
              </a:tabLst>
            </a:pPr>
            <a:r>
              <a:rPr lang="en-US" sz="1600" dirty="0">
                <a:latin typeface="Arial" panose="020B0604020202020204" pitchFamily="34" charset="0"/>
                <a:cs typeface="Arial" panose="020B0604020202020204" pitchFamily="34" charset="0"/>
              </a:rPr>
              <a:t>Quarterly Construction Report</a:t>
            </a:r>
          </a:p>
          <a:p>
            <a:pPr marL="1212850" lvl="2" indent="-285750">
              <a:lnSpc>
                <a:spcPct val="150000"/>
              </a:lnSpc>
              <a:spcBef>
                <a:spcPts val="10"/>
              </a:spcBef>
              <a:buFont typeface="Arial"/>
              <a:buChar char="–"/>
              <a:tabLst>
                <a:tab pos="755015" algn="l"/>
                <a:tab pos="755650" algn="l"/>
              </a:tabLst>
            </a:pPr>
            <a:r>
              <a:rPr lang="en-US" sz="1600" dirty="0">
                <a:latin typeface="Arial" panose="020B0604020202020204" pitchFamily="34" charset="0"/>
                <a:cs typeface="Arial" panose="020B0604020202020204" pitchFamily="34" charset="0"/>
              </a:rPr>
              <a:t>Transaction Authorities </a:t>
            </a:r>
          </a:p>
          <a:p>
            <a:pPr marL="1212850" lvl="2" indent="-285750">
              <a:lnSpc>
                <a:spcPct val="150000"/>
              </a:lnSpc>
              <a:spcBef>
                <a:spcPts val="10"/>
              </a:spcBef>
              <a:buFont typeface="Arial"/>
              <a:buChar char="–"/>
              <a:tabLst>
                <a:tab pos="755015" algn="l"/>
                <a:tab pos="755650" algn="l"/>
              </a:tabLst>
            </a:pPr>
            <a:r>
              <a:rPr lang="en-US" sz="1600" dirty="0">
                <a:latin typeface="Arial" panose="020B0604020202020204" pitchFamily="34" charset="0"/>
                <a:cs typeface="Arial" panose="020B0604020202020204" pitchFamily="34" charset="0"/>
              </a:rPr>
              <a:t>E-Builder Data Warehouse </a:t>
            </a:r>
          </a:p>
          <a:p>
            <a:pPr marL="755650" lvl="1" indent="-285750">
              <a:lnSpc>
                <a:spcPct val="150000"/>
              </a:lnSpc>
              <a:spcBef>
                <a:spcPts val="10"/>
              </a:spcBef>
              <a:buFont typeface="Arial"/>
              <a:buChar char="–"/>
              <a:tabLst>
                <a:tab pos="755015" algn="l"/>
                <a:tab pos="755650" algn="l"/>
              </a:tabLst>
            </a:pPr>
            <a:r>
              <a:rPr lang="en-US" i="1" dirty="0">
                <a:latin typeface="Arial" panose="020B0604020202020204" pitchFamily="34" charset="0"/>
                <a:cs typeface="Arial" panose="020B0604020202020204" pitchFamily="34" charset="0"/>
              </a:rPr>
              <a:t>FM Minute: Interesting Things to know about the SAMP </a:t>
            </a:r>
          </a:p>
          <a:p>
            <a:pPr marL="1212850" lvl="2" indent="-285750">
              <a:lnSpc>
                <a:spcPct val="150000"/>
              </a:lnSpc>
              <a:spcBef>
                <a:spcPts val="10"/>
              </a:spcBef>
              <a:buFont typeface="Arial"/>
              <a:buChar char="–"/>
              <a:tabLst>
                <a:tab pos="755015" algn="l"/>
                <a:tab pos="755650" algn="l"/>
              </a:tabLst>
            </a:pPr>
            <a:r>
              <a:rPr lang="en-US" sz="1600" dirty="0">
                <a:latin typeface="Arial" panose="020B0604020202020204" pitchFamily="34" charset="0"/>
                <a:cs typeface="Arial" panose="020B0604020202020204" pitchFamily="34" charset="0"/>
              </a:rPr>
              <a:t>Jim Gibbs	</a:t>
            </a:r>
          </a:p>
          <a:p>
            <a:pPr marL="755650" lvl="1" indent="-285750">
              <a:lnSpc>
                <a:spcPct val="150000"/>
              </a:lnSpc>
              <a:spcBef>
                <a:spcPts val="10"/>
              </a:spcBef>
              <a:buFont typeface="Arial"/>
              <a:buChar char="–"/>
              <a:tabLst>
                <a:tab pos="755015" algn="l"/>
                <a:tab pos="755650" algn="l"/>
              </a:tabLst>
            </a:pPr>
            <a:r>
              <a:rPr lang="en-US" i="1" dirty="0">
                <a:latin typeface="Arial" panose="020B0604020202020204" pitchFamily="34" charset="0"/>
                <a:cs typeface="Arial" panose="020B0604020202020204" pitchFamily="34" charset="0"/>
              </a:rPr>
              <a:t>FE Minute: Timing of Ithaca Green Building Code</a:t>
            </a:r>
          </a:p>
          <a:p>
            <a:pPr marL="1212850" lvl="2" indent="-285750">
              <a:lnSpc>
                <a:spcPct val="150000"/>
              </a:lnSpc>
              <a:spcBef>
                <a:spcPts val="10"/>
              </a:spcBef>
              <a:buFont typeface="Arial"/>
              <a:buChar char="–"/>
              <a:tabLst>
                <a:tab pos="755015" algn="l"/>
                <a:tab pos="755650" algn="l"/>
              </a:tabLst>
            </a:pPr>
            <a:r>
              <a:rPr lang="en-US" sz="1600" dirty="0">
                <a:latin typeface="Arial" panose="020B0604020202020204" pitchFamily="34" charset="0"/>
                <a:cs typeface="Arial" panose="020B0604020202020204" pitchFamily="34" charset="0"/>
              </a:rPr>
              <a:t>Matthew Kozlowski</a:t>
            </a:r>
          </a:p>
          <a:p>
            <a:pPr marL="755650" lvl="1" indent="-285750">
              <a:lnSpc>
                <a:spcPct val="150000"/>
              </a:lnSpc>
              <a:spcBef>
                <a:spcPts val="10"/>
              </a:spcBef>
              <a:buFont typeface="Arial"/>
              <a:buChar char="–"/>
              <a:tabLst>
                <a:tab pos="755015" algn="l"/>
                <a:tab pos="755650" algn="l"/>
              </a:tabLst>
            </a:pPr>
            <a:r>
              <a:rPr lang="en-US" i="1" dirty="0">
                <a:latin typeface="Arial" panose="020B0604020202020204" pitchFamily="34" charset="0"/>
                <a:cs typeface="Arial" panose="020B0604020202020204" pitchFamily="34" charset="0"/>
              </a:rPr>
              <a:t>Giving and Receiving Feedback Presentation</a:t>
            </a:r>
          </a:p>
          <a:p>
            <a:pPr marL="1212850" lvl="2" indent="-285750">
              <a:lnSpc>
                <a:spcPct val="150000"/>
              </a:lnSpc>
              <a:spcBef>
                <a:spcPts val="10"/>
              </a:spcBef>
              <a:buFont typeface="Arial"/>
              <a:buChar char="–"/>
              <a:tabLst>
                <a:tab pos="755015" algn="l"/>
                <a:tab pos="755650" algn="l"/>
              </a:tabLst>
            </a:pPr>
            <a:r>
              <a:rPr lang="en-US" sz="1600" dirty="0">
                <a:latin typeface="Arial" panose="020B0604020202020204" pitchFamily="34" charset="0"/>
                <a:cs typeface="Arial" panose="020B0604020202020204" pitchFamily="34" charset="0"/>
              </a:rPr>
              <a:t>Rob Parker</a:t>
            </a:r>
          </a:p>
          <a:p>
            <a:pPr marL="755650" lvl="1" indent="-285750">
              <a:lnSpc>
                <a:spcPct val="150000"/>
              </a:lnSpc>
              <a:spcBef>
                <a:spcPts val="10"/>
              </a:spcBef>
              <a:buFont typeface="Arial"/>
              <a:buChar char="–"/>
              <a:tabLst>
                <a:tab pos="755015" algn="l"/>
                <a:tab pos="755650" algn="l"/>
              </a:tabLst>
            </a:pPr>
            <a:r>
              <a:rPr lang="en-US" i="1" dirty="0">
                <a:latin typeface="Arial" panose="020B0604020202020204" pitchFamily="34" charset="0"/>
                <a:cs typeface="Arial" panose="020B0604020202020204" pitchFamily="34" charset="0"/>
              </a:rPr>
              <a:t>Chemical Inventory Presentation </a:t>
            </a:r>
          </a:p>
          <a:p>
            <a:pPr marL="1212850" lvl="2" indent="-285750">
              <a:lnSpc>
                <a:spcPct val="150000"/>
              </a:lnSpc>
              <a:spcBef>
                <a:spcPts val="10"/>
              </a:spcBef>
              <a:buFont typeface="Arial"/>
              <a:buChar char="–"/>
              <a:tabLst>
                <a:tab pos="755015" algn="l"/>
                <a:tab pos="755650" algn="l"/>
              </a:tabLst>
            </a:pPr>
            <a:r>
              <a:rPr lang="en-US" sz="1600" dirty="0">
                <a:latin typeface="Arial" panose="020B0604020202020204" pitchFamily="34" charset="0"/>
                <a:cs typeface="Arial" panose="020B0604020202020204" pitchFamily="34" charset="0"/>
              </a:rPr>
              <a:t>Liz Kolacki and Mike N.</a:t>
            </a:r>
          </a:p>
        </p:txBody>
      </p:sp>
      <p:pic>
        <p:nvPicPr>
          <p:cNvPr id="6" name="Picture 5">
            <a:extLst>
              <a:ext uri="{FF2B5EF4-FFF2-40B4-BE49-F238E27FC236}">
                <a16:creationId xmlns:a16="http://schemas.microsoft.com/office/drawing/2014/main" id="{76301DE5-E607-402B-B92D-6D42F85E5939}"/>
              </a:ext>
            </a:extLst>
          </p:cNvPr>
          <p:cNvPicPr>
            <a:picLocks noChangeAspect="1"/>
          </p:cNvPicPr>
          <p:nvPr/>
        </p:nvPicPr>
        <p:blipFill>
          <a:blip r:embed="rId3"/>
          <a:stretch>
            <a:fillRect/>
          </a:stretch>
        </p:blipFill>
        <p:spPr>
          <a:xfrm>
            <a:off x="6365459" y="1809750"/>
            <a:ext cx="2515235" cy="3238500"/>
          </a:xfrm>
          <a:prstGeom prst="rect">
            <a:avLst/>
          </a:prstGeom>
          <a:ln>
            <a:solidFill>
              <a:schemeClr val="tx1"/>
            </a:solidFill>
          </a:ln>
        </p:spPr>
      </p:pic>
      <p:sp>
        <p:nvSpPr>
          <p:cNvPr id="8" name="Slide Number Placeholder 7">
            <a:extLst>
              <a:ext uri="{FF2B5EF4-FFF2-40B4-BE49-F238E27FC236}">
                <a16:creationId xmlns:a16="http://schemas.microsoft.com/office/drawing/2014/main" id="{D83F024C-98E3-487D-8D76-C3AFC100BBD9}"/>
              </a:ext>
            </a:extLst>
          </p:cNvPr>
          <p:cNvSpPr>
            <a:spLocks noGrp="1"/>
          </p:cNvSpPr>
          <p:nvPr>
            <p:ph type="sldNum" sz="quarter" idx="7"/>
          </p:nvPr>
        </p:nvSpPr>
        <p:spPr/>
        <p:txBody>
          <a:bodyPr/>
          <a:lstStyle/>
          <a:p>
            <a:fld id="{B6F15528-21DE-4FAA-801E-634DDDAF4B2B}" type="slidenum">
              <a:rPr lang="en-US" smtClean="0"/>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F7A8766-1D21-480B-8A12-EAC111E5701A}"/>
              </a:ext>
            </a:extLst>
          </p:cNvPr>
          <p:cNvSpPr>
            <a:spLocks noGrp="1"/>
          </p:cNvSpPr>
          <p:nvPr>
            <p:ph type="title"/>
          </p:nvPr>
        </p:nvSpPr>
        <p:spPr>
          <a:xfrm>
            <a:off x="1638300" y="2209800"/>
            <a:ext cx="5867400" cy="2438400"/>
          </a:xfrm>
        </p:spPr>
        <p:txBody>
          <a:bodyPr>
            <a:noAutofit/>
          </a:bodyPr>
          <a:lstStyle/>
          <a:p>
            <a:pPr algn="ctr"/>
            <a:r>
              <a:rPr lang="en-US" sz="4400" b="1" dirty="0">
                <a:solidFill>
                  <a:schemeClr val="tx1">
                    <a:lumMod val="85000"/>
                    <a:lumOff val="15000"/>
                  </a:schemeClr>
                </a:solidFill>
              </a:rPr>
              <a:t>Giving and Receiving Feedback Presentation</a:t>
            </a:r>
          </a:p>
        </p:txBody>
      </p:sp>
      <p:sp>
        <p:nvSpPr>
          <p:cNvPr id="3" name="Slide Number Placeholder 2">
            <a:extLst>
              <a:ext uri="{FF2B5EF4-FFF2-40B4-BE49-F238E27FC236}">
                <a16:creationId xmlns:a16="http://schemas.microsoft.com/office/drawing/2014/main" id="{6D109524-0D63-48A1-9C24-018BAB16CD83}"/>
              </a:ext>
            </a:extLst>
          </p:cNvPr>
          <p:cNvSpPr>
            <a:spLocks noGrp="1"/>
          </p:cNvSpPr>
          <p:nvPr>
            <p:ph type="sldNum" sz="quarter" idx="12"/>
          </p:nvPr>
        </p:nvSpPr>
        <p:spPr/>
        <p:txBody>
          <a:bodyPr/>
          <a:lstStyle/>
          <a:p>
            <a:fld id="{6315554C-9387-4378-80C2-5F7076CAC952}" type="slidenum">
              <a:rPr lang="en-US" smtClean="0">
                <a:solidFill>
                  <a:prstClr val="black">
                    <a:tint val="75000"/>
                  </a:prstClr>
                </a:solidFill>
              </a:rPr>
              <a:pPr/>
              <a:t>20</a:t>
            </a:fld>
            <a:endParaRPr lang="en-US">
              <a:solidFill>
                <a:prstClr val="black">
                  <a:tint val="75000"/>
                </a:prstClr>
              </a:solidFill>
            </a:endParaRPr>
          </a:p>
        </p:txBody>
      </p:sp>
    </p:spTree>
    <p:extLst>
      <p:ext uri="{BB962C8B-B14F-4D97-AF65-F5344CB8AC3E}">
        <p14:creationId xmlns:p14="http://schemas.microsoft.com/office/powerpoint/2010/main" val="930100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F7A8766-1D21-480B-8A12-EAC111E5701A}"/>
              </a:ext>
            </a:extLst>
          </p:cNvPr>
          <p:cNvSpPr>
            <a:spLocks noGrp="1"/>
          </p:cNvSpPr>
          <p:nvPr>
            <p:ph type="title"/>
          </p:nvPr>
        </p:nvSpPr>
        <p:spPr>
          <a:xfrm>
            <a:off x="2971800" y="3086100"/>
            <a:ext cx="3200400" cy="685800"/>
          </a:xfrm>
        </p:spPr>
        <p:txBody>
          <a:bodyPr>
            <a:noAutofit/>
          </a:bodyPr>
          <a:lstStyle/>
          <a:p>
            <a:r>
              <a:rPr lang="en-US" sz="4400" b="1" dirty="0">
                <a:solidFill>
                  <a:schemeClr val="tx1">
                    <a:lumMod val="85000"/>
                    <a:lumOff val="15000"/>
                  </a:schemeClr>
                </a:solidFill>
              </a:rPr>
              <a:t>Questions?</a:t>
            </a:r>
          </a:p>
        </p:txBody>
      </p:sp>
      <p:sp>
        <p:nvSpPr>
          <p:cNvPr id="3" name="Slide Number Placeholder 2">
            <a:extLst>
              <a:ext uri="{FF2B5EF4-FFF2-40B4-BE49-F238E27FC236}">
                <a16:creationId xmlns:a16="http://schemas.microsoft.com/office/drawing/2014/main" id="{0392EEB1-8550-4CCE-8B5D-40AC81DAE8AF}"/>
              </a:ext>
            </a:extLst>
          </p:cNvPr>
          <p:cNvSpPr>
            <a:spLocks noGrp="1"/>
          </p:cNvSpPr>
          <p:nvPr>
            <p:ph type="sldNum" sz="quarter" idx="12"/>
          </p:nvPr>
        </p:nvSpPr>
        <p:spPr/>
        <p:txBody>
          <a:bodyPr/>
          <a:lstStyle/>
          <a:p>
            <a:fld id="{6315554C-9387-4378-80C2-5F7076CAC952}" type="slidenum">
              <a:rPr lang="en-US" smtClean="0">
                <a:solidFill>
                  <a:prstClr val="black">
                    <a:tint val="75000"/>
                  </a:prstClr>
                </a:solidFill>
              </a:rPr>
              <a:pPr/>
              <a:t>21</a:t>
            </a:fld>
            <a:endParaRPr lang="en-US">
              <a:solidFill>
                <a:prstClr val="black">
                  <a:tint val="75000"/>
                </a:prstClr>
              </a:solidFill>
            </a:endParaRPr>
          </a:p>
        </p:txBody>
      </p:sp>
    </p:spTree>
    <p:extLst>
      <p:ext uri="{BB962C8B-B14F-4D97-AF65-F5344CB8AC3E}">
        <p14:creationId xmlns:p14="http://schemas.microsoft.com/office/powerpoint/2010/main" val="201932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B946F3-AC6E-A441-B71A-79414DB808B7}"/>
              </a:ext>
            </a:extLst>
          </p:cNvPr>
          <p:cNvSpPr txBox="1"/>
          <p:nvPr/>
        </p:nvSpPr>
        <p:spPr>
          <a:xfrm>
            <a:off x="762000" y="1854084"/>
            <a:ext cx="5144498" cy="3347840"/>
          </a:xfrm>
          <a:prstGeom prst="rect">
            <a:avLst/>
          </a:prstGeom>
          <a:noFill/>
        </p:spPr>
        <p:txBody>
          <a:bodyPr wrap="square" rtlCol="0">
            <a:spAutoFit/>
          </a:bodyPr>
          <a:lstStyle/>
          <a:p>
            <a:pPr marL="0" marR="0" lvl="0" indent="0" algn="l" defTabSz="68580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Q4 Construction Report</a:t>
            </a:r>
          </a:p>
          <a:p>
            <a:pPr marL="692150" marR="0" lvl="1" indent="-234950" algn="l" defTabSz="6858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Just released this week!</a:t>
            </a:r>
          </a:p>
          <a:p>
            <a:pPr marL="0" marR="0" lvl="0" indent="0" algn="l" defTabSz="68580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Transaction &amp; Payment Policy 4.2</a:t>
            </a:r>
          </a:p>
          <a:p>
            <a:pPr marL="692150" marR="0" lvl="1" indent="-234950" algn="l" defTabSz="6858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Friendly reminder </a:t>
            </a:r>
          </a:p>
          <a:p>
            <a:pPr marL="0" marR="0" lvl="0" indent="0" algn="l" defTabSz="68580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E-Builder Data Warehouse</a:t>
            </a:r>
          </a:p>
          <a:p>
            <a:pPr marL="692150" marR="0" lvl="1" indent="-231775" algn="l" defTabSz="685800" rtl="0" eaLnBrk="1" fontAlgn="auto" latinLnBrk="0" hangingPunct="1">
              <a:lnSpc>
                <a:spcPct val="150000"/>
              </a:lnSpc>
              <a:spcBef>
                <a:spcPts val="0"/>
              </a:spcBef>
              <a:spcAft>
                <a:spcPts val="0"/>
              </a:spcAft>
              <a:buClrTx/>
              <a:buSzTx/>
              <a:buFont typeface="Arial" panose="020B0604020202020204" pitchFamily="34" charset="0"/>
              <a:buChar char="•"/>
              <a:tabLst>
                <a:tab pos="508000" algn="l"/>
                <a:tab pos="622300" algn="l"/>
              </a:tabLst>
              <a:defRPr/>
            </a:pPr>
            <a:r>
              <a:rPr kumimoji="0" lang="en-US" sz="24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Coming soon - Dashboards</a:t>
            </a:r>
          </a:p>
        </p:txBody>
      </p:sp>
      <p:pic>
        <p:nvPicPr>
          <p:cNvPr id="3" name="Picture 2">
            <a:extLst>
              <a:ext uri="{FF2B5EF4-FFF2-40B4-BE49-F238E27FC236}">
                <a16:creationId xmlns:a16="http://schemas.microsoft.com/office/drawing/2014/main" id="{B6EFD437-2489-4180-971B-B6D601B6E0DF}"/>
              </a:ext>
            </a:extLst>
          </p:cNvPr>
          <p:cNvPicPr>
            <a:picLocks noChangeAspect="1"/>
          </p:cNvPicPr>
          <p:nvPr/>
        </p:nvPicPr>
        <p:blipFill>
          <a:blip r:embed="rId3"/>
          <a:stretch>
            <a:fillRect/>
          </a:stretch>
        </p:blipFill>
        <p:spPr>
          <a:xfrm>
            <a:off x="6324600" y="1640237"/>
            <a:ext cx="1678396" cy="2180269"/>
          </a:xfrm>
          <a:prstGeom prst="rect">
            <a:avLst/>
          </a:prstGeom>
          <a:solidFill>
            <a:schemeClr val="tx1"/>
          </a:solidFill>
          <a:ln>
            <a:solidFill>
              <a:schemeClr val="tx1"/>
            </a:solidFill>
          </a:ln>
        </p:spPr>
      </p:pic>
      <p:sp>
        <p:nvSpPr>
          <p:cNvPr id="19" name="Rectangle 18">
            <a:extLst>
              <a:ext uri="{FF2B5EF4-FFF2-40B4-BE49-F238E27FC236}">
                <a16:creationId xmlns:a16="http://schemas.microsoft.com/office/drawing/2014/main" id="{8B39007B-B8C5-9B41-A2B9-E6408D65E45C}"/>
              </a:ext>
            </a:extLst>
          </p:cNvPr>
          <p:cNvSpPr/>
          <p:nvPr/>
        </p:nvSpPr>
        <p:spPr>
          <a:xfrm>
            <a:off x="6196616" y="3850037"/>
            <a:ext cx="2362200" cy="507831"/>
          </a:xfrm>
          <a:prstGeom prst="rect">
            <a:avLst/>
          </a:prstGeom>
        </p:spPr>
        <p:txBody>
          <a:bodyPr wrap="square">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35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 can find the Q4 report on the E&amp;PM website </a:t>
            </a:r>
            <a:endParaRPr kumimoji="0" lang="en-US" sz="1350" b="0" i="0" u="none" strike="noStrike" kern="1200" cap="none" spc="0" normalizeH="0" baseline="0" noProof="0" dirty="0">
              <a:ln>
                <a:noFill/>
              </a:ln>
              <a:solidFill>
                <a:prstClr val="black"/>
              </a:solidFill>
              <a:effectLst/>
              <a:uLnTx/>
              <a:uFillTx/>
              <a:latin typeface="Times"/>
              <a:ea typeface="+mn-ea"/>
              <a:cs typeface="+mn-cs"/>
            </a:endParaRPr>
          </a:p>
        </p:txBody>
      </p:sp>
      <p:sp>
        <p:nvSpPr>
          <p:cNvPr id="9" name="TextBox 8">
            <a:extLst>
              <a:ext uri="{FF2B5EF4-FFF2-40B4-BE49-F238E27FC236}">
                <a16:creationId xmlns:a16="http://schemas.microsoft.com/office/drawing/2014/main" id="{71AB12F1-8F9C-485D-A069-929FFC744BD6}"/>
              </a:ext>
            </a:extLst>
          </p:cNvPr>
          <p:cNvSpPr txBox="1"/>
          <p:nvPr/>
        </p:nvSpPr>
        <p:spPr>
          <a:xfrm>
            <a:off x="2736512" y="382835"/>
            <a:ext cx="3670976" cy="58477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January Updates</a:t>
            </a:r>
          </a:p>
        </p:txBody>
      </p:sp>
      <p:pic>
        <p:nvPicPr>
          <p:cNvPr id="4" name="Picture 3">
            <a:extLst>
              <a:ext uri="{FF2B5EF4-FFF2-40B4-BE49-F238E27FC236}">
                <a16:creationId xmlns:a16="http://schemas.microsoft.com/office/drawing/2014/main" id="{F77B1564-6584-BF4A-BBBB-402E62E6A4B6}"/>
              </a:ext>
            </a:extLst>
          </p:cNvPr>
          <p:cNvPicPr>
            <a:picLocks noChangeAspect="1"/>
          </p:cNvPicPr>
          <p:nvPr/>
        </p:nvPicPr>
        <p:blipFill>
          <a:blip r:embed="rId4"/>
          <a:stretch>
            <a:fillRect/>
          </a:stretch>
        </p:blipFill>
        <p:spPr>
          <a:xfrm>
            <a:off x="5906498" y="4710691"/>
            <a:ext cx="2514600" cy="1551418"/>
          </a:xfrm>
          <a:prstGeom prst="rect">
            <a:avLst/>
          </a:prstGeom>
        </p:spPr>
      </p:pic>
      <p:sp>
        <p:nvSpPr>
          <p:cNvPr id="5" name="TextBox 4">
            <a:extLst>
              <a:ext uri="{FF2B5EF4-FFF2-40B4-BE49-F238E27FC236}">
                <a16:creationId xmlns:a16="http://schemas.microsoft.com/office/drawing/2014/main" id="{6D7FEE78-0361-2846-B6B2-64B48BFB9BC1}"/>
              </a:ext>
            </a:extLst>
          </p:cNvPr>
          <p:cNvSpPr txBox="1"/>
          <p:nvPr/>
        </p:nvSpPr>
        <p:spPr>
          <a:xfrm>
            <a:off x="219919" y="4352081"/>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3E087F8D-1081-F94C-8425-ECC5DB45BD8F}"/>
              </a:ext>
            </a:extLst>
          </p:cNvPr>
          <p:cNvSpPr/>
          <p:nvPr/>
        </p:nvSpPr>
        <p:spPr>
          <a:xfrm>
            <a:off x="5791200" y="6253118"/>
            <a:ext cx="2362200" cy="300082"/>
          </a:xfrm>
          <a:prstGeom prst="rect">
            <a:avLst/>
          </a:prstGeom>
        </p:spPr>
        <p:txBody>
          <a:bodyPr wrap="square">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35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Project Specific Dashboard</a:t>
            </a:r>
            <a:endParaRPr kumimoji="0" lang="en-US" sz="1350" b="0" i="0" u="none" strike="noStrike" kern="1200" cap="none" spc="0" normalizeH="0" baseline="0" noProof="0" dirty="0">
              <a:ln>
                <a:noFill/>
              </a:ln>
              <a:solidFill>
                <a:prstClr val="black"/>
              </a:solidFill>
              <a:effectLst/>
              <a:uLnTx/>
              <a:uFillTx/>
              <a:latin typeface="Times"/>
              <a:ea typeface="+mn-ea"/>
              <a:cs typeface="+mn-cs"/>
            </a:endParaRPr>
          </a:p>
        </p:txBody>
      </p:sp>
    </p:spTree>
    <p:extLst>
      <p:ext uri="{BB962C8B-B14F-4D97-AF65-F5344CB8AC3E}">
        <p14:creationId xmlns:p14="http://schemas.microsoft.com/office/powerpoint/2010/main" val="2974928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F7A8766-1D21-480B-8A12-EAC111E5701A}"/>
              </a:ext>
            </a:extLst>
          </p:cNvPr>
          <p:cNvSpPr>
            <a:spLocks noGrp="1"/>
          </p:cNvSpPr>
          <p:nvPr>
            <p:ph type="title"/>
          </p:nvPr>
        </p:nvSpPr>
        <p:spPr>
          <a:xfrm>
            <a:off x="3124200" y="3086100"/>
            <a:ext cx="2895600" cy="685800"/>
          </a:xfrm>
        </p:spPr>
        <p:txBody>
          <a:bodyPr>
            <a:noAutofit/>
          </a:bodyPr>
          <a:lstStyle/>
          <a:p>
            <a:r>
              <a:rPr lang="en-US" sz="4400" b="1" dirty="0">
                <a:solidFill>
                  <a:schemeClr val="tx1">
                    <a:lumMod val="85000"/>
                    <a:lumOff val="15000"/>
                  </a:schemeClr>
                </a:solidFill>
              </a:rPr>
              <a:t>FM Minute</a:t>
            </a:r>
          </a:p>
        </p:txBody>
      </p:sp>
      <p:sp>
        <p:nvSpPr>
          <p:cNvPr id="3" name="Slide Number Placeholder 2">
            <a:extLst>
              <a:ext uri="{FF2B5EF4-FFF2-40B4-BE49-F238E27FC236}">
                <a16:creationId xmlns:a16="http://schemas.microsoft.com/office/drawing/2014/main" id="{D9D5107D-5A55-4B81-9CDF-E3E86EC0C109}"/>
              </a:ext>
            </a:extLst>
          </p:cNvPr>
          <p:cNvSpPr>
            <a:spLocks noGrp="1"/>
          </p:cNvSpPr>
          <p:nvPr>
            <p:ph type="sldNum" sz="quarter" idx="12"/>
          </p:nvPr>
        </p:nvSpPr>
        <p:spPr/>
        <p:txBody>
          <a:bodyPr/>
          <a:lstStyle/>
          <a:p>
            <a:fld id="{6315554C-9387-4378-80C2-5F7076CAC952}" type="slidenum">
              <a:rPr lang="en-US" smtClean="0">
                <a:solidFill>
                  <a:prstClr val="black">
                    <a:tint val="75000"/>
                  </a:prstClr>
                </a:solidFill>
              </a:rPr>
              <a:pPr/>
              <a:t>4</a:t>
            </a:fld>
            <a:endParaRPr lang="en-US">
              <a:solidFill>
                <a:prstClr val="black">
                  <a:tint val="75000"/>
                </a:prstClr>
              </a:solidFill>
            </a:endParaRPr>
          </a:p>
        </p:txBody>
      </p:sp>
    </p:spTree>
    <p:extLst>
      <p:ext uri="{BB962C8B-B14F-4D97-AF65-F5344CB8AC3E}">
        <p14:creationId xmlns:p14="http://schemas.microsoft.com/office/powerpoint/2010/main" val="3592559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708977"/>
            <a:ext cx="6858000" cy="611041"/>
          </a:xfrm>
        </p:spPr>
        <p:txBody>
          <a:bodyPr>
            <a:normAutofit/>
          </a:bodyPr>
          <a:lstStyle/>
          <a:p>
            <a:pPr algn="l"/>
            <a:r>
              <a:rPr lang="en-US" sz="3300" b="1" dirty="0">
                <a:solidFill>
                  <a:schemeClr val="tx1">
                    <a:lumMod val="85000"/>
                    <a:lumOff val="15000"/>
                  </a:schemeClr>
                </a:solidFill>
                <a:latin typeface="Arial" panose="020B0604020202020204" pitchFamily="34" charset="0"/>
                <a:cs typeface="Arial" panose="020B0604020202020204" pitchFamily="34" charset="0"/>
              </a:rPr>
              <a:t>Strategic Asset Management</a:t>
            </a:r>
          </a:p>
        </p:txBody>
      </p:sp>
      <p:sp>
        <p:nvSpPr>
          <p:cNvPr id="3" name="Subtitle 2"/>
          <p:cNvSpPr>
            <a:spLocks noGrp="1"/>
          </p:cNvSpPr>
          <p:nvPr>
            <p:ph type="subTitle" idx="1"/>
          </p:nvPr>
        </p:nvSpPr>
        <p:spPr>
          <a:xfrm>
            <a:off x="990600" y="1447800"/>
            <a:ext cx="7501855" cy="4191000"/>
          </a:xfrm>
        </p:spPr>
        <p:txBody>
          <a:bodyPr>
            <a:normAutofit fontScale="85000" lnSpcReduction="10000"/>
          </a:bodyPr>
          <a:lstStyle/>
          <a:p>
            <a:r>
              <a:rPr lang="en-US" dirty="0">
                <a:latin typeface="Arial" panose="020B0604020202020204" pitchFamily="34" charset="0"/>
                <a:cs typeface="Arial" panose="020B0604020202020204" pitchFamily="34" charset="0"/>
              </a:rPr>
              <a:t> </a:t>
            </a:r>
          </a:p>
          <a:p>
            <a:r>
              <a:rPr lang="en-US" sz="3500" dirty="0">
                <a:latin typeface="Arial" panose="020B0604020202020204" pitchFamily="34" charset="0"/>
                <a:cs typeface="Arial" panose="020B0604020202020204" pitchFamily="34" charset="0"/>
              </a:rPr>
              <a:t>Steps to creating a Foundation for Managing our Facilities:</a:t>
            </a:r>
          </a:p>
          <a:p>
            <a:endParaRPr lang="en-US" sz="3500" dirty="0">
              <a:latin typeface="Arial" panose="020B0604020202020204" pitchFamily="34" charset="0"/>
              <a:cs typeface="Arial" panose="020B0604020202020204" pitchFamily="34" charset="0"/>
            </a:endParaRPr>
          </a:p>
          <a:p>
            <a:pPr marL="342900" indent="-342900" algn="l">
              <a:buFont typeface="+mj-lt"/>
              <a:buAutoNum type="arabicPeriod"/>
            </a:pPr>
            <a:r>
              <a:rPr lang="en-US" sz="2600" dirty="0">
                <a:latin typeface="Arial" panose="020B0604020202020204" pitchFamily="34" charset="0"/>
                <a:cs typeface="Arial" panose="020B0604020202020204" pitchFamily="34" charset="0"/>
              </a:rPr>
              <a:t>Create individual programs for asset classes, consider:</a:t>
            </a:r>
          </a:p>
          <a:p>
            <a:pPr marL="685800" lvl="1" indent="-342900" algn="l">
              <a:buFont typeface="Arial" panose="020B0604020202020204" pitchFamily="34" charset="0"/>
              <a:buChar char="•"/>
            </a:pPr>
            <a:r>
              <a:rPr lang="en-US" sz="2400" dirty="0">
                <a:latin typeface="Arial" panose="020B0604020202020204" pitchFamily="34" charset="0"/>
                <a:cs typeface="Arial" panose="020B0604020202020204" pitchFamily="34" charset="0"/>
              </a:rPr>
              <a:t>Function</a:t>
            </a:r>
          </a:p>
          <a:p>
            <a:pPr marL="685800" lvl="1" indent="-342900" algn="l">
              <a:buFont typeface="Arial" panose="020B0604020202020204" pitchFamily="34" charset="0"/>
              <a:buChar char="•"/>
            </a:pPr>
            <a:r>
              <a:rPr lang="en-US" sz="2400" dirty="0">
                <a:latin typeface="Arial" panose="020B0604020202020204" pitchFamily="34" charset="0"/>
                <a:cs typeface="Arial" panose="020B0604020202020204" pitchFamily="34" charset="0"/>
              </a:rPr>
              <a:t>Tier</a:t>
            </a:r>
          </a:p>
          <a:p>
            <a:pPr marL="685800" lvl="1" indent="-342900" algn="l">
              <a:buFont typeface="Arial" panose="020B0604020202020204" pitchFamily="34" charset="0"/>
              <a:buChar char="•"/>
            </a:pPr>
            <a:r>
              <a:rPr lang="en-US" sz="2400" dirty="0">
                <a:latin typeface="Arial" panose="020B0604020202020204" pitchFamily="34" charset="0"/>
                <a:cs typeface="Arial" panose="020B0604020202020204" pitchFamily="34" charset="0"/>
              </a:rPr>
              <a:t>Uniformat</a:t>
            </a:r>
          </a:p>
          <a:p>
            <a:pPr marL="685800" lvl="1" indent="-342900" algn="l">
              <a:buFont typeface="Arial" panose="020B0604020202020204" pitchFamily="34" charset="0"/>
              <a:buChar char="•"/>
            </a:pPr>
            <a:r>
              <a:rPr lang="en-US" sz="2400" dirty="0">
                <a:latin typeface="Arial" panose="020B0604020202020204" pitchFamily="34" charset="0"/>
                <a:cs typeface="Arial" panose="020B0604020202020204" pitchFamily="34" charset="0"/>
              </a:rPr>
              <a:t>Failure Modes</a:t>
            </a:r>
            <a:endParaRPr lang="en-US" sz="2800" dirty="0">
              <a:latin typeface="Arial" panose="020B0604020202020204" pitchFamily="34" charset="0"/>
              <a:cs typeface="Arial" panose="020B0604020202020204" pitchFamily="34" charset="0"/>
            </a:endParaRPr>
          </a:p>
          <a:p>
            <a:pPr marL="342900" indent="-342900" algn="l">
              <a:buFont typeface="+mj-lt"/>
              <a:buAutoNum type="arabicPeriod" startAt="2"/>
            </a:pPr>
            <a:r>
              <a:rPr lang="en-US" sz="2600" dirty="0">
                <a:latin typeface="Arial" panose="020B0604020202020204" pitchFamily="34" charset="0"/>
                <a:cs typeface="Arial" panose="020B0604020202020204" pitchFamily="34" charset="0"/>
              </a:rPr>
              <a:t>Inventory, collect data, tag assets</a:t>
            </a:r>
          </a:p>
          <a:p>
            <a:pPr marL="342900" indent="-342900" algn="l">
              <a:buFont typeface="+mj-lt"/>
              <a:buAutoNum type="arabicPeriod" startAt="2"/>
            </a:pPr>
            <a:r>
              <a:rPr lang="en-US" sz="2600" dirty="0">
                <a:latin typeface="Arial" panose="020B0604020202020204" pitchFamily="34" charset="0"/>
                <a:cs typeface="Arial" panose="020B0604020202020204" pitchFamily="34" charset="0"/>
              </a:rPr>
              <a:t>Describe preventive maintenance programs</a:t>
            </a:r>
          </a:p>
          <a:p>
            <a:pPr marL="342900" indent="-342900" algn="l">
              <a:buFont typeface="+mj-lt"/>
              <a:buAutoNum type="arabicPeriod" startAt="2"/>
            </a:pPr>
            <a:r>
              <a:rPr lang="en-US" sz="2600" dirty="0">
                <a:latin typeface="Arial" panose="020B0604020202020204" pitchFamily="34" charset="0"/>
                <a:cs typeface="Arial" panose="020B0604020202020204" pitchFamily="34" charset="0"/>
              </a:rPr>
              <a:t>Estimate PM effort and modify programs to fit the funding</a:t>
            </a:r>
          </a:p>
          <a:p>
            <a:pPr marL="342900" indent="-342900" algn="l">
              <a:buFont typeface="+mj-lt"/>
              <a:buAutoNum type="arabicPeriod" startAt="2"/>
            </a:pPr>
            <a:r>
              <a:rPr lang="en-US" sz="2600" dirty="0">
                <a:latin typeface="Arial" panose="020B0604020202020204" pitchFamily="34" charset="0"/>
                <a:cs typeface="Arial" panose="020B0604020202020204" pitchFamily="34" charset="0"/>
              </a:rPr>
              <a:t>Load into CMMS (data in ONE place)</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18001466-B2AB-4B43-A1BF-D836459522D9}" type="slidenum">
              <a:rPr lang="en-US" smtClean="0"/>
              <a:t>5</a:t>
            </a:fld>
            <a:endParaRPr lang="en-US" dirty="0"/>
          </a:p>
        </p:txBody>
      </p:sp>
    </p:spTree>
    <p:extLst>
      <p:ext uri="{BB962C8B-B14F-4D97-AF65-F5344CB8AC3E}">
        <p14:creationId xmlns:p14="http://schemas.microsoft.com/office/powerpoint/2010/main" val="3947790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5145F-E09A-4CFE-95C3-B1A0A8D62D98}"/>
              </a:ext>
            </a:extLst>
          </p:cNvPr>
          <p:cNvSpPr>
            <a:spLocks noGrp="1"/>
          </p:cNvSpPr>
          <p:nvPr>
            <p:ph type="title"/>
          </p:nvPr>
        </p:nvSpPr>
        <p:spPr>
          <a:xfrm>
            <a:off x="990600" y="762000"/>
            <a:ext cx="8832595" cy="492443"/>
          </a:xfrm>
        </p:spPr>
        <p:txBody>
          <a:bodyPr/>
          <a:lstStyle/>
          <a:p>
            <a:r>
              <a:rPr lang="en-US" b="1" dirty="0">
                <a:solidFill>
                  <a:schemeClr val="tx1">
                    <a:lumMod val="85000"/>
                    <a:lumOff val="15000"/>
                  </a:schemeClr>
                </a:solidFill>
                <a:latin typeface="Arial" panose="020B0604020202020204" pitchFamily="34" charset="0"/>
                <a:cs typeface="Arial" panose="020B0604020202020204" pitchFamily="34" charset="0"/>
              </a:rPr>
              <a:t>What is an “asset”?</a:t>
            </a:r>
          </a:p>
        </p:txBody>
      </p:sp>
      <p:sp>
        <p:nvSpPr>
          <p:cNvPr id="3" name="Content Placeholder 2">
            <a:extLst>
              <a:ext uri="{FF2B5EF4-FFF2-40B4-BE49-F238E27FC236}">
                <a16:creationId xmlns:a16="http://schemas.microsoft.com/office/drawing/2014/main" id="{3EDCD770-7E16-4131-A1B1-1A9A40BF344E}"/>
              </a:ext>
            </a:extLst>
          </p:cNvPr>
          <p:cNvSpPr>
            <a:spLocks noGrp="1"/>
          </p:cNvSpPr>
          <p:nvPr>
            <p:ph idx="1"/>
          </p:nvPr>
        </p:nvSpPr>
        <p:spPr>
          <a:xfrm>
            <a:off x="1003495" y="1676400"/>
            <a:ext cx="7149905" cy="1569660"/>
          </a:xfrm>
        </p:spPr>
        <p:txBody>
          <a:bodyPr/>
          <a:lstStyle/>
          <a:p>
            <a:r>
              <a:rPr lang="en-US" sz="2800" dirty="0">
                <a:latin typeface="Arial" panose="020B0604020202020204" pitchFamily="34" charset="0"/>
                <a:cs typeface="Arial" panose="020B0604020202020204" pitchFamily="34" charset="0"/>
              </a:rPr>
              <a:t>Anything that has value to the institution – people, reputation, endowment, facilities……</a:t>
            </a:r>
          </a:p>
          <a:p>
            <a:endParaRPr lang="en-US" dirty="0">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87F76BF9-A7D1-4369-B08F-7A374550C669}"/>
              </a:ext>
            </a:extLst>
          </p:cNvPr>
          <p:cNvSpPr>
            <a:spLocks noGrp="1"/>
          </p:cNvSpPr>
          <p:nvPr>
            <p:ph type="sldNum" sz="quarter" idx="12"/>
          </p:nvPr>
        </p:nvSpPr>
        <p:spPr>
          <a:xfrm>
            <a:off x="6172200" y="640080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8001466-B2AB-4B43-A1BF-D836459522D9}" type="slidenum">
              <a:rPr lang="en-US" sz="1800" smtClean="0"/>
              <a:pPr/>
              <a:t>6</a:t>
            </a:fld>
            <a:endParaRPr lang="en-US" sz="1800" dirty="0"/>
          </a:p>
        </p:txBody>
      </p:sp>
    </p:spTree>
    <p:extLst>
      <p:ext uri="{BB962C8B-B14F-4D97-AF65-F5344CB8AC3E}">
        <p14:creationId xmlns:p14="http://schemas.microsoft.com/office/powerpoint/2010/main" val="4162482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433D5-8665-493F-8B95-B7635F60CAD1}"/>
              </a:ext>
            </a:extLst>
          </p:cNvPr>
          <p:cNvSpPr>
            <a:spLocks noGrp="1"/>
          </p:cNvSpPr>
          <p:nvPr>
            <p:ph type="title"/>
          </p:nvPr>
        </p:nvSpPr>
        <p:spPr>
          <a:xfrm>
            <a:off x="208676" y="754380"/>
            <a:ext cx="8726648" cy="994172"/>
          </a:xfrm>
        </p:spPr>
        <p:txBody>
          <a:bodyPr>
            <a:normAutofit fontScale="90000"/>
          </a:bodyPr>
          <a:lstStyle/>
          <a:p>
            <a:pPr algn="ctr"/>
            <a:r>
              <a:rPr lang="en-US" sz="2800" b="1" dirty="0">
                <a:solidFill>
                  <a:schemeClr val="tx1">
                    <a:lumMod val="85000"/>
                    <a:lumOff val="15000"/>
                  </a:schemeClr>
                </a:solidFill>
                <a:latin typeface="Arial" panose="020B0604020202020204" pitchFamily="34" charset="0"/>
                <a:cs typeface="Arial" panose="020B0604020202020204" pitchFamily="34" charset="0"/>
              </a:rPr>
              <a:t>So what!  </a:t>
            </a:r>
            <a:br>
              <a:rPr lang="en-US" sz="2800" b="1" dirty="0">
                <a:solidFill>
                  <a:schemeClr val="tx1">
                    <a:lumMod val="85000"/>
                    <a:lumOff val="15000"/>
                  </a:schemeClr>
                </a:solidFill>
                <a:latin typeface="Arial" panose="020B0604020202020204" pitchFamily="34" charset="0"/>
                <a:cs typeface="Arial" panose="020B0604020202020204" pitchFamily="34" charset="0"/>
              </a:rPr>
            </a:br>
            <a:r>
              <a:rPr lang="en-US" sz="2800" b="1" dirty="0">
                <a:solidFill>
                  <a:schemeClr val="tx1">
                    <a:lumMod val="85000"/>
                    <a:lumOff val="15000"/>
                  </a:schemeClr>
                </a:solidFill>
                <a:latin typeface="Arial" panose="020B0604020202020204" pitchFamily="34" charset="0"/>
                <a:cs typeface="Arial" panose="020B0604020202020204" pitchFamily="34" charset="0"/>
              </a:rPr>
              <a:t>How does asset management apply to project managers?</a:t>
            </a:r>
          </a:p>
        </p:txBody>
      </p:sp>
      <p:sp>
        <p:nvSpPr>
          <p:cNvPr id="3" name="Content Placeholder 2">
            <a:extLst>
              <a:ext uri="{FF2B5EF4-FFF2-40B4-BE49-F238E27FC236}">
                <a16:creationId xmlns:a16="http://schemas.microsoft.com/office/drawing/2014/main" id="{5B6F566D-ED9D-434B-9309-97688A0E97B2}"/>
              </a:ext>
            </a:extLst>
          </p:cNvPr>
          <p:cNvSpPr>
            <a:spLocks noGrp="1"/>
          </p:cNvSpPr>
          <p:nvPr>
            <p:ph idx="1"/>
          </p:nvPr>
        </p:nvSpPr>
        <p:spPr>
          <a:xfrm>
            <a:off x="914400" y="1577340"/>
            <a:ext cx="8229600" cy="4526280"/>
          </a:xfrm>
        </p:spPr>
        <p:txBody>
          <a:bodyPr vert="horz" wrap="square" lIns="68580" tIns="34290" rIns="68580" bIns="34290" rtlCol="0" anchor="t">
            <a:norm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Every project touches assets</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Costs of </a:t>
            </a:r>
            <a:r>
              <a:rPr lang="en-US" sz="2400" b="1" dirty="0">
                <a:latin typeface="Arial" panose="020B0604020202020204" pitchFamily="34" charset="0"/>
                <a:cs typeface="Arial" panose="020B0604020202020204" pitchFamily="34" charset="0"/>
              </a:rPr>
              <a:t>not </a:t>
            </a:r>
            <a:r>
              <a:rPr lang="en-US" sz="2400" dirty="0">
                <a:latin typeface="Arial" panose="020B0604020202020204" pitchFamily="34" charset="0"/>
                <a:cs typeface="Arial" panose="020B0604020202020204" pitchFamily="34" charset="0"/>
              </a:rPr>
              <a:t>managing assets</a:t>
            </a:r>
          </a:p>
          <a:p>
            <a:pPr marL="800100" lvl="1"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Increased utility cost</a:t>
            </a:r>
          </a:p>
          <a:p>
            <a:pPr marL="800100" lvl="1"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Decreased service life</a:t>
            </a:r>
          </a:p>
          <a:p>
            <a:pPr marL="800100" lvl="1"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Increased maintenance cost</a:t>
            </a:r>
          </a:p>
          <a:p>
            <a:pPr marL="800100" lvl="1"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Decreased staff and faculty productivity</a:t>
            </a:r>
          </a:p>
          <a:p>
            <a:pPr marL="800100" lvl="1"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Decreased reliability</a:t>
            </a:r>
          </a:p>
          <a:p>
            <a:endParaRPr lang="en-US" dirty="0">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66F0624C-3043-448E-8508-C3C8EDCFDCB8}"/>
              </a:ext>
            </a:extLst>
          </p:cNvPr>
          <p:cNvSpPr>
            <a:spLocks noGrp="1"/>
          </p:cNvSpPr>
          <p:nvPr>
            <p:ph type="sldNum" sz="quarter" idx="12"/>
          </p:nvPr>
        </p:nvSpPr>
        <p:spPr>
          <a:xfrm>
            <a:off x="6192124" y="632460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8001466-B2AB-4B43-A1BF-D836459522D9}" type="slidenum">
              <a:rPr lang="en-US" sz="1800" smtClean="0"/>
              <a:pPr/>
              <a:t>7</a:t>
            </a:fld>
            <a:endParaRPr lang="en-US" dirty="0"/>
          </a:p>
        </p:txBody>
      </p:sp>
    </p:spTree>
    <p:extLst>
      <p:ext uri="{BB962C8B-B14F-4D97-AF65-F5344CB8AC3E}">
        <p14:creationId xmlns:p14="http://schemas.microsoft.com/office/powerpoint/2010/main" val="2652873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8409150-9F3E-462A-84D7-24B0EEB8F3AD}"/>
              </a:ext>
            </a:extLst>
          </p:cNvPr>
          <p:cNvSpPr>
            <a:spLocks noGrp="1"/>
          </p:cNvSpPr>
          <p:nvPr>
            <p:ph type="sldNum" sz="quarter" idx="12"/>
          </p:nvPr>
        </p:nvSpPr>
        <p:spPr>
          <a:xfrm>
            <a:off x="6248400" y="632460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8001466-B2AB-4B43-A1BF-D836459522D9}" type="slidenum">
              <a:rPr lang="en-US" sz="1800" smtClean="0"/>
              <a:pPr/>
              <a:t>8</a:t>
            </a:fld>
            <a:endParaRPr lang="en-US" dirty="0"/>
          </a:p>
        </p:txBody>
      </p:sp>
      <p:sp>
        <p:nvSpPr>
          <p:cNvPr id="6" name="TextBox 5">
            <a:extLst>
              <a:ext uri="{FF2B5EF4-FFF2-40B4-BE49-F238E27FC236}">
                <a16:creationId xmlns:a16="http://schemas.microsoft.com/office/drawing/2014/main" id="{1B53483C-8038-494E-AD99-6259845EC182}"/>
              </a:ext>
            </a:extLst>
          </p:cNvPr>
          <p:cNvSpPr txBox="1"/>
          <p:nvPr/>
        </p:nvSpPr>
        <p:spPr>
          <a:xfrm>
            <a:off x="914400" y="1536174"/>
            <a:ext cx="7315200" cy="3785652"/>
          </a:xfrm>
          <a:prstGeom prst="rect">
            <a:avLst/>
          </a:prstGeom>
          <a:noFill/>
        </p:spPr>
        <p:txBody>
          <a:bodyPr wrap="square">
            <a:spAutoFit/>
          </a:bodyPr>
          <a:lstStyle/>
          <a:p>
            <a:pPr algn="l" rtl="0" fontAlgn="base"/>
            <a:r>
              <a:rPr lang="en-US" sz="2000" dirty="0">
                <a:latin typeface="Arial" panose="020B0604020202020204" pitchFamily="34" charset="0"/>
                <a:cs typeface="Arial" panose="020B0604020202020204" pitchFamily="34" charset="0"/>
              </a:rPr>
              <a:t>Accurate and complete data is required to effectively manage assets.  This requires   everyone involved with assets to consider themselves a “data steward” and feel personally responsible for collecting and maintaining reliable data.</a:t>
            </a:r>
          </a:p>
          <a:p>
            <a:pPr algn="l" rtl="0" fontAlgn="base"/>
            <a:endParaRPr lang="en-US" sz="2000" dirty="0">
              <a:latin typeface="Arial" panose="020B0604020202020204" pitchFamily="34" charset="0"/>
              <a:cs typeface="Arial" panose="020B0604020202020204" pitchFamily="34" charset="0"/>
            </a:endParaRPr>
          </a:p>
          <a:p>
            <a:pPr algn="l" rtl="0" fontAlgn="base"/>
            <a:endParaRPr lang="en-US" sz="2000" dirty="0">
              <a:latin typeface="Arial" panose="020B0604020202020204" pitchFamily="34" charset="0"/>
              <a:cs typeface="Arial" panose="020B0604020202020204" pitchFamily="34" charset="0"/>
            </a:endParaRPr>
          </a:p>
          <a:p>
            <a:pPr algn="l" rtl="0" fontAlgn="base"/>
            <a:r>
              <a:rPr lang="en-US" sz="2000" dirty="0">
                <a:latin typeface="Arial" panose="020B0604020202020204" pitchFamily="34" charset="0"/>
                <a:cs typeface="Arial" panose="020B0604020202020204" pitchFamily="34" charset="0"/>
              </a:rPr>
              <a:t>A written asset management plan (AMP) for each asset class, </a:t>
            </a:r>
            <a:r>
              <a:rPr lang="en-US" sz="2000" dirty="0" err="1">
                <a:latin typeface="Arial" panose="020B0604020202020204" pitchFamily="34" charset="0"/>
                <a:cs typeface="Arial" panose="020B0604020202020204" pitchFamily="34" charset="0"/>
              </a:rPr>
              <a:t>eg</a:t>
            </a:r>
            <a:r>
              <a:rPr lang="en-US" sz="2000" dirty="0">
                <a:latin typeface="Arial" panose="020B0604020202020204" pitchFamily="34" charset="0"/>
                <a:cs typeface="Arial" panose="020B0604020202020204" pitchFamily="34" charset="0"/>
              </a:rPr>
              <a:t>, roofs or backflow preventor, will document details about each asset class and how data will be used to manage the asset class.   Appendix XX is a table of asset classes and individuals/organizations responsible for managing that asset class.</a:t>
            </a:r>
          </a:p>
        </p:txBody>
      </p:sp>
      <p:sp>
        <p:nvSpPr>
          <p:cNvPr id="7" name="TextBox 6">
            <a:extLst>
              <a:ext uri="{FF2B5EF4-FFF2-40B4-BE49-F238E27FC236}">
                <a16:creationId xmlns:a16="http://schemas.microsoft.com/office/drawing/2014/main" id="{83CA8E7C-5048-4639-A768-19C64D29F2B7}"/>
              </a:ext>
            </a:extLst>
          </p:cNvPr>
          <p:cNvSpPr txBox="1"/>
          <p:nvPr/>
        </p:nvSpPr>
        <p:spPr>
          <a:xfrm>
            <a:off x="422237" y="692844"/>
            <a:ext cx="7739369" cy="600164"/>
          </a:xfrm>
          <a:prstGeom prst="rect">
            <a:avLst/>
          </a:prstGeom>
          <a:noFill/>
        </p:spPr>
        <p:txBody>
          <a:bodyPr wrap="square" rtlCol="0">
            <a:spAutoFit/>
          </a:bodyPr>
          <a:lstStyle/>
          <a:p>
            <a:pPr algn="ctr"/>
            <a:r>
              <a:rPr lang="en-US" sz="3300" b="1" dirty="0">
                <a:latin typeface="Arial" panose="020B0604020202020204" pitchFamily="34" charset="0"/>
                <a:cs typeface="Arial" panose="020B0604020202020204" pitchFamily="34" charset="0"/>
              </a:rPr>
              <a:t>Strategic Asset Management Plan</a:t>
            </a:r>
          </a:p>
        </p:txBody>
      </p:sp>
    </p:spTree>
    <p:extLst>
      <p:ext uri="{BB962C8B-B14F-4D97-AF65-F5344CB8AC3E}">
        <p14:creationId xmlns:p14="http://schemas.microsoft.com/office/powerpoint/2010/main" val="1527729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B163074-95FD-4C50-8E07-4B480AC82E9E}"/>
              </a:ext>
            </a:extLst>
          </p:cNvPr>
          <p:cNvSpPr>
            <a:spLocks noGrp="1"/>
          </p:cNvSpPr>
          <p:nvPr>
            <p:ph type="sldNum" sz="quarter" idx="12"/>
          </p:nvPr>
        </p:nvSpPr>
        <p:spPr>
          <a:xfrm>
            <a:off x="6182555" y="639630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8001466-B2AB-4B43-A1BF-D836459522D9}" type="slidenum">
              <a:rPr lang="en-US" sz="1800" smtClean="0"/>
              <a:pPr/>
              <a:t>9</a:t>
            </a:fld>
            <a:endParaRPr lang="en-US" dirty="0"/>
          </a:p>
        </p:txBody>
      </p:sp>
      <p:graphicFrame>
        <p:nvGraphicFramePr>
          <p:cNvPr id="7" name="Table 6">
            <a:extLst>
              <a:ext uri="{FF2B5EF4-FFF2-40B4-BE49-F238E27FC236}">
                <a16:creationId xmlns:a16="http://schemas.microsoft.com/office/drawing/2014/main" id="{14E2D69F-A49C-40C3-B16C-0A836BB561C3}"/>
              </a:ext>
            </a:extLst>
          </p:cNvPr>
          <p:cNvGraphicFramePr>
            <a:graphicFrameLocks noGrp="1"/>
          </p:cNvGraphicFramePr>
          <p:nvPr>
            <p:extLst>
              <p:ext uri="{D42A27DB-BD31-4B8C-83A1-F6EECF244321}">
                <p14:modId xmlns:p14="http://schemas.microsoft.com/office/powerpoint/2010/main" val="674827339"/>
              </p:ext>
            </p:extLst>
          </p:nvPr>
        </p:nvGraphicFramePr>
        <p:xfrm>
          <a:off x="412428" y="1697960"/>
          <a:ext cx="4159573" cy="4662149"/>
        </p:xfrm>
        <a:graphic>
          <a:graphicData uri="http://schemas.openxmlformats.org/drawingml/2006/table">
            <a:tbl>
              <a:tblPr>
                <a:tableStyleId>{5C22544A-7EE6-4342-B048-85BDC9FD1C3A}</a:tableStyleId>
              </a:tblPr>
              <a:tblGrid>
                <a:gridCol w="1685932">
                  <a:extLst>
                    <a:ext uri="{9D8B030D-6E8A-4147-A177-3AD203B41FA5}">
                      <a16:colId xmlns:a16="http://schemas.microsoft.com/office/drawing/2014/main" val="3856786216"/>
                    </a:ext>
                  </a:extLst>
                </a:gridCol>
                <a:gridCol w="1100441">
                  <a:extLst>
                    <a:ext uri="{9D8B030D-6E8A-4147-A177-3AD203B41FA5}">
                      <a16:colId xmlns:a16="http://schemas.microsoft.com/office/drawing/2014/main" val="1128812878"/>
                    </a:ext>
                  </a:extLst>
                </a:gridCol>
                <a:gridCol w="1373200">
                  <a:extLst>
                    <a:ext uri="{9D8B030D-6E8A-4147-A177-3AD203B41FA5}">
                      <a16:colId xmlns:a16="http://schemas.microsoft.com/office/drawing/2014/main" val="609493418"/>
                    </a:ext>
                  </a:extLst>
                </a:gridCol>
              </a:tblGrid>
              <a:tr h="186312">
                <a:tc>
                  <a:txBody>
                    <a:bodyPr/>
                    <a:lstStyle/>
                    <a:p>
                      <a:pPr algn="l" fontAlgn="b"/>
                      <a:r>
                        <a:rPr lang="en-US" sz="1050" b="1" u="none" strike="noStrike" dirty="0">
                          <a:effectLst/>
                        </a:rPr>
                        <a:t>Asset or System Name</a:t>
                      </a:r>
                      <a:endParaRPr lang="en-US" sz="1050" b="1" i="0" u="none" strike="noStrike" dirty="0">
                        <a:solidFill>
                          <a:srgbClr val="000000"/>
                        </a:solidFill>
                        <a:effectLst/>
                        <a:latin typeface="Calibri" panose="020F0502020204030204" pitchFamily="34" charset="0"/>
                      </a:endParaRPr>
                    </a:p>
                  </a:txBody>
                  <a:tcPr marL="7094" marR="7094" marT="7094" marB="0" anchor="b">
                    <a:solidFill>
                      <a:srgbClr val="00B0F0"/>
                    </a:solidFill>
                  </a:tcPr>
                </a:tc>
                <a:tc>
                  <a:txBody>
                    <a:bodyPr/>
                    <a:lstStyle/>
                    <a:p>
                      <a:pPr algn="ctr" fontAlgn="b"/>
                      <a:r>
                        <a:rPr lang="en-US" sz="1050" b="1" u="none" strike="noStrike">
                          <a:effectLst/>
                        </a:rPr>
                        <a:t>SME</a:t>
                      </a:r>
                      <a:endParaRPr lang="en-US" sz="1050" b="1" i="0" u="none" strike="noStrike">
                        <a:solidFill>
                          <a:srgbClr val="000000"/>
                        </a:solidFill>
                        <a:effectLst/>
                        <a:latin typeface="Calibri" panose="020F0502020204030204" pitchFamily="34" charset="0"/>
                      </a:endParaRPr>
                    </a:p>
                  </a:txBody>
                  <a:tcPr marL="7094" marR="7094" marT="7094" marB="0" anchor="b">
                    <a:solidFill>
                      <a:srgbClr val="00B0F0"/>
                    </a:solidFill>
                  </a:tcPr>
                </a:tc>
                <a:tc>
                  <a:txBody>
                    <a:bodyPr/>
                    <a:lstStyle/>
                    <a:p>
                      <a:pPr algn="ctr" fontAlgn="b"/>
                      <a:r>
                        <a:rPr lang="en-US" sz="1050" b="1" u="none" strike="noStrike" dirty="0">
                          <a:effectLst/>
                        </a:rPr>
                        <a:t>Program Author</a:t>
                      </a:r>
                      <a:endParaRPr lang="en-US" sz="1050" b="1" i="0" u="none" strike="noStrike" dirty="0">
                        <a:solidFill>
                          <a:srgbClr val="000000"/>
                        </a:solidFill>
                        <a:effectLst/>
                        <a:latin typeface="Calibri" panose="020F0502020204030204" pitchFamily="34" charset="0"/>
                      </a:endParaRPr>
                    </a:p>
                  </a:txBody>
                  <a:tcPr marL="7094" marR="7094" marT="7094" marB="0" anchor="b">
                    <a:solidFill>
                      <a:srgbClr val="00B0F0"/>
                    </a:solidFill>
                  </a:tcPr>
                </a:tc>
                <a:extLst>
                  <a:ext uri="{0D108BD9-81ED-4DB2-BD59-A6C34878D82A}">
                    <a16:rowId xmlns:a16="http://schemas.microsoft.com/office/drawing/2014/main" val="2187815204"/>
                  </a:ext>
                </a:extLst>
              </a:tr>
              <a:tr h="186312">
                <a:tc>
                  <a:txBody>
                    <a:bodyPr/>
                    <a:lstStyle/>
                    <a:p>
                      <a:pPr algn="l" fontAlgn="b"/>
                      <a:r>
                        <a:rPr lang="en-US" sz="1050" u="none" strike="noStrike" dirty="0">
                          <a:effectLst/>
                        </a:rPr>
                        <a:t>AC Drive </a:t>
                      </a:r>
                      <a:endParaRPr lang="en-US" sz="1050" b="0" i="0" u="none" strike="noStrike" dirty="0">
                        <a:solidFill>
                          <a:srgbClr val="000000"/>
                        </a:solidFill>
                        <a:effectLst/>
                        <a:latin typeface="Calibri" panose="020F0502020204030204" pitchFamily="34" charset="0"/>
                      </a:endParaRPr>
                    </a:p>
                  </a:txBody>
                  <a:tcPr marL="7094" marR="7094" marT="7094" marB="0" anchor="b"/>
                </a:tc>
                <a:tc>
                  <a:txBody>
                    <a:bodyPr/>
                    <a:lstStyle/>
                    <a:p>
                      <a:pPr algn="ctr" fontAlgn="b"/>
                      <a:endParaRPr lang="en-US" sz="1050" b="0" i="0" u="none" strike="noStrike">
                        <a:solidFill>
                          <a:srgbClr val="000000"/>
                        </a:solidFill>
                        <a:effectLst/>
                        <a:latin typeface="Calibri" panose="020F0502020204030204" pitchFamily="34" charset="0"/>
                      </a:endParaRPr>
                    </a:p>
                  </a:txBody>
                  <a:tcPr marL="7094" marR="7094" marT="7094" marB="0" anchor="b"/>
                </a:tc>
                <a:tc>
                  <a:txBody>
                    <a:bodyPr/>
                    <a:lstStyle/>
                    <a:p>
                      <a:pPr algn="ctr" fontAlgn="b"/>
                      <a:r>
                        <a:rPr lang="en-US" sz="1050" u="none" strike="noStrike">
                          <a:effectLst/>
                        </a:rPr>
                        <a:t>Jeff Parsons</a:t>
                      </a:r>
                      <a:endParaRPr lang="en-US" sz="1050" b="0" i="0" u="none" strike="noStrike">
                        <a:solidFill>
                          <a:srgbClr val="000000"/>
                        </a:solidFill>
                        <a:effectLst/>
                        <a:latin typeface="Calibri" panose="020F0502020204030204" pitchFamily="34" charset="0"/>
                      </a:endParaRPr>
                    </a:p>
                  </a:txBody>
                  <a:tcPr marL="7094" marR="7094" marT="7094" marB="0" anchor="b"/>
                </a:tc>
                <a:extLst>
                  <a:ext uri="{0D108BD9-81ED-4DB2-BD59-A6C34878D82A}">
                    <a16:rowId xmlns:a16="http://schemas.microsoft.com/office/drawing/2014/main" val="1126283893"/>
                  </a:ext>
                </a:extLst>
              </a:tr>
              <a:tr h="186312">
                <a:tc>
                  <a:txBody>
                    <a:bodyPr/>
                    <a:lstStyle/>
                    <a:p>
                      <a:pPr algn="l" fontAlgn="b"/>
                      <a:r>
                        <a:rPr lang="en-US" sz="1050" u="none" strike="noStrike" dirty="0">
                          <a:effectLst/>
                        </a:rPr>
                        <a:t>Access Controls</a:t>
                      </a:r>
                      <a:endParaRPr lang="en-US" sz="1050" b="0" i="0" u="none" strike="noStrike" dirty="0">
                        <a:solidFill>
                          <a:srgbClr val="000000"/>
                        </a:solidFill>
                        <a:effectLst/>
                        <a:latin typeface="Calibri" panose="020F0502020204030204" pitchFamily="34" charset="0"/>
                      </a:endParaRPr>
                    </a:p>
                  </a:txBody>
                  <a:tcPr marL="7094" marR="7094" marT="7094" marB="0" anchor="b"/>
                </a:tc>
                <a:tc>
                  <a:txBody>
                    <a:bodyPr/>
                    <a:lstStyle/>
                    <a:p>
                      <a:pPr algn="ctr" fontAlgn="b"/>
                      <a:endParaRPr lang="en-US" sz="1050" b="0" i="0" u="none" strike="noStrike">
                        <a:solidFill>
                          <a:srgbClr val="000000"/>
                        </a:solidFill>
                        <a:effectLst/>
                        <a:latin typeface="Calibri" panose="020F0502020204030204" pitchFamily="34" charset="0"/>
                      </a:endParaRPr>
                    </a:p>
                  </a:txBody>
                  <a:tcPr marL="7094" marR="7094" marT="7094" marB="0" anchor="b"/>
                </a:tc>
                <a:tc>
                  <a:txBody>
                    <a:bodyPr/>
                    <a:lstStyle/>
                    <a:p>
                      <a:pPr algn="ctr" fontAlgn="b"/>
                      <a:r>
                        <a:rPr lang="en-US" sz="1050" u="none" strike="noStrike">
                          <a:effectLst/>
                        </a:rPr>
                        <a:t>Jeff Parsons</a:t>
                      </a:r>
                      <a:endParaRPr lang="en-US" sz="1050" b="0" i="0" u="none" strike="noStrike">
                        <a:solidFill>
                          <a:srgbClr val="000000"/>
                        </a:solidFill>
                        <a:effectLst/>
                        <a:latin typeface="Calibri" panose="020F0502020204030204" pitchFamily="34" charset="0"/>
                      </a:endParaRPr>
                    </a:p>
                  </a:txBody>
                  <a:tcPr marL="7094" marR="7094" marT="7094" marB="0" anchor="b"/>
                </a:tc>
                <a:extLst>
                  <a:ext uri="{0D108BD9-81ED-4DB2-BD59-A6C34878D82A}">
                    <a16:rowId xmlns:a16="http://schemas.microsoft.com/office/drawing/2014/main" val="1996948158"/>
                  </a:ext>
                </a:extLst>
              </a:tr>
              <a:tr h="319721">
                <a:tc>
                  <a:txBody>
                    <a:bodyPr/>
                    <a:lstStyle/>
                    <a:p>
                      <a:pPr algn="l" fontAlgn="b"/>
                      <a:r>
                        <a:rPr lang="en-US" sz="1050" u="none" strike="noStrike" dirty="0">
                          <a:effectLst/>
                        </a:rPr>
                        <a:t>Air Handler Units </a:t>
                      </a:r>
                      <a:endParaRPr lang="en-US" sz="1050" b="0" i="0" u="none" strike="noStrike" dirty="0">
                        <a:solidFill>
                          <a:srgbClr val="000000"/>
                        </a:solidFill>
                        <a:effectLst/>
                        <a:latin typeface="Calibri" panose="020F0502020204030204" pitchFamily="34" charset="0"/>
                      </a:endParaRPr>
                    </a:p>
                  </a:txBody>
                  <a:tcPr marL="7094" marR="7094" marT="7094" marB="0" anchor="b"/>
                </a:tc>
                <a:tc>
                  <a:txBody>
                    <a:bodyPr/>
                    <a:lstStyle/>
                    <a:p>
                      <a:pPr algn="ctr" fontAlgn="b"/>
                      <a:r>
                        <a:rPr lang="en-US" sz="1050" u="none" strike="noStrike">
                          <a:effectLst/>
                        </a:rPr>
                        <a:t>Eric Lepore, Liz Kolacki </a:t>
                      </a:r>
                      <a:endParaRPr lang="en-US" sz="1050" b="0" i="0" u="none" strike="noStrike">
                        <a:solidFill>
                          <a:srgbClr val="000000"/>
                        </a:solidFill>
                        <a:effectLst/>
                        <a:latin typeface="Calibri" panose="020F0502020204030204" pitchFamily="34" charset="0"/>
                      </a:endParaRPr>
                    </a:p>
                  </a:txBody>
                  <a:tcPr marL="7094" marR="7094" marT="7094" marB="0" anchor="b"/>
                </a:tc>
                <a:tc>
                  <a:txBody>
                    <a:bodyPr/>
                    <a:lstStyle/>
                    <a:p>
                      <a:pPr algn="ctr" fontAlgn="b"/>
                      <a:r>
                        <a:rPr lang="en-US" sz="1050" u="none" strike="noStrike">
                          <a:effectLst/>
                        </a:rPr>
                        <a:t>Matt Johnston/Liz Kolacki</a:t>
                      </a:r>
                      <a:endParaRPr lang="en-US" sz="1050" b="0" i="0" u="none" strike="noStrike">
                        <a:solidFill>
                          <a:srgbClr val="000000"/>
                        </a:solidFill>
                        <a:effectLst/>
                        <a:latin typeface="Calibri" panose="020F0502020204030204" pitchFamily="34" charset="0"/>
                      </a:endParaRPr>
                    </a:p>
                  </a:txBody>
                  <a:tcPr marL="7094" marR="7094" marT="7094" marB="0" anchor="b"/>
                </a:tc>
                <a:extLst>
                  <a:ext uri="{0D108BD9-81ED-4DB2-BD59-A6C34878D82A}">
                    <a16:rowId xmlns:a16="http://schemas.microsoft.com/office/drawing/2014/main" val="393431355"/>
                  </a:ext>
                </a:extLst>
              </a:tr>
              <a:tr h="186312">
                <a:tc>
                  <a:txBody>
                    <a:bodyPr/>
                    <a:lstStyle/>
                    <a:p>
                      <a:pPr algn="l" fontAlgn="b"/>
                      <a:r>
                        <a:rPr lang="en-US" sz="1050" u="none" strike="noStrike" dirty="0">
                          <a:effectLst/>
                        </a:rPr>
                        <a:t>Air Stations (Compressors)</a:t>
                      </a:r>
                      <a:endParaRPr lang="en-US" sz="1050" b="0" i="0" u="none" strike="noStrike" dirty="0">
                        <a:solidFill>
                          <a:srgbClr val="000000"/>
                        </a:solidFill>
                        <a:effectLst/>
                        <a:latin typeface="Calibri" panose="020F0502020204030204" pitchFamily="34" charset="0"/>
                      </a:endParaRPr>
                    </a:p>
                  </a:txBody>
                  <a:tcPr marL="7094" marR="7094" marT="7094" marB="0" anchor="b"/>
                </a:tc>
                <a:tc>
                  <a:txBody>
                    <a:bodyPr/>
                    <a:lstStyle/>
                    <a:p>
                      <a:pPr algn="ctr" fontAlgn="b"/>
                      <a:r>
                        <a:rPr lang="en-US" sz="1050" u="none" strike="noStrike">
                          <a:effectLst/>
                        </a:rPr>
                        <a:t>Mark Fossaceca</a:t>
                      </a:r>
                      <a:endParaRPr lang="en-US" sz="1050" b="0" i="0" u="none" strike="noStrike">
                        <a:solidFill>
                          <a:srgbClr val="000000"/>
                        </a:solidFill>
                        <a:effectLst/>
                        <a:latin typeface="Calibri" panose="020F0502020204030204" pitchFamily="34" charset="0"/>
                      </a:endParaRPr>
                    </a:p>
                  </a:txBody>
                  <a:tcPr marL="7094" marR="7094" marT="7094" marB="0" anchor="b"/>
                </a:tc>
                <a:tc>
                  <a:txBody>
                    <a:bodyPr/>
                    <a:lstStyle/>
                    <a:p>
                      <a:pPr algn="ctr" fontAlgn="b"/>
                      <a:r>
                        <a:rPr lang="en-US" sz="1050" u="none" strike="noStrike">
                          <a:effectLst/>
                        </a:rPr>
                        <a:t>Kevin Samson</a:t>
                      </a:r>
                      <a:endParaRPr lang="en-US" sz="1050" b="0" i="0" u="none" strike="noStrike">
                        <a:solidFill>
                          <a:srgbClr val="000000"/>
                        </a:solidFill>
                        <a:effectLst/>
                        <a:latin typeface="Calibri" panose="020F0502020204030204" pitchFamily="34" charset="0"/>
                      </a:endParaRPr>
                    </a:p>
                  </a:txBody>
                  <a:tcPr marL="7094" marR="7094" marT="7094" marB="0" anchor="b"/>
                </a:tc>
                <a:extLst>
                  <a:ext uri="{0D108BD9-81ED-4DB2-BD59-A6C34878D82A}">
                    <a16:rowId xmlns:a16="http://schemas.microsoft.com/office/drawing/2014/main" val="3316168497"/>
                  </a:ext>
                </a:extLst>
              </a:tr>
              <a:tr h="186312">
                <a:tc>
                  <a:txBody>
                    <a:bodyPr/>
                    <a:lstStyle/>
                    <a:p>
                      <a:pPr algn="l" fontAlgn="b"/>
                      <a:r>
                        <a:rPr lang="en-US" sz="1050" u="none" strike="noStrike" dirty="0">
                          <a:effectLst/>
                        </a:rPr>
                        <a:t>Backflow Preventer</a:t>
                      </a:r>
                      <a:endParaRPr lang="en-US" sz="1050" b="0" i="0" u="none" strike="noStrike" dirty="0">
                        <a:solidFill>
                          <a:srgbClr val="000000"/>
                        </a:solidFill>
                        <a:effectLst/>
                        <a:latin typeface="Calibri" panose="020F0502020204030204" pitchFamily="34" charset="0"/>
                      </a:endParaRPr>
                    </a:p>
                  </a:txBody>
                  <a:tcPr marL="7094" marR="7094" marT="7094" marB="0" anchor="b"/>
                </a:tc>
                <a:tc>
                  <a:txBody>
                    <a:bodyPr/>
                    <a:lstStyle/>
                    <a:p>
                      <a:pPr algn="ctr" fontAlgn="b"/>
                      <a:r>
                        <a:rPr lang="en-US" sz="1050" u="none" strike="noStrike" dirty="0">
                          <a:effectLst/>
                        </a:rPr>
                        <a:t>Tom Jordan</a:t>
                      </a:r>
                      <a:endParaRPr lang="en-US" sz="1050" b="0" i="0" u="none" strike="noStrike" dirty="0">
                        <a:solidFill>
                          <a:srgbClr val="000000"/>
                        </a:solidFill>
                        <a:effectLst/>
                        <a:latin typeface="Calibri" panose="020F0502020204030204" pitchFamily="34" charset="0"/>
                      </a:endParaRPr>
                    </a:p>
                  </a:txBody>
                  <a:tcPr marL="7094" marR="7094" marT="7094" marB="0" anchor="b"/>
                </a:tc>
                <a:tc>
                  <a:txBody>
                    <a:bodyPr/>
                    <a:lstStyle/>
                    <a:p>
                      <a:pPr algn="ctr" fontAlgn="b"/>
                      <a:r>
                        <a:rPr lang="en-US" sz="1050" u="none" strike="noStrike">
                          <a:effectLst/>
                        </a:rPr>
                        <a:t>Gibbs</a:t>
                      </a:r>
                      <a:endParaRPr lang="en-US" sz="1050" b="0" i="0" u="none" strike="noStrike">
                        <a:solidFill>
                          <a:srgbClr val="000000"/>
                        </a:solidFill>
                        <a:effectLst/>
                        <a:latin typeface="Calibri" panose="020F0502020204030204" pitchFamily="34" charset="0"/>
                      </a:endParaRPr>
                    </a:p>
                  </a:txBody>
                  <a:tcPr marL="7094" marR="7094" marT="7094" marB="0" anchor="b"/>
                </a:tc>
                <a:extLst>
                  <a:ext uri="{0D108BD9-81ED-4DB2-BD59-A6C34878D82A}">
                    <a16:rowId xmlns:a16="http://schemas.microsoft.com/office/drawing/2014/main" val="2592118968"/>
                  </a:ext>
                </a:extLst>
              </a:tr>
              <a:tr h="186312">
                <a:tc>
                  <a:txBody>
                    <a:bodyPr/>
                    <a:lstStyle/>
                    <a:p>
                      <a:pPr algn="l" fontAlgn="b"/>
                      <a:r>
                        <a:rPr lang="en-US" sz="1050" u="none" strike="noStrike">
                          <a:effectLst/>
                        </a:rPr>
                        <a:t>Boilers</a:t>
                      </a:r>
                      <a:endParaRPr lang="en-US" sz="1050" b="0" i="0" u="none" strike="noStrike">
                        <a:solidFill>
                          <a:srgbClr val="000000"/>
                        </a:solidFill>
                        <a:effectLst/>
                        <a:latin typeface="Calibri" panose="020F0502020204030204" pitchFamily="34" charset="0"/>
                      </a:endParaRPr>
                    </a:p>
                  </a:txBody>
                  <a:tcPr marL="7094" marR="7094" marT="7094" marB="0" anchor="b"/>
                </a:tc>
                <a:tc>
                  <a:txBody>
                    <a:bodyPr/>
                    <a:lstStyle/>
                    <a:p>
                      <a:pPr algn="ctr" fontAlgn="b"/>
                      <a:r>
                        <a:rPr lang="en-US" sz="1050" u="none" strike="noStrike" dirty="0">
                          <a:effectLst/>
                        </a:rPr>
                        <a:t>Liz Kolacki</a:t>
                      </a:r>
                      <a:endParaRPr lang="en-US" sz="1050" b="0" i="0" u="none" strike="noStrike" dirty="0">
                        <a:solidFill>
                          <a:srgbClr val="000000"/>
                        </a:solidFill>
                        <a:effectLst/>
                        <a:latin typeface="Calibri" panose="020F0502020204030204" pitchFamily="34" charset="0"/>
                      </a:endParaRPr>
                    </a:p>
                  </a:txBody>
                  <a:tcPr marL="7094" marR="7094" marT="7094" marB="0" anchor="b"/>
                </a:tc>
                <a:tc>
                  <a:txBody>
                    <a:bodyPr/>
                    <a:lstStyle/>
                    <a:p>
                      <a:pPr algn="ctr" fontAlgn="b"/>
                      <a:r>
                        <a:rPr lang="en-US" sz="1050" u="none" strike="noStrike">
                          <a:effectLst/>
                        </a:rPr>
                        <a:t>Dan Decker</a:t>
                      </a:r>
                      <a:endParaRPr lang="en-US" sz="1050" b="0" i="0" u="none" strike="noStrike">
                        <a:solidFill>
                          <a:srgbClr val="000000"/>
                        </a:solidFill>
                        <a:effectLst/>
                        <a:latin typeface="Calibri" panose="020F0502020204030204" pitchFamily="34" charset="0"/>
                      </a:endParaRPr>
                    </a:p>
                  </a:txBody>
                  <a:tcPr marL="7094" marR="7094" marT="7094" marB="0" anchor="b"/>
                </a:tc>
                <a:extLst>
                  <a:ext uri="{0D108BD9-81ED-4DB2-BD59-A6C34878D82A}">
                    <a16:rowId xmlns:a16="http://schemas.microsoft.com/office/drawing/2014/main" val="1839185177"/>
                  </a:ext>
                </a:extLst>
              </a:tr>
              <a:tr h="319721">
                <a:tc>
                  <a:txBody>
                    <a:bodyPr/>
                    <a:lstStyle/>
                    <a:p>
                      <a:pPr algn="l" fontAlgn="b"/>
                      <a:r>
                        <a:rPr lang="en-US" sz="1050" u="none" strike="noStrike">
                          <a:effectLst/>
                        </a:rPr>
                        <a:t>Bridges including means restriction</a:t>
                      </a:r>
                      <a:endParaRPr lang="en-US" sz="1050" b="0" i="0" u="none" strike="noStrike">
                        <a:solidFill>
                          <a:srgbClr val="000000"/>
                        </a:solidFill>
                        <a:effectLst/>
                        <a:latin typeface="Calibri" panose="020F0502020204030204" pitchFamily="34" charset="0"/>
                      </a:endParaRPr>
                    </a:p>
                  </a:txBody>
                  <a:tcPr marL="7094" marR="7094" marT="7094" marB="0" anchor="b"/>
                </a:tc>
                <a:tc>
                  <a:txBody>
                    <a:bodyPr/>
                    <a:lstStyle/>
                    <a:p>
                      <a:pPr algn="ctr" fontAlgn="b"/>
                      <a:r>
                        <a:rPr lang="en-US" sz="1050" u="none" strike="noStrike" dirty="0">
                          <a:effectLst/>
                        </a:rPr>
                        <a:t>Rob Murray</a:t>
                      </a:r>
                      <a:endParaRPr lang="en-US" sz="1050" b="0" i="0" u="none" strike="noStrike" dirty="0">
                        <a:solidFill>
                          <a:srgbClr val="000000"/>
                        </a:solidFill>
                        <a:effectLst/>
                        <a:latin typeface="Calibri" panose="020F0502020204030204" pitchFamily="34" charset="0"/>
                      </a:endParaRPr>
                    </a:p>
                  </a:txBody>
                  <a:tcPr marL="7094" marR="7094" marT="7094" marB="0" anchor="b"/>
                </a:tc>
                <a:tc>
                  <a:txBody>
                    <a:bodyPr/>
                    <a:lstStyle/>
                    <a:p>
                      <a:pPr algn="ctr" fontAlgn="b"/>
                      <a:r>
                        <a:rPr lang="en-US" sz="1050" u="none" strike="noStrike">
                          <a:effectLst/>
                        </a:rPr>
                        <a:t>Rob Murray</a:t>
                      </a:r>
                      <a:endParaRPr lang="en-US" sz="1050" b="0" i="0" u="none" strike="noStrike">
                        <a:solidFill>
                          <a:srgbClr val="000000"/>
                        </a:solidFill>
                        <a:effectLst/>
                        <a:latin typeface="Calibri" panose="020F0502020204030204" pitchFamily="34" charset="0"/>
                      </a:endParaRPr>
                    </a:p>
                  </a:txBody>
                  <a:tcPr marL="7094" marR="7094" marT="7094" marB="0" anchor="b"/>
                </a:tc>
                <a:extLst>
                  <a:ext uri="{0D108BD9-81ED-4DB2-BD59-A6C34878D82A}">
                    <a16:rowId xmlns:a16="http://schemas.microsoft.com/office/drawing/2014/main" val="2746427683"/>
                  </a:ext>
                </a:extLst>
              </a:tr>
              <a:tr h="372623">
                <a:tc>
                  <a:txBody>
                    <a:bodyPr/>
                    <a:lstStyle/>
                    <a:p>
                      <a:pPr algn="l" fontAlgn="b"/>
                      <a:r>
                        <a:rPr lang="en-US" sz="1050" u="none" strike="noStrike">
                          <a:effectLst/>
                        </a:rPr>
                        <a:t>Carbon Monoxide Detector - not lab gas detection systems</a:t>
                      </a:r>
                      <a:endParaRPr lang="en-US" sz="1050" b="0" i="0" u="none" strike="noStrike">
                        <a:solidFill>
                          <a:srgbClr val="000000"/>
                        </a:solidFill>
                        <a:effectLst/>
                        <a:latin typeface="Calibri" panose="020F0502020204030204" pitchFamily="34" charset="0"/>
                      </a:endParaRPr>
                    </a:p>
                  </a:txBody>
                  <a:tcPr marL="7094" marR="7094" marT="7094" marB="0" anchor="b"/>
                </a:tc>
                <a:tc>
                  <a:txBody>
                    <a:bodyPr/>
                    <a:lstStyle/>
                    <a:p>
                      <a:pPr algn="ctr" fontAlgn="b"/>
                      <a:endParaRPr lang="en-US" sz="1050" b="0" i="0" u="none" strike="noStrike" dirty="0">
                        <a:solidFill>
                          <a:srgbClr val="000000"/>
                        </a:solidFill>
                        <a:effectLst/>
                        <a:latin typeface="Calibri" panose="020F0502020204030204" pitchFamily="34" charset="0"/>
                      </a:endParaRPr>
                    </a:p>
                  </a:txBody>
                  <a:tcPr marL="7094" marR="7094" marT="7094" marB="0" anchor="b"/>
                </a:tc>
                <a:tc>
                  <a:txBody>
                    <a:bodyPr/>
                    <a:lstStyle/>
                    <a:p>
                      <a:pPr algn="ctr" fontAlgn="b"/>
                      <a:r>
                        <a:rPr lang="en-US" sz="1050" u="none" strike="noStrike">
                          <a:effectLst/>
                        </a:rPr>
                        <a:t>Alex Chevallard</a:t>
                      </a:r>
                      <a:endParaRPr lang="en-US" sz="1050" b="0" i="0" u="none" strike="noStrike">
                        <a:solidFill>
                          <a:srgbClr val="000000"/>
                        </a:solidFill>
                        <a:effectLst/>
                        <a:latin typeface="Calibri" panose="020F0502020204030204" pitchFamily="34" charset="0"/>
                      </a:endParaRPr>
                    </a:p>
                  </a:txBody>
                  <a:tcPr marL="7094" marR="7094" marT="7094" marB="0" anchor="b"/>
                </a:tc>
                <a:extLst>
                  <a:ext uri="{0D108BD9-81ED-4DB2-BD59-A6C34878D82A}">
                    <a16:rowId xmlns:a16="http://schemas.microsoft.com/office/drawing/2014/main" val="4178333651"/>
                  </a:ext>
                </a:extLst>
              </a:tr>
              <a:tr h="186312">
                <a:tc>
                  <a:txBody>
                    <a:bodyPr/>
                    <a:lstStyle/>
                    <a:p>
                      <a:pPr algn="l" fontAlgn="b"/>
                      <a:r>
                        <a:rPr lang="en-US" sz="1050" u="none" strike="noStrike" dirty="0">
                          <a:effectLst/>
                        </a:rPr>
                        <a:t>Chimney/Vent Systems </a:t>
                      </a:r>
                      <a:endParaRPr lang="en-US" sz="1050" b="0" i="0" u="none" strike="noStrike" dirty="0">
                        <a:solidFill>
                          <a:srgbClr val="000000"/>
                        </a:solidFill>
                        <a:effectLst/>
                        <a:latin typeface="Calibri" panose="020F0502020204030204" pitchFamily="34" charset="0"/>
                      </a:endParaRPr>
                    </a:p>
                  </a:txBody>
                  <a:tcPr marL="7094" marR="7094" marT="7094" marB="0" anchor="b"/>
                </a:tc>
                <a:tc>
                  <a:txBody>
                    <a:bodyPr/>
                    <a:lstStyle/>
                    <a:p>
                      <a:pPr algn="ctr" fontAlgn="b"/>
                      <a:endParaRPr lang="en-US" sz="1050" b="0" i="0" u="none" strike="noStrike" dirty="0">
                        <a:solidFill>
                          <a:srgbClr val="000000"/>
                        </a:solidFill>
                        <a:effectLst/>
                        <a:latin typeface="Calibri" panose="020F0502020204030204" pitchFamily="34" charset="0"/>
                      </a:endParaRPr>
                    </a:p>
                  </a:txBody>
                  <a:tcPr marL="7094" marR="7094" marT="7094" marB="0" anchor="b"/>
                </a:tc>
                <a:tc>
                  <a:txBody>
                    <a:bodyPr/>
                    <a:lstStyle/>
                    <a:p>
                      <a:pPr algn="ctr" fontAlgn="b"/>
                      <a:r>
                        <a:rPr lang="en-US" sz="1050" u="none" strike="noStrike">
                          <a:effectLst/>
                        </a:rPr>
                        <a:t>Shane Dunn/Rob Murray</a:t>
                      </a:r>
                      <a:endParaRPr lang="en-US" sz="1050" b="0" i="0" u="none" strike="noStrike">
                        <a:solidFill>
                          <a:srgbClr val="000000"/>
                        </a:solidFill>
                        <a:effectLst/>
                        <a:latin typeface="Calibri" panose="020F0502020204030204" pitchFamily="34" charset="0"/>
                      </a:endParaRPr>
                    </a:p>
                  </a:txBody>
                  <a:tcPr marL="7094" marR="7094" marT="7094" marB="0" anchor="b"/>
                </a:tc>
                <a:extLst>
                  <a:ext uri="{0D108BD9-81ED-4DB2-BD59-A6C34878D82A}">
                    <a16:rowId xmlns:a16="http://schemas.microsoft.com/office/drawing/2014/main" val="1432644384"/>
                  </a:ext>
                </a:extLst>
              </a:tr>
              <a:tr h="372623">
                <a:tc>
                  <a:txBody>
                    <a:bodyPr/>
                    <a:lstStyle/>
                    <a:p>
                      <a:pPr algn="l" fontAlgn="b"/>
                      <a:r>
                        <a:rPr lang="en-US" sz="1050" u="none" strike="noStrike">
                          <a:effectLst/>
                        </a:rPr>
                        <a:t>Controls</a:t>
                      </a:r>
                      <a:endParaRPr lang="en-US" sz="1050" b="0" i="0" u="none" strike="noStrike">
                        <a:solidFill>
                          <a:srgbClr val="000000"/>
                        </a:solidFill>
                        <a:effectLst/>
                        <a:latin typeface="Calibri" panose="020F0502020204030204" pitchFamily="34" charset="0"/>
                      </a:endParaRPr>
                    </a:p>
                  </a:txBody>
                  <a:tcPr marL="7094" marR="7094" marT="7094" marB="0" anchor="b"/>
                </a:tc>
                <a:tc>
                  <a:txBody>
                    <a:bodyPr/>
                    <a:lstStyle/>
                    <a:p>
                      <a:pPr algn="ctr" fontAlgn="b"/>
                      <a:endParaRPr lang="en-US" sz="1050" b="0" i="0" u="none" strike="noStrike" dirty="0">
                        <a:solidFill>
                          <a:srgbClr val="000000"/>
                        </a:solidFill>
                        <a:effectLst/>
                        <a:latin typeface="Calibri" panose="020F0502020204030204" pitchFamily="34" charset="0"/>
                      </a:endParaRPr>
                    </a:p>
                  </a:txBody>
                  <a:tcPr marL="7094" marR="7094" marT="7094" marB="0" anchor="b"/>
                </a:tc>
                <a:tc>
                  <a:txBody>
                    <a:bodyPr/>
                    <a:lstStyle/>
                    <a:p>
                      <a:pPr algn="ctr" fontAlgn="b"/>
                      <a:r>
                        <a:rPr lang="en-US" sz="1050" u="none" strike="noStrike">
                          <a:effectLst/>
                        </a:rPr>
                        <a:t>Mark Howe/Cole Tucker/Jim Hatch</a:t>
                      </a:r>
                      <a:endParaRPr lang="en-US" sz="1050" b="0" i="0" u="none" strike="noStrike">
                        <a:solidFill>
                          <a:srgbClr val="000000"/>
                        </a:solidFill>
                        <a:effectLst/>
                        <a:latin typeface="Calibri" panose="020F0502020204030204" pitchFamily="34" charset="0"/>
                      </a:endParaRPr>
                    </a:p>
                  </a:txBody>
                  <a:tcPr marL="7094" marR="7094" marT="7094" marB="0" anchor="b"/>
                </a:tc>
                <a:extLst>
                  <a:ext uri="{0D108BD9-81ED-4DB2-BD59-A6C34878D82A}">
                    <a16:rowId xmlns:a16="http://schemas.microsoft.com/office/drawing/2014/main" val="3460646335"/>
                  </a:ext>
                </a:extLst>
              </a:tr>
              <a:tr h="186312">
                <a:tc>
                  <a:txBody>
                    <a:bodyPr/>
                    <a:lstStyle/>
                    <a:p>
                      <a:pPr algn="l" fontAlgn="b"/>
                      <a:r>
                        <a:rPr lang="en-US" sz="1050" u="none" strike="noStrike">
                          <a:effectLst/>
                        </a:rPr>
                        <a:t>Cooling Tower</a:t>
                      </a:r>
                      <a:endParaRPr lang="en-US" sz="1050" b="0" i="0" u="none" strike="noStrike">
                        <a:solidFill>
                          <a:srgbClr val="000000"/>
                        </a:solidFill>
                        <a:effectLst/>
                        <a:latin typeface="Calibri" panose="020F0502020204030204" pitchFamily="34" charset="0"/>
                      </a:endParaRPr>
                    </a:p>
                  </a:txBody>
                  <a:tcPr marL="7094" marR="7094" marT="7094" marB="0" anchor="b"/>
                </a:tc>
                <a:tc>
                  <a:txBody>
                    <a:bodyPr/>
                    <a:lstStyle/>
                    <a:p>
                      <a:pPr algn="ctr" fontAlgn="b"/>
                      <a:r>
                        <a:rPr lang="en-US" sz="1050" u="none" strike="noStrike">
                          <a:effectLst/>
                        </a:rPr>
                        <a:t>Vince Knapp</a:t>
                      </a:r>
                      <a:endParaRPr lang="en-US" sz="1050" b="0" i="0" u="none" strike="noStrike">
                        <a:solidFill>
                          <a:srgbClr val="000000"/>
                        </a:solidFill>
                        <a:effectLst/>
                        <a:latin typeface="Calibri" panose="020F0502020204030204" pitchFamily="34" charset="0"/>
                      </a:endParaRPr>
                    </a:p>
                  </a:txBody>
                  <a:tcPr marL="7094" marR="7094" marT="7094" marB="0" anchor="b"/>
                </a:tc>
                <a:tc>
                  <a:txBody>
                    <a:bodyPr/>
                    <a:lstStyle/>
                    <a:p>
                      <a:pPr algn="ctr" fontAlgn="b"/>
                      <a:r>
                        <a:rPr lang="en-US" sz="1050" u="none" strike="noStrike" dirty="0">
                          <a:effectLst/>
                        </a:rPr>
                        <a:t>Steve Cobb</a:t>
                      </a:r>
                      <a:endParaRPr lang="en-US" sz="1050" b="0" i="0" u="none" strike="noStrike" dirty="0">
                        <a:solidFill>
                          <a:srgbClr val="000000"/>
                        </a:solidFill>
                        <a:effectLst/>
                        <a:latin typeface="Calibri" panose="020F0502020204030204" pitchFamily="34" charset="0"/>
                      </a:endParaRPr>
                    </a:p>
                  </a:txBody>
                  <a:tcPr marL="7094" marR="7094" marT="7094" marB="0" anchor="b"/>
                </a:tc>
                <a:extLst>
                  <a:ext uri="{0D108BD9-81ED-4DB2-BD59-A6C34878D82A}">
                    <a16:rowId xmlns:a16="http://schemas.microsoft.com/office/drawing/2014/main" val="704700256"/>
                  </a:ext>
                </a:extLst>
              </a:tr>
              <a:tr h="186312">
                <a:tc>
                  <a:txBody>
                    <a:bodyPr/>
                    <a:lstStyle/>
                    <a:p>
                      <a:pPr algn="l" fontAlgn="b"/>
                      <a:r>
                        <a:rPr lang="en-US" sz="1050" u="none" strike="noStrike">
                          <a:effectLst/>
                        </a:rPr>
                        <a:t>Cranes and Hoists</a:t>
                      </a:r>
                      <a:endParaRPr lang="en-US" sz="1050" b="0" i="0" u="none" strike="noStrike">
                        <a:solidFill>
                          <a:srgbClr val="000000"/>
                        </a:solidFill>
                        <a:effectLst/>
                        <a:latin typeface="Calibri" panose="020F0502020204030204" pitchFamily="34" charset="0"/>
                      </a:endParaRPr>
                    </a:p>
                  </a:txBody>
                  <a:tcPr marL="7094" marR="7094" marT="7094" marB="0" anchor="b"/>
                </a:tc>
                <a:tc>
                  <a:txBody>
                    <a:bodyPr/>
                    <a:lstStyle/>
                    <a:p>
                      <a:pPr algn="ctr" fontAlgn="b"/>
                      <a:endParaRPr lang="en-US" sz="1050" b="0" i="0" u="none" strike="noStrike">
                        <a:solidFill>
                          <a:srgbClr val="000000"/>
                        </a:solidFill>
                        <a:effectLst/>
                        <a:latin typeface="Calibri" panose="020F0502020204030204" pitchFamily="34" charset="0"/>
                      </a:endParaRPr>
                    </a:p>
                  </a:txBody>
                  <a:tcPr marL="7094" marR="7094" marT="7094" marB="0" anchor="b"/>
                </a:tc>
                <a:tc>
                  <a:txBody>
                    <a:bodyPr/>
                    <a:lstStyle/>
                    <a:p>
                      <a:pPr algn="ctr" fontAlgn="b"/>
                      <a:r>
                        <a:rPr lang="en-US" sz="1050" u="none" strike="noStrike" dirty="0">
                          <a:effectLst/>
                        </a:rPr>
                        <a:t>Marc Marinchak</a:t>
                      </a:r>
                      <a:endParaRPr lang="en-US" sz="1050" b="0" i="0" u="none" strike="noStrike" dirty="0">
                        <a:solidFill>
                          <a:srgbClr val="000000"/>
                        </a:solidFill>
                        <a:effectLst/>
                        <a:latin typeface="Calibri" panose="020F0502020204030204" pitchFamily="34" charset="0"/>
                      </a:endParaRPr>
                    </a:p>
                  </a:txBody>
                  <a:tcPr marL="7094" marR="7094" marT="7094" marB="0" anchor="b"/>
                </a:tc>
                <a:extLst>
                  <a:ext uri="{0D108BD9-81ED-4DB2-BD59-A6C34878D82A}">
                    <a16:rowId xmlns:a16="http://schemas.microsoft.com/office/drawing/2014/main" val="1242382749"/>
                  </a:ext>
                </a:extLst>
              </a:tr>
              <a:tr h="558935">
                <a:tc>
                  <a:txBody>
                    <a:bodyPr/>
                    <a:lstStyle/>
                    <a:p>
                      <a:pPr algn="l" fontAlgn="b"/>
                      <a:r>
                        <a:rPr lang="en-US" sz="1050" u="none" strike="noStrike">
                          <a:effectLst/>
                        </a:rPr>
                        <a:t>Dampers / Actuators, including fire/smoke dampers/ lab airflow devices/ VAV boxes</a:t>
                      </a:r>
                      <a:endParaRPr lang="en-US" sz="1050" b="0" i="0" u="none" strike="noStrike">
                        <a:solidFill>
                          <a:srgbClr val="000000"/>
                        </a:solidFill>
                        <a:effectLst/>
                        <a:latin typeface="Calibri" panose="020F0502020204030204" pitchFamily="34" charset="0"/>
                      </a:endParaRPr>
                    </a:p>
                  </a:txBody>
                  <a:tcPr marL="7094" marR="7094" marT="7094" marB="0" anchor="b"/>
                </a:tc>
                <a:tc>
                  <a:txBody>
                    <a:bodyPr/>
                    <a:lstStyle/>
                    <a:p>
                      <a:pPr algn="ctr" fontAlgn="b"/>
                      <a:endParaRPr lang="en-US" sz="1050" b="0" i="0" u="none" strike="noStrike">
                        <a:solidFill>
                          <a:srgbClr val="000000"/>
                        </a:solidFill>
                        <a:effectLst/>
                        <a:latin typeface="Calibri" panose="020F0502020204030204" pitchFamily="34" charset="0"/>
                      </a:endParaRPr>
                    </a:p>
                  </a:txBody>
                  <a:tcPr marL="7094" marR="7094" marT="7094" marB="0" anchor="b"/>
                </a:tc>
                <a:tc>
                  <a:txBody>
                    <a:bodyPr/>
                    <a:lstStyle/>
                    <a:p>
                      <a:pPr algn="ctr" fontAlgn="b"/>
                      <a:r>
                        <a:rPr lang="en-US" sz="1050" u="none" strike="noStrike" dirty="0">
                          <a:effectLst/>
                        </a:rPr>
                        <a:t>Liz Kolacki</a:t>
                      </a:r>
                      <a:endParaRPr lang="en-US" sz="1050" b="0" i="0" u="none" strike="noStrike" dirty="0">
                        <a:solidFill>
                          <a:srgbClr val="000000"/>
                        </a:solidFill>
                        <a:effectLst/>
                        <a:latin typeface="Calibri" panose="020F0502020204030204" pitchFamily="34" charset="0"/>
                      </a:endParaRPr>
                    </a:p>
                  </a:txBody>
                  <a:tcPr marL="7094" marR="7094" marT="7094" marB="0" anchor="b"/>
                </a:tc>
                <a:extLst>
                  <a:ext uri="{0D108BD9-81ED-4DB2-BD59-A6C34878D82A}">
                    <a16:rowId xmlns:a16="http://schemas.microsoft.com/office/drawing/2014/main" val="1427528532"/>
                  </a:ext>
                </a:extLst>
              </a:tr>
              <a:tr h="476115">
                <a:tc>
                  <a:txBody>
                    <a:bodyPr/>
                    <a:lstStyle/>
                    <a:p>
                      <a:pPr algn="l" fontAlgn="b"/>
                      <a:r>
                        <a:rPr lang="en-US" sz="1050" u="none" strike="noStrike">
                          <a:effectLst/>
                        </a:rPr>
                        <a:t>Dining Equipment</a:t>
                      </a:r>
                      <a:endParaRPr lang="en-US" sz="1050" b="0" i="0" u="none" strike="noStrike">
                        <a:solidFill>
                          <a:srgbClr val="000000"/>
                        </a:solidFill>
                        <a:effectLst/>
                        <a:latin typeface="Calibri" panose="020F0502020204030204" pitchFamily="34" charset="0"/>
                      </a:endParaRPr>
                    </a:p>
                  </a:txBody>
                  <a:tcPr marL="7094" marR="7094" marT="7094" marB="0" anchor="b"/>
                </a:tc>
                <a:tc>
                  <a:txBody>
                    <a:bodyPr/>
                    <a:lstStyle/>
                    <a:p>
                      <a:pPr algn="ctr" fontAlgn="b"/>
                      <a:endParaRPr lang="en-US" sz="1050" b="0" i="0" u="none" strike="noStrike">
                        <a:solidFill>
                          <a:srgbClr val="000000"/>
                        </a:solidFill>
                        <a:effectLst/>
                        <a:latin typeface="Calibri" panose="020F0502020204030204" pitchFamily="34" charset="0"/>
                      </a:endParaRPr>
                    </a:p>
                  </a:txBody>
                  <a:tcPr marL="7094" marR="7094" marT="7094" marB="0" anchor="b"/>
                </a:tc>
                <a:tc>
                  <a:txBody>
                    <a:bodyPr/>
                    <a:lstStyle/>
                    <a:p>
                      <a:pPr algn="ctr" fontAlgn="b"/>
                      <a:r>
                        <a:rPr lang="en-US" sz="1050" u="none" strike="noStrike" dirty="0">
                          <a:effectLst/>
                        </a:rPr>
                        <a:t>Marijane Johnson, Pat Graham, Forrest McCloud</a:t>
                      </a:r>
                      <a:endParaRPr lang="en-US" sz="1050" b="0" i="0" u="none" strike="noStrike" dirty="0">
                        <a:solidFill>
                          <a:srgbClr val="000000"/>
                        </a:solidFill>
                        <a:effectLst/>
                        <a:latin typeface="Calibri" panose="020F0502020204030204" pitchFamily="34" charset="0"/>
                      </a:endParaRPr>
                    </a:p>
                  </a:txBody>
                  <a:tcPr marL="7094" marR="7094" marT="7094" marB="0" anchor="b"/>
                </a:tc>
                <a:extLst>
                  <a:ext uri="{0D108BD9-81ED-4DB2-BD59-A6C34878D82A}">
                    <a16:rowId xmlns:a16="http://schemas.microsoft.com/office/drawing/2014/main" val="1757508719"/>
                  </a:ext>
                </a:extLst>
              </a:tr>
              <a:tr h="186312">
                <a:tc>
                  <a:txBody>
                    <a:bodyPr/>
                    <a:lstStyle/>
                    <a:p>
                      <a:pPr algn="l" fontAlgn="b"/>
                      <a:r>
                        <a:rPr lang="en-US" sz="1050" u="none" strike="noStrike">
                          <a:effectLst/>
                        </a:rPr>
                        <a:t>Domestic Water Heater </a:t>
                      </a:r>
                      <a:endParaRPr lang="en-US" sz="1050" b="0" i="0" u="none" strike="noStrike">
                        <a:solidFill>
                          <a:srgbClr val="000000"/>
                        </a:solidFill>
                        <a:effectLst/>
                        <a:latin typeface="Calibri" panose="020F0502020204030204" pitchFamily="34" charset="0"/>
                      </a:endParaRPr>
                    </a:p>
                  </a:txBody>
                  <a:tcPr marL="7094" marR="7094" marT="7094" marB="0" anchor="b"/>
                </a:tc>
                <a:tc>
                  <a:txBody>
                    <a:bodyPr/>
                    <a:lstStyle/>
                    <a:p>
                      <a:pPr algn="ctr" fontAlgn="b"/>
                      <a:r>
                        <a:rPr lang="en-US" sz="1050" u="none" strike="noStrike">
                          <a:effectLst/>
                        </a:rPr>
                        <a:t>Travis Fisher</a:t>
                      </a:r>
                      <a:endParaRPr lang="en-US" sz="1050" b="0" i="0" u="none" strike="noStrike">
                        <a:solidFill>
                          <a:srgbClr val="000000"/>
                        </a:solidFill>
                        <a:effectLst/>
                        <a:latin typeface="Calibri" panose="020F0502020204030204" pitchFamily="34" charset="0"/>
                      </a:endParaRPr>
                    </a:p>
                  </a:txBody>
                  <a:tcPr marL="7094" marR="7094" marT="7094" marB="0" anchor="b"/>
                </a:tc>
                <a:tc>
                  <a:txBody>
                    <a:bodyPr/>
                    <a:lstStyle/>
                    <a:p>
                      <a:pPr algn="ctr" fontAlgn="b"/>
                      <a:r>
                        <a:rPr lang="en-US" sz="1050" u="none" strike="noStrike" dirty="0">
                          <a:effectLst/>
                        </a:rPr>
                        <a:t>Dan Decker</a:t>
                      </a:r>
                      <a:endParaRPr lang="en-US" sz="1050" b="0" i="0" u="none" strike="noStrike" dirty="0">
                        <a:solidFill>
                          <a:srgbClr val="000000"/>
                        </a:solidFill>
                        <a:effectLst/>
                        <a:latin typeface="Calibri" panose="020F0502020204030204" pitchFamily="34" charset="0"/>
                      </a:endParaRPr>
                    </a:p>
                  </a:txBody>
                  <a:tcPr marL="7094" marR="7094" marT="7094" marB="0" anchor="b"/>
                </a:tc>
                <a:extLst>
                  <a:ext uri="{0D108BD9-81ED-4DB2-BD59-A6C34878D82A}">
                    <a16:rowId xmlns:a16="http://schemas.microsoft.com/office/drawing/2014/main" val="1465325662"/>
                  </a:ext>
                </a:extLst>
              </a:tr>
              <a:tr h="163327">
                <a:tc>
                  <a:txBody>
                    <a:bodyPr/>
                    <a:lstStyle/>
                    <a:p>
                      <a:pPr algn="l" fontAlgn="b"/>
                      <a:r>
                        <a:rPr lang="en-US" sz="1050" u="none" strike="noStrike">
                          <a:effectLst/>
                        </a:rPr>
                        <a:t>Doors and hardware</a:t>
                      </a:r>
                      <a:endParaRPr lang="en-US" sz="1050" b="0" i="0" u="none" strike="noStrike">
                        <a:solidFill>
                          <a:srgbClr val="000000"/>
                        </a:solidFill>
                        <a:effectLst/>
                        <a:latin typeface="Calibri" panose="020F0502020204030204" pitchFamily="34" charset="0"/>
                      </a:endParaRPr>
                    </a:p>
                  </a:txBody>
                  <a:tcPr marL="7094" marR="7094" marT="7094" marB="0" anchor="b"/>
                </a:tc>
                <a:tc>
                  <a:txBody>
                    <a:bodyPr/>
                    <a:lstStyle/>
                    <a:p>
                      <a:pPr algn="ctr" fontAlgn="b"/>
                      <a:r>
                        <a:rPr lang="en-US" sz="1050" u="none" strike="noStrike">
                          <a:effectLst/>
                        </a:rPr>
                        <a:t>Michael Hingston</a:t>
                      </a:r>
                      <a:endParaRPr lang="en-US" sz="1050" b="0" i="0" u="none" strike="noStrike">
                        <a:solidFill>
                          <a:srgbClr val="000000"/>
                        </a:solidFill>
                        <a:effectLst/>
                        <a:latin typeface="Calibri" panose="020F0502020204030204" pitchFamily="34" charset="0"/>
                      </a:endParaRPr>
                    </a:p>
                  </a:txBody>
                  <a:tcPr marL="7094" marR="7094" marT="7094" marB="0" anchor="b"/>
                </a:tc>
                <a:tc>
                  <a:txBody>
                    <a:bodyPr/>
                    <a:lstStyle/>
                    <a:p>
                      <a:pPr algn="ctr" fontAlgn="b"/>
                      <a:r>
                        <a:rPr lang="en-US" sz="1050" u="none" strike="noStrike" dirty="0">
                          <a:effectLst/>
                        </a:rPr>
                        <a:t>Alex Chevallard</a:t>
                      </a:r>
                      <a:endParaRPr lang="en-US" sz="1050" b="0" i="0" u="none" strike="noStrike" dirty="0">
                        <a:solidFill>
                          <a:srgbClr val="000000"/>
                        </a:solidFill>
                        <a:effectLst/>
                        <a:latin typeface="Calibri" panose="020F0502020204030204" pitchFamily="34" charset="0"/>
                      </a:endParaRPr>
                    </a:p>
                  </a:txBody>
                  <a:tcPr marL="7094" marR="7094" marT="7094" marB="0" anchor="b"/>
                </a:tc>
                <a:extLst>
                  <a:ext uri="{0D108BD9-81ED-4DB2-BD59-A6C34878D82A}">
                    <a16:rowId xmlns:a16="http://schemas.microsoft.com/office/drawing/2014/main" val="4200148097"/>
                  </a:ext>
                </a:extLst>
              </a:tr>
              <a:tr h="186312">
                <a:tc>
                  <a:txBody>
                    <a:bodyPr/>
                    <a:lstStyle/>
                    <a:p>
                      <a:pPr algn="l" fontAlgn="b"/>
                      <a:r>
                        <a:rPr lang="en-US" sz="1050" u="none" strike="noStrike">
                          <a:effectLst/>
                        </a:rPr>
                        <a:t>Drapery and Curtain </a:t>
                      </a:r>
                      <a:endParaRPr lang="en-US" sz="1050" b="0" i="0" u="none" strike="noStrike">
                        <a:solidFill>
                          <a:srgbClr val="000000"/>
                        </a:solidFill>
                        <a:effectLst/>
                        <a:latin typeface="Calibri" panose="020F0502020204030204" pitchFamily="34" charset="0"/>
                      </a:endParaRPr>
                    </a:p>
                  </a:txBody>
                  <a:tcPr marL="7094" marR="7094" marT="7094" marB="0" anchor="b"/>
                </a:tc>
                <a:tc>
                  <a:txBody>
                    <a:bodyPr/>
                    <a:lstStyle/>
                    <a:p>
                      <a:pPr algn="ctr" fontAlgn="b"/>
                      <a:r>
                        <a:rPr lang="en-US" sz="1050" u="none" strike="noStrike">
                          <a:effectLst/>
                        </a:rPr>
                        <a:t>Nadine Hachmann</a:t>
                      </a:r>
                      <a:endParaRPr lang="en-US" sz="1050" b="0" i="0" u="none" strike="noStrike">
                        <a:solidFill>
                          <a:srgbClr val="000000"/>
                        </a:solidFill>
                        <a:effectLst/>
                        <a:latin typeface="Calibri" panose="020F0502020204030204" pitchFamily="34" charset="0"/>
                      </a:endParaRPr>
                    </a:p>
                  </a:txBody>
                  <a:tcPr marL="7094" marR="7094" marT="7094" marB="0" anchor="b"/>
                </a:tc>
                <a:tc>
                  <a:txBody>
                    <a:bodyPr/>
                    <a:lstStyle/>
                    <a:p>
                      <a:pPr algn="ctr" fontAlgn="b"/>
                      <a:r>
                        <a:rPr lang="en-US" sz="1050" u="none" strike="noStrike" dirty="0">
                          <a:effectLst/>
                        </a:rPr>
                        <a:t>Asa Schindler</a:t>
                      </a:r>
                      <a:endParaRPr lang="en-US" sz="1050" b="0" i="0" u="none" strike="noStrike" dirty="0">
                        <a:solidFill>
                          <a:srgbClr val="000000"/>
                        </a:solidFill>
                        <a:effectLst/>
                        <a:latin typeface="Calibri" panose="020F0502020204030204" pitchFamily="34" charset="0"/>
                      </a:endParaRPr>
                    </a:p>
                  </a:txBody>
                  <a:tcPr marL="7094" marR="7094" marT="7094" marB="0" anchor="b"/>
                </a:tc>
                <a:extLst>
                  <a:ext uri="{0D108BD9-81ED-4DB2-BD59-A6C34878D82A}">
                    <a16:rowId xmlns:a16="http://schemas.microsoft.com/office/drawing/2014/main" val="3127537177"/>
                  </a:ext>
                </a:extLst>
              </a:tr>
            </a:tbl>
          </a:graphicData>
        </a:graphic>
      </p:graphicFrame>
      <p:graphicFrame>
        <p:nvGraphicFramePr>
          <p:cNvPr id="9" name="Table 8">
            <a:extLst>
              <a:ext uri="{FF2B5EF4-FFF2-40B4-BE49-F238E27FC236}">
                <a16:creationId xmlns:a16="http://schemas.microsoft.com/office/drawing/2014/main" id="{BD9A99EE-2A1F-4890-A8F0-4E9D2248836C}"/>
              </a:ext>
            </a:extLst>
          </p:cNvPr>
          <p:cNvGraphicFramePr>
            <a:graphicFrameLocks noGrp="1"/>
          </p:cNvGraphicFramePr>
          <p:nvPr>
            <p:extLst>
              <p:ext uri="{D42A27DB-BD31-4B8C-83A1-F6EECF244321}">
                <p14:modId xmlns:p14="http://schemas.microsoft.com/office/powerpoint/2010/main" val="877223379"/>
              </p:ext>
            </p:extLst>
          </p:nvPr>
        </p:nvGraphicFramePr>
        <p:xfrm>
          <a:off x="4794317" y="1697958"/>
          <a:ext cx="4159573" cy="4658389"/>
        </p:xfrm>
        <a:graphic>
          <a:graphicData uri="http://schemas.openxmlformats.org/drawingml/2006/table">
            <a:tbl>
              <a:tblPr>
                <a:tableStyleId>{5C22544A-7EE6-4342-B048-85BDC9FD1C3A}</a:tableStyleId>
              </a:tblPr>
              <a:tblGrid>
                <a:gridCol w="1685932">
                  <a:extLst>
                    <a:ext uri="{9D8B030D-6E8A-4147-A177-3AD203B41FA5}">
                      <a16:colId xmlns:a16="http://schemas.microsoft.com/office/drawing/2014/main" val="3773975862"/>
                    </a:ext>
                  </a:extLst>
                </a:gridCol>
                <a:gridCol w="1100441">
                  <a:extLst>
                    <a:ext uri="{9D8B030D-6E8A-4147-A177-3AD203B41FA5}">
                      <a16:colId xmlns:a16="http://schemas.microsoft.com/office/drawing/2014/main" val="575227175"/>
                    </a:ext>
                  </a:extLst>
                </a:gridCol>
                <a:gridCol w="1373200">
                  <a:extLst>
                    <a:ext uri="{9D8B030D-6E8A-4147-A177-3AD203B41FA5}">
                      <a16:colId xmlns:a16="http://schemas.microsoft.com/office/drawing/2014/main" val="2416598105"/>
                    </a:ext>
                  </a:extLst>
                </a:gridCol>
              </a:tblGrid>
              <a:tr h="182651">
                <a:tc>
                  <a:txBody>
                    <a:bodyPr/>
                    <a:lstStyle/>
                    <a:p>
                      <a:pPr algn="l" fontAlgn="b"/>
                      <a:r>
                        <a:rPr lang="en-US" sz="1050" b="1" u="none" strike="noStrike">
                          <a:effectLst/>
                        </a:rPr>
                        <a:t>Asset or System Name</a:t>
                      </a:r>
                      <a:endParaRPr lang="en-US" sz="1050" b="1" i="0" u="none" strike="noStrike">
                        <a:solidFill>
                          <a:srgbClr val="000000"/>
                        </a:solidFill>
                        <a:effectLst/>
                        <a:latin typeface="Calibri" panose="020F0502020204030204" pitchFamily="34" charset="0"/>
                      </a:endParaRPr>
                    </a:p>
                  </a:txBody>
                  <a:tcPr marL="7144" marR="7144" marT="7144" marB="0" anchor="b">
                    <a:solidFill>
                      <a:srgbClr val="00B0F0"/>
                    </a:solidFill>
                  </a:tcPr>
                </a:tc>
                <a:tc>
                  <a:txBody>
                    <a:bodyPr/>
                    <a:lstStyle/>
                    <a:p>
                      <a:pPr algn="ctr" fontAlgn="b"/>
                      <a:r>
                        <a:rPr lang="en-US" sz="1050" b="1" u="none" strike="noStrike">
                          <a:effectLst/>
                        </a:rPr>
                        <a:t>SME</a:t>
                      </a:r>
                      <a:endParaRPr lang="en-US" sz="1050" b="1" i="0" u="none" strike="noStrike">
                        <a:solidFill>
                          <a:srgbClr val="000000"/>
                        </a:solidFill>
                        <a:effectLst/>
                        <a:latin typeface="Calibri" panose="020F0502020204030204" pitchFamily="34" charset="0"/>
                      </a:endParaRPr>
                    </a:p>
                  </a:txBody>
                  <a:tcPr marL="7144" marR="7144" marT="7144" marB="0" anchor="b">
                    <a:solidFill>
                      <a:srgbClr val="00B0F0"/>
                    </a:solidFill>
                  </a:tcPr>
                </a:tc>
                <a:tc>
                  <a:txBody>
                    <a:bodyPr/>
                    <a:lstStyle/>
                    <a:p>
                      <a:pPr algn="ctr" fontAlgn="b"/>
                      <a:r>
                        <a:rPr lang="en-US" sz="1050" b="1" u="none" strike="noStrike" dirty="0">
                          <a:effectLst/>
                        </a:rPr>
                        <a:t>Program Author</a:t>
                      </a:r>
                      <a:endParaRPr lang="en-US" sz="1050" b="1" i="0" u="none" strike="noStrike" dirty="0">
                        <a:solidFill>
                          <a:srgbClr val="000000"/>
                        </a:solidFill>
                        <a:effectLst/>
                        <a:latin typeface="Calibri" panose="020F0502020204030204" pitchFamily="34" charset="0"/>
                      </a:endParaRPr>
                    </a:p>
                  </a:txBody>
                  <a:tcPr marL="7144" marR="7144" marT="7144" marB="0" anchor="b">
                    <a:solidFill>
                      <a:srgbClr val="00B0F0"/>
                    </a:solidFill>
                  </a:tcPr>
                </a:tc>
                <a:extLst>
                  <a:ext uri="{0D108BD9-81ED-4DB2-BD59-A6C34878D82A}">
                    <a16:rowId xmlns:a16="http://schemas.microsoft.com/office/drawing/2014/main" val="3376368392"/>
                  </a:ext>
                </a:extLst>
              </a:tr>
              <a:tr h="182651">
                <a:tc>
                  <a:txBody>
                    <a:bodyPr/>
                    <a:lstStyle/>
                    <a:p>
                      <a:pPr algn="l" fontAlgn="b"/>
                      <a:r>
                        <a:rPr lang="en-US" sz="1050" u="none" strike="noStrike">
                          <a:effectLst/>
                        </a:rPr>
                        <a:t>Electric Motors</a:t>
                      </a:r>
                      <a:endParaRPr lang="en-US" sz="1050" b="0" i="0" u="none" strike="noStrike">
                        <a:solidFill>
                          <a:srgbClr val="000000"/>
                        </a:solidFill>
                        <a:effectLst/>
                        <a:latin typeface="Calibri" panose="020F0502020204030204" pitchFamily="34" charset="0"/>
                      </a:endParaRPr>
                    </a:p>
                  </a:txBody>
                  <a:tcPr marL="7144" marR="7144" marT="7144" marB="0" anchor="b"/>
                </a:tc>
                <a:tc>
                  <a:txBody>
                    <a:bodyPr/>
                    <a:lstStyle/>
                    <a:p>
                      <a:pPr algn="ctr" fontAlgn="b"/>
                      <a:endParaRPr lang="en-US" sz="1050" b="0" i="0" u="none" strike="noStrike">
                        <a:solidFill>
                          <a:srgbClr val="000000"/>
                        </a:solidFill>
                        <a:effectLst/>
                        <a:latin typeface="Calibri" panose="020F0502020204030204" pitchFamily="34" charset="0"/>
                      </a:endParaRPr>
                    </a:p>
                  </a:txBody>
                  <a:tcPr marL="7144" marR="7144" marT="7144" marB="0" anchor="b"/>
                </a:tc>
                <a:tc>
                  <a:txBody>
                    <a:bodyPr/>
                    <a:lstStyle/>
                    <a:p>
                      <a:pPr algn="ctr" fontAlgn="b"/>
                      <a:r>
                        <a:rPr lang="en-US" sz="1050" u="none" strike="noStrike">
                          <a:effectLst/>
                        </a:rPr>
                        <a:t> </a:t>
                      </a:r>
                      <a:endParaRPr lang="en-US" sz="1050" b="1" i="0" u="none" strike="noStrike">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4048375716"/>
                  </a:ext>
                </a:extLst>
              </a:tr>
              <a:tr h="182651">
                <a:tc>
                  <a:txBody>
                    <a:bodyPr/>
                    <a:lstStyle/>
                    <a:p>
                      <a:pPr algn="l" fontAlgn="b"/>
                      <a:r>
                        <a:rPr lang="en-US" sz="1050" u="none" strike="noStrike">
                          <a:effectLst/>
                        </a:rPr>
                        <a:t>Emergency Light </a:t>
                      </a:r>
                      <a:endParaRPr lang="en-US" sz="1050" b="0" i="0" u="none" strike="noStrike">
                        <a:solidFill>
                          <a:srgbClr val="000000"/>
                        </a:solidFill>
                        <a:effectLst/>
                        <a:latin typeface="Calibri" panose="020F0502020204030204" pitchFamily="34" charset="0"/>
                      </a:endParaRPr>
                    </a:p>
                  </a:txBody>
                  <a:tcPr marL="7144" marR="7144" marT="7144" marB="0" anchor="b"/>
                </a:tc>
                <a:tc>
                  <a:txBody>
                    <a:bodyPr/>
                    <a:lstStyle/>
                    <a:p>
                      <a:pPr algn="ctr" fontAlgn="b"/>
                      <a:r>
                        <a:rPr lang="en-US" sz="1050" u="none" strike="noStrike">
                          <a:effectLst/>
                        </a:rPr>
                        <a:t>Chris Wayman</a:t>
                      </a:r>
                      <a:endParaRPr lang="en-US" sz="1050" b="0" i="0" u="none" strike="noStrike">
                        <a:solidFill>
                          <a:srgbClr val="000000"/>
                        </a:solidFill>
                        <a:effectLst/>
                        <a:latin typeface="Calibri" panose="020F0502020204030204" pitchFamily="34" charset="0"/>
                      </a:endParaRPr>
                    </a:p>
                  </a:txBody>
                  <a:tcPr marL="7144" marR="7144" marT="7144" marB="0" anchor="b"/>
                </a:tc>
                <a:tc>
                  <a:txBody>
                    <a:bodyPr/>
                    <a:lstStyle/>
                    <a:p>
                      <a:pPr algn="ctr" fontAlgn="b"/>
                      <a:r>
                        <a:rPr lang="en-US" sz="1050" u="none" strike="noStrike">
                          <a:effectLst/>
                        </a:rPr>
                        <a:t>Chris Wayman</a:t>
                      </a:r>
                      <a:endParaRPr lang="en-US" sz="1050" b="0" i="0" u="none" strike="noStrike">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2994053802"/>
                  </a:ext>
                </a:extLst>
              </a:tr>
              <a:tr h="519268">
                <a:tc>
                  <a:txBody>
                    <a:bodyPr/>
                    <a:lstStyle/>
                    <a:p>
                      <a:pPr algn="l" fontAlgn="b"/>
                      <a:r>
                        <a:rPr lang="en-US" sz="1050" u="none" strike="noStrike" dirty="0">
                          <a:effectLst/>
                        </a:rPr>
                        <a:t>Emergency Power Supply System (EPSS) (tier 1 for some </a:t>
                      </a:r>
                      <a:r>
                        <a:rPr lang="en-US" sz="1050" u="none" strike="noStrike" dirty="0" err="1">
                          <a:effectLst/>
                        </a:rPr>
                        <a:t>facilties</a:t>
                      </a:r>
                      <a:r>
                        <a:rPr lang="en-US" sz="1050" u="none" strike="noStrike" dirty="0">
                          <a:effectLst/>
                        </a:rPr>
                        <a:t>)</a:t>
                      </a:r>
                      <a:endParaRPr lang="en-US" sz="105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1050" u="none" strike="noStrike">
                          <a:effectLst/>
                        </a:rPr>
                        <a:t>Chris Wayman</a:t>
                      </a:r>
                      <a:endParaRPr lang="en-US" sz="1050" b="0" i="0" u="none" strike="noStrike">
                        <a:solidFill>
                          <a:srgbClr val="000000"/>
                        </a:solidFill>
                        <a:effectLst/>
                        <a:latin typeface="Calibri" panose="020F0502020204030204" pitchFamily="34" charset="0"/>
                      </a:endParaRPr>
                    </a:p>
                  </a:txBody>
                  <a:tcPr marL="7144" marR="7144" marT="7144" marB="0" anchor="b"/>
                </a:tc>
                <a:tc>
                  <a:txBody>
                    <a:bodyPr/>
                    <a:lstStyle/>
                    <a:p>
                      <a:pPr algn="ctr" fontAlgn="b"/>
                      <a:r>
                        <a:rPr lang="en-US" sz="1050" u="none" strike="noStrike">
                          <a:effectLst/>
                        </a:rPr>
                        <a:t>Chris Wayman</a:t>
                      </a:r>
                      <a:endParaRPr lang="en-US" sz="1050" b="0" i="0" u="none" strike="noStrike">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3916663391"/>
                  </a:ext>
                </a:extLst>
              </a:tr>
              <a:tr h="182651">
                <a:tc>
                  <a:txBody>
                    <a:bodyPr/>
                    <a:lstStyle/>
                    <a:p>
                      <a:pPr algn="l" fontAlgn="b"/>
                      <a:r>
                        <a:rPr lang="en-US" sz="1050" u="none" strike="noStrike">
                          <a:effectLst/>
                        </a:rPr>
                        <a:t>Emergency Egress Stairs</a:t>
                      </a:r>
                      <a:endParaRPr lang="en-US" sz="1050" b="0" i="0" u="none" strike="noStrike">
                        <a:solidFill>
                          <a:srgbClr val="000000"/>
                        </a:solidFill>
                        <a:effectLst/>
                        <a:latin typeface="Calibri" panose="020F0502020204030204" pitchFamily="34" charset="0"/>
                      </a:endParaRPr>
                    </a:p>
                  </a:txBody>
                  <a:tcPr marL="7144" marR="7144" marT="7144" marB="0" anchor="b"/>
                </a:tc>
                <a:tc>
                  <a:txBody>
                    <a:bodyPr/>
                    <a:lstStyle/>
                    <a:p>
                      <a:pPr algn="ctr" fontAlgn="b"/>
                      <a:endParaRPr lang="en-US" sz="1050" b="0" i="0" u="none" strike="noStrike">
                        <a:solidFill>
                          <a:srgbClr val="000000"/>
                        </a:solidFill>
                        <a:effectLst/>
                        <a:latin typeface="Calibri" panose="020F0502020204030204" pitchFamily="34" charset="0"/>
                      </a:endParaRPr>
                    </a:p>
                  </a:txBody>
                  <a:tcPr marL="7144" marR="7144" marT="7144" marB="0" anchor="b"/>
                </a:tc>
                <a:tc>
                  <a:txBody>
                    <a:bodyPr/>
                    <a:lstStyle/>
                    <a:p>
                      <a:pPr algn="ctr" fontAlgn="b"/>
                      <a:endParaRPr lang="en-US" sz="1050" b="0" i="0" u="none" strike="noStrike">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49153865"/>
                  </a:ext>
                </a:extLst>
              </a:tr>
              <a:tr h="365303">
                <a:tc>
                  <a:txBody>
                    <a:bodyPr/>
                    <a:lstStyle/>
                    <a:p>
                      <a:pPr algn="l" fontAlgn="b"/>
                      <a:r>
                        <a:rPr lang="en-US" sz="1050" u="none" strike="noStrike">
                          <a:effectLst/>
                        </a:rPr>
                        <a:t>Evaporative Coolers (both pad and swamp coolers)</a:t>
                      </a:r>
                      <a:endParaRPr lang="en-US" sz="1050" b="0" i="0" u="none" strike="noStrike">
                        <a:solidFill>
                          <a:srgbClr val="000000"/>
                        </a:solidFill>
                        <a:effectLst/>
                        <a:latin typeface="Calibri" panose="020F0502020204030204" pitchFamily="34" charset="0"/>
                      </a:endParaRPr>
                    </a:p>
                  </a:txBody>
                  <a:tcPr marL="7144" marR="7144" marT="7144" marB="0" anchor="b"/>
                </a:tc>
                <a:tc>
                  <a:txBody>
                    <a:bodyPr/>
                    <a:lstStyle/>
                    <a:p>
                      <a:pPr algn="ctr" fontAlgn="b"/>
                      <a:r>
                        <a:rPr lang="en-US" sz="1050" u="none" strike="noStrike">
                          <a:effectLst/>
                        </a:rPr>
                        <a:t>Vince Knapp</a:t>
                      </a:r>
                      <a:endParaRPr lang="en-US" sz="1050" b="0" i="0" u="none" strike="noStrike">
                        <a:solidFill>
                          <a:srgbClr val="000000"/>
                        </a:solidFill>
                        <a:effectLst/>
                        <a:latin typeface="Calibri" panose="020F0502020204030204" pitchFamily="34" charset="0"/>
                      </a:endParaRPr>
                    </a:p>
                  </a:txBody>
                  <a:tcPr marL="7144" marR="7144" marT="7144" marB="0" anchor="b"/>
                </a:tc>
                <a:tc>
                  <a:txBody>
                    <a:bodyPr/>
                    <a:lstStyle/>
                    <a:p>
                      <a:pPr algn="ctr" fontAlgn="b"/>
                      <a:r>
                        <a:rPr lang="en-US" sz="1050" u="none" strike="noStrike">
                          <a:effectLst/>
                        </a:rPr>
                        <a:t>Steve Cobb</a:t>
                      </a:r>
                      <a:endParaRPr lang="en-US" sz="1050" b="0" i="0" u="none" strike="noStrike">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4277080424"/>
                  </a:ext>
                </a:extLst>
              </a:tr>
              <a:tr h="547954">
                <a:tc>
                  <a:txBody>
                    <a:bodyPr/>
                    <a:lstStyle/>
                    <a:p>
                      <a:pPr algn="l" fontAlgn="b"/>
                      <a:r>
                        <a:rPr lang="en-US" sz="1050" u="none" strike="noStrike">
                          <a:effectLst/>
                        </a:rPr>
                        <a:t>Exterior Enclosure (B20)</a:t>
                      </a:r>
                      <a:endParaRPr lang="en-US" sz="1050" b="0" i="0" u="none" strike="noStrike">
                        <a:solidFill>
                          <a:srgbClr val="000000"/>
                        </a:solidFill>
                        <a:effectLst/>
                        <a:latin typeface="Calibri" panose="020F0502020204030204" pitchFamily="34" charset="0"/>
                      </a:endParaRPr>
                    </a:p>
                  </a:txBody>
                  <a:tcPr marL="7144" marR="7144" marT="7144" marB="0" anchor="b"/>
                </a:tc>
                <a:tc>
                  <a:txBody>
                    <a:bodyPr/>
                    <a:lstStyle/>
                    <a:p>
                      <a:pPr algn="ctr" fontAlgn="b"/>
                      <a:endParaRPr lang="en-US" sz="1050" b="0" i="0" u="none" strike="noStrike">
                        <a:solidFill>
                          <a:srgbClr val="000000"/>
                        </a:solidFill>
                        <a:effectLst/>
                        <a:latin typeface="Calibri" panose="020F0502020204030204" pitchFamily="34" charset="0"/>
                      </a:endParaRPr>
                    </a:p>
                  </a:txBody>
                  <a:tcPr marL="7144" marR="7144" marT="7144" marB="0" anchor="b"/>
                </a:tc>
                <a:tc>
                  <a:txBody>
                    <a:bodyPr/>
                    <a:lstStyle/>
                    <a:p>
                      <a:pPr algn="ctr" fontAlgn="b"/>
                      <a:r>
                        <a:rPr lang="nb-NO" sz="1050" u="none" strike="noStrike" dirty="0">
                          <a:effectLst/>
                        </a:rPr>
                        <a:t>Quinn Olsen/Matt Reiter/Elisabete Godden/Shane Dunn</a:t>
                      </a:r>
                      <a:endParaRPr lang="nb-NO" sz="105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316515263"/>
                  </a:ext>
                </a:extLst>
              </a:tr>
              <a:tr h="348717">
                <a:tc>
                  <a:txBody>
                    <a:bodyPr/>
                    <a:lstStyle/>
                    <a:p>
                      <a:pPr algn="l" fontAlgn="b"/>
                      <a:r>
                        <a:rPr lang="en-US" sz="1050" u="none" strike="noStrike">
                          <a:effectLst/>
                        </a:rPr>
                        <a:t>Fan Coil Units</a:t>
                      </a:r>
                      <a:endParaRPr lang="en-US" sz="1050" b="0" i="0" u="none" strike="noStrike">
                        <a:solidFill>
                          <a:srgbClr val="000000"/>
                        </a:solidFill>
                        <a:effectLst/>
                        <a:latin typeface="Calibri" panose="020F0502020204030204" pitchFamily="34" charset="0"/>
                      </a:endParaRPr>
                    </a:p>
                  </a:txBody>
                  <a:tcPr marL="7144" marR="7144" marT="7144" marB="0" anchor="b"/>
                </a:tc>
                <a:tc>
                  <a:txBody>
                    <a:bodyPr/>
                    <a:lstStyle/>
                    <a:p>
                      <a:pPr algn="ctr" fontAlgn="b"/>
                      <a:endParaRPr lang="en-US" sz="1050" b="0" i="0" u="none" strike="noStrike">
                        <a:solidFill>
                          <a:srgbClr val="000000"/>
                        </a:solidFill>
                        <a:effectLst/>
                        <a:latin typeface="Calibri" panose="020F0502020204030204" pitchFamily="34" charset="0"/>
                      </a:endParaRPr>
                    </a:p>
                  </a:txBody>
                  <a:tcPr marL="7144" marR="7144" marT="7144" marB="0" anchor="b"/>
                </a:tc>
                <a:tc>
                  <a:txBody>
                    <a:bodyPr/>
                    <a:lstStyle/>
                    <a:p>
                      <a:pPr algn="ctr" fontAlgn="b"/>
                      <a:r>
                        <a:rPr lang="en-US" sz="1050" u="none" strike="noStrike" dirty="0">
                          <a:effectLst/>
                        </a:rPr>
                        <a:t>Vince/Scott Burke/ Alyssa</a:t>
                      </a:r>
                      <a:endParaRPr lang="en-US" sz="105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430857494"/>
                  </a:ext>
                </a:extLst>
              </a:tr>
              <a:tr h="182651">
                <a:tc>
                  <a:txBody>
                    <a:bodyPr/>
                    <a:lstStyle/>
                    <a:p>
                      <a:pPr algn="l" fontAlgn="b"/>
                      <a:r>
                        <a:rPr lang="en-US" sz="1050" u="none" strike="noStrike">
                          <a:effectLst/>
                        </a:rPr>
                        <a:t>Fans</a:t>
                      </a:r>
                      <a:endParaRPr lang="en-US" sz="1050" b="0" i="0" u="none" strike="noStrike">
                        <a:solidFill>
                          <a:srgbClr val="000000"/>
                        </a:solidFill>
                        <a:effectLst/>
                        <a:latin typeface="Calibri" panose="020F0502020204030204" pitchFamily="34" charset="0"/>
                      </a:endParaRPr>
                    </a:p>
                  </a:txBody>
                  <a:tcPr marL="7144" marR="7144" marT="7144" marB="0" anchor="b"/>
                </a:tc>
                <a:tc>
                  <a:txBody>
                    <a:bodyPr/>
                    <a:lstStyle/>
                    <a:p>
                      <a:pPr algn="ctr" fontAlgn="b"/>
                      <a:endParaRPr lang="en-US" sz="1050" b="0" i="0" u="none" strike="noStrike">
                        <a:solidFill>
                          <a:srgbClr val="000000"/>
                        </a:solidFill>
                        <a:effectLst/>
                        <a:latin typeface="Calibri" panose="020F0502020204030204" pitchFamily="34" charset="0"/>
                      </a:endParaRPr>
                    </a:p>
                  </a:txBody>
                  <a:tcPr marL="7144" marR="7144" marT="7144" marB="0" anchor="b"/>
                </a:tc>
                <a:tc>
                  <a:txBody>
                    <a:bodyPr/>
                    <a:lstStyle/>
                    <a:p>
                      <a:pPr algn="ctr" fontAlgn="b"/>
                      <a:r>
                        <a:rPr lang="en-US" sz="1050" u="none" strike="noStrike">
                          <a:effectLst/>
                        </a:rPr>
                        <a:t>Travis Fisher/Alyssa</a:t>
                      </a:r>
                      <a:endParaRPr lang="en-US" sz="1050" b="0" i="0" u="none" strike="noStrike">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944693126"/>
                  </a:ext>
                </a:extLst>
              </a:tr>
              <a:tr h="182651">
                <a:tc>
                  <a:txBody>
                    <a:bodyPr/>
                    <a:lstStyle/>
                    <a:p>
                      <a:pPr algn="l" fontAlgn="b"/>
                      <a:r>
                        <a:rPr lang="en-US" sz="1050" u="none" strike="noStrike">
                          <a:effectLst/>
                        </a:rPr>
                        <a:t>Filter Racks</a:t>
                      </a:r>
                      <a:endParaRPr lang="en-US" sz="1050" b="0" i="0" u="none" strike="noStrike">
                        <a:solidFill>
                          <a:srgbClr val="000000"/>
                        </a:solidFill>
                        <a:effectLst/>
                        <a:latin typeface="Calibri" panose="020F0502020204030204" pitchFamily="34" charset="0"/>
                      </a:endParaRPr>
                    </a:p>
                  </a:txBody>
                  <a:tcPr marL="7144" marR="7144" marT="7144" marB="0" anchor="b"/>
                </a:tc>
                <a:tc>
                  <a:txBody>
                    <a:bodyPr/>
                    <a:lstStyle/>
                    <a:p>
                      <a:pPr algn="ctr" fontAlgn="b"/>
                      <a:endParaRPr lang="en-US" sz="1050" b="0" i="0" u="none" strike="noStrike">
                        <a:solidFill>
                          <a:srgbClr val="000000"/>
                        </a:solidFill>
                        <a:effectLst/>
                        <a:latin typeface="Calibri" panose="020F0502020204030204" pitchFamily="34" charset="0"/>
                      </a:endParaRPr>
                    </a:p>
                  </a:txBody>
                  <a:tcPr marL="7144" marR="7144" marT="7144" marB="0" anchor="b"/>
                </a:tc>
                <a:tc>
                  <a:txBody>
                    <a:bodyPr/>
                    <a:lstStyle/>
                    <a:p>
                      <a:pPr algn="ctr" fontAlgn="b"/>
                      <a:r>
                        <a:rPr lang="en-US" sz="1050" u="none" strike="noStrike">
                          <a:effectLst/>
                        </a:rPr>
                        <a:t>Tom Jordan</a:t>
                      </a:r>
                      <a:endParaRPr lang="en-US" sz="1050" b="0" i="0" u="none" strike="noStrike">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2923800096"/>
                  </a:ext>
                </a:extLst>
              </a:tr>
              <a:tr h="182651">
                <a:tc>
                  <a:txBody>
                    <a:bodyPr/>
                    <a:lstStyle/>
                    <a:p>
                      <a:pPr algn="l" fontAlgn="b"/>
                      <a:r>
                        <a:rPr lang="en-US" sz="1050" u="none" strike="noStrike">
                          <a:effectLst/>
                        </a:rPr>
                        <a:t>Fire Detection &amp; Alarm System </a:t>
                      </a:r>
                      <a:endParaRPr lang="en-US" sz="1050" b="0" i="0" u="none" strike="noStrike">
                        <a:solidFill>
                          <a:srgbClr val="000000"/>
                        </a:solidFill>
                        <a:effectLst/>
                        <a:latin typeface="Calibri" panose="020F0502020204030204" pitchFamily="34" charset="0"/>
                      </a:endParaRPr>
                    </a:p>
                  </a:txBody>
                  <a:tcPr marL="7144" marR="7144" marT="7144" marB="0" anchor="b"/>
                </a:tc>
                <a:tc>
                  <a:txBody>
                    <a:bodyPr/>
                    <a:lstStyle/>
                    <a:p>
                      <a:pPr algn="ctr" fontAlgn="b"/>
                      <a:r>
                        <a:rPr lang="en-US" sz="1050" u="none" strike="noStrike">
                          <a:effectLst/>
                        </a:rPr>
                        <a:t>Mark Scholeno</a:t>
                      </a:r>
                      <a:endParaRPr lang="en-US" sz="1050" b="0" i="0" u="none" strike="noStrike">
                        <a:solidFill>
                          <a:srgbClr val="000000"/>
                        </a:solidFill>
                        <a:effectLst/>
                        <a:latin typeface="Calibri" panose="020F0502020204030204" pitchFamily="34" charset="0"/>
                      </a:endParaRPr>
                    </a:p>
                  </a:txBody>
                  <a:tcPr marL="7144" marR="7144" marT="7144" marB="0" anchor="b"/>
                </a:tc>
                <a:tc>
                  <a:txBody>
                    <a:bodyPr/>
                    <a:lstStyle/>
                    <a:p>
                      <a:pPr algn="ctr" fontAlgn="b"/>
                      <a:r>
                        <a:rPr lang="en-US" sz="1050" u="none" strike="noStrike">
                          <a:effectLst/>
                        </a:rPr>
                        <a:t>Mark Scholeno</a:t>
                      </a:r>
                      <a:endParaRPr lang="en-US" sz="1050" b="0" i="0" u="none" strike="noStrike">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3639152831"/>
                  </a:ext>
                </a:extLst>
              </a:tr>
              <a:tr h="348717">
                <a:tc>
                  <a:txBody>
                    <a:bodyPr/>
                    <a:lstStyle/>
                    <a:p>
                      <a:pPr algn="l" fontAlgn="b"/>
                      <a:r>
                        <a:rPr lang="en-US" sz="1050" u="none" strike="noStrike">
                          <a:effectLst/>
                        </a:rPr>
                        <a:t>Fire Escapes </a:t>
                      </a:r>
                      <a:endParaRPr lang="en-US" sz="105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endParaRPr lang="en-US" sz="1050" b="0" i="0" u="none" strike="noStrike" dirty="0">
                        <a:solidFill>
                          <a:srgbClr val="000000"/>
                        </a:solidFill>
                        <a:effectLst/>
                        <a:latin typeface="Calibri" panose="020F0502020204030204" pitchFamily="34" charset="0"/>
                      </a:endParaRPr>
                    </a:p>
                  </a:txBody>
                  <a:tcPr marL="7144" marR="7144" marT="7144" marB="0" anchor="b"/>
                </a:tc>
                <a:tc>
                  <a:txBody>
                    <a:bodyPr/>
                    <a:lstStyle/>
                    <a:p>
                      <a:pPr algn="l" fontAlgn="b"/>
                      <a:r>
                        <a:rPr lang="en-US" sz="1050" u="none" strike="noStrike">
                          <a:effectLst/>
                        </a:rPr>
                        <a:t>Quinn Olsen and Matt Reiter</a:t>
                      </a:r>
                      <a:endParaRPr lang="en-US" sz="1050" b="0" i="0" u="none" strike="noStrike">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2618361541"/>
                  </a:ext>
                </a:extLst>
              </a:tr>
              <a:tr h="519268">
                <a:tc>
                  <a:txBody>
                    <a:bodyPr/>
                    <a:lstStyle/>
                    <a:p>
                      <a:pPr algn="l" fontAlgn="b"/>
                      <a:r>
                        <a:rPr lang="en-US" sz="1050" u="none" strike="noStrike">
                          <a:effectLst/>
                        </a:rPr>
                        <a:t>Fire Suppression Systems (sprinklers and halon and kitchen hood) </a:t>
                      </a:r>
                      <a:endParaRPr lang="en-US" sz="1050" b="0" i="0" u="none" strike="noStrike">
                        <a:solidFill>
                          <a:srgbClr val="000000"/>
                        </a:solidFill>
                        <a:effectLst/>
                        <a:latin typeface="Calibri" panose="020F0502020204030204" pitchFamily="34" charset="0"/>
                      </a:endParaRPr>
                    </a:p>
                  </a:txBody>
                  <a:tcPr marL="7144" marR="7144" marT="7144" marB="0" anchor="b"/>
                </a:tc>
                <a:tc>
                  <a:txBody>
                    <a:bodyPr/>
                    <a:lstStyle/>
                    <a:p>
                      <a:pPr algn="ctr" fontAlgn="b"/>
                      <a:r>
                        <a:rPr lang="en-US" sz="1050" u="none" strike="noStrike">
                          <a:effectLst/>
                        </a:rPr>
                        <a:t>Tom Jordan</a:t>
                      </a:r>
                      <a:endParaRPr lang="en-US" sz="1050" b="0" i="0" u="none" strike="noStrike">
                        <a:solidFill>
                          <a:srgbClr val="000000"/>
                        </a:solidFill>
                        <a:effectLst/>
                        <a:latin typeface="Calibri" panose="020F0502020204030204" pitchFamily="34" charset="0"/>
                      </a:endParaRPr>
                    </a:p>
                  </a:txBody>
                  <a:tcPr marL="7144" marR="7144" marT="7144" marB="0" anchor="b"/>
                </a:tc>
                <a:tc>
                  <a:txBody>
                    <a:bodyPr/>
                    <a:lstStyle/>
                    <a:p>
                      <a:pPr algn="ctr" fontAlgn="b"/>
                      <a:r>
                        <a:rPr lang="en-US" sz="1050" u="none" strike="noStrike">
                          <a:effectLst/>
                        </a:rPr>
                        <a:t>Tom Jordan</a:t>
                      </a:r>
                      <a:endParaRPr lang="en-US" sz="1050" b="0" i="0" u="none" strike="noStrike">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881104043"/>
                  </a:ext>
                </a:extLst>
              </a:tr>
              <a:tr h="182651">
                <a:tc>
                  <a:txBody>
                    <a:bodyPr/>
                    <a:lstStyle/>
                    <a:p>
                      <a:pPr algn="l" fontAlgn="b"/>
                      <a:r>
                        <a:rPr lang="en-US" sz="1050" u="none" strike="noStrike">
                          <a:effectLst/>
                        </a:rPr>
                        <a:t>Fuel Tanks</a:t>
                      </a:r>
                      <a:endParaRPr lang="en-US" sz="1050" b="0" i="0" u="none" strike="noStrike">
                        <a:solidFill>
                          <a:srgbClr val="000000"/>
                        </a:solidFill>
                        <a:effectLst/>
                        <a:latin typeface="Calibri" panose="020F0502020204030204" pitchFamily="34" charset="0"/>
                      </a:endParaRPr>
                    </a:p>
                  </a:txBody>
                  <a:tcPr marL="7144" marR="7144" marT="7144" marB="0" anchor="b"/>
                </a:tc>
                <a:tc>
                  <a:txBody>
                    <a:bodyPr/>
                    <a:lstStyle/>
                    <a:p>
                      <a:pPr algn="ctr" fontAlgn="b"/>
                      <a:endParaRPr lang="en-US" sz="1050" b="0" i="0" u="none" strike="noStrike">
                        <a:solidFill>
                          <a:srgbClr val="000000"/>
                        </a:solidFill>
                        <a:effectLst/>
                        <a:latin typeface="Calibri" panose="020F0502020204030204" pitchFamily="34" charset="0"/>
                      </a:endParaRPr>
                    </a:p>
                  </a:txBody>
                  <a:tcPr marL="7144" marR="7144" marT="7144" marB="0" anchor="b"/>
                </a:tc>
                <a:tc>
                  <a:txBody>
                    <a:bodyPr/>
                    <a:lstStyle/>
                    <a:p>
                      <a:pPr algn="ctr" fontAlgn="b"/>
                      <a:endParaRPr lang="en-US" sz="1050" b="0" i="0" u="none" strike="noStrike">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4252557533"/>
                  </a:ext>
                </a:extLst>
              </a:tr>
              <a:tr h="182651">
                <a:tc>
                  <a:txBody>
                    <a:bodyPr/>
                    <a:lstStyle/>
                    <a:p>
                      <a:pPr algn="l" fontAlgn="b"/>
                      <a:r>
                        <a:rPr lang="en-US" sz="1050" u="none" strike="noStrike">
                          <a:effectLst/>
                        </a:rPr>
                        <a:t>Fume Hoods  and fans</a:t>
                      </a:r>
                      <a:endParaRPr lang="en-US" sz="1050" b="0" i="0" u="none" strike="noStrike">
                        <a:solidFill>
                          <a:srgbClr val="000000"/>
                        </a:solidFill>
                        <a:effectLst/>
                        <a:latin typeface="Calibri" panose="020F0502020204030204" pitchFamily="34" charset="0"/>
                      </a:endParaRPr>
                    </a:p>
                  </a:txBody>
                  <a:tcPr marL="7144" marR="7144" marT="7144" marB="0" anchor="b"/>
                </a:tc>
                <a:tc>
                  <a:txBody>
                    <a:bodyPr/>
                    <a:lstStyle/>
                    <a:p>
                      <a:pPr algn="ctr" fontAlgn="b"/>
                      <a:endParaRPr lang="en-US" sz="1050" b="0" i="0" u="none" strike="noStrike">
                        <a:solidFill>
                          <a:srgbClr val="000000"/>
                        </a:solidFill>
                        <a:effectLst/>
                        <a:latin typeface="Calibri" panose="020F0502020204030204" pitchFamily="34" charset="0"/>
                      </a:endParaRPr>
                    </a:p>
                  </a:txBody>
                  <a:tcPr marL="7144" marR="7144" marT="7144" marB="0" anchor="b"/>
                </a:tc>
                <a:tc>
                  <a:txBody>
                    <a:bodyPr/>
                    <a:lstStyle/>
                    <a:p>
                      <a:pPr algn="ctr" fontAlgn="b"/>
                      <a:r>
                        <a:rPr lang="en-US" sz="1050" u="none" strike="noStrike">
                          <a:effectLst/>
                        </a:rPr>
                        <a:t>Liz Kolacki/Vince Knapp</a:t>
                      </a:r>
                      <a:endParaRPr lang="en-US" sz="1050" b="0" i="0" u="none" strike="noStrike">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859672111"/>
                  </a:ext>
                </a:extLst>
              </a:tr>
              <a:tr h="365303">
                <a:tc>
                  <a:txBody>
                    <a:bodyPr/>
                    <a:lstStyle/>
                    <a:p>
                      <a:pPr algn="l" fontAlgn="b"/>
                      <a:r>
                        <a:rPr lang="en-US" sz="1050" u="none" strike="noStrike" dirty="0">
                          <a:effectLst/>
                        </a:rPr>
                        <a:t>Grease Laden Kitchen Exhaust Systems and fans</a:t>
                      </a:r>
                      <a:endParaRPr lang="en-US" sz="105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1050" u="none" strike="noStrike">
                          <a:effectLst/>
                        </a:rPr>
                        <a:t>Pat Ockenfels</a:t>
                      </a:r>
                      <a:endParaRPr lang="en-US" sz="1050" b="0" i="0" u="none" strike="noStrike">
                        <a:solidFill>
                          <a:srgbClr val="000000"/>
                        </a:solidFill>
                        <a:effectLst/>
                        <a:latin typeface="Calibri" panose="020F0502020204030204" pitchFamily="34" charset="0"/>
                      </a:endParaRPr>
                    </a:p>
                  </a:txBody>
                  <a:tcPr marL="7144" marR="7144" marT="7144" marB="0" anchor="b"/>
                </a:tc>
                <a:tc>
                  <a:txBody>
                    <a:bodyPr/>
                    <a:lstStyle/>
                    <a:p>
                      <a:pPr algn="ctr" fontAlgn="b"/>
                      <a:r>
                        <a:rPr lang="en-US" sz="1050" u="none" strike="noStrike" dirty="0">
                          <a:effectLst/>
                        </a:rPr>
                        <a:t>Dan Decker</a:t>
                      </a:r>
                      <a:endParaRPr lang="en-US" sz="105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2935277135"/>
                  </a:ext>
                </a:extLst>
              </a:tr>
            </a:tbl>
          </a:graphicData>
        </a:graphic>
      </p:graphicFrame>
      <p:sp>
        <p:nvSpPr>
          <p:cNvPr id="10" name="TextBox 9">
            <a:extLst>
              <a:ext uri="{FF2B5EF4-FFF2-40B4-BE49-F238E27FC236}">
                <a16:creationId xmlns:a16="http://schemas.microsoft.com/office/drawing/2014/main" id="{F9E22B19-52B8-484A-A2A2-E3E50EDB570D}"/>
              </a:ext>
            </a:extLst>
          </p:cNvPr>
          <p:cNvSpPr txBox="1"/>
          <p:nvPr/>
        </p:nvSpPr>
        <p:spPr>
          <a:xfrm>
            <a:off x="1828800" y="809771"/>
            <a:ext cx="5734050" cy="523220"/>
          </a:xfrm>
          <a:prstGeom prst="rect">
            <a:avLst/>
          </a:prstGeom>
          <a:noFill/>
        </p:spPr>
        <p:txBody>
          <a:bodyPr wrap="square" rtlCol="0">
            <a:spAutoFit/>
          </a:bodyPr>
          <a:lstStyle/>
          <a:p>
            <a:pPr algn="ctr"/>
            <a:r>
              <a:rPr lang="en-US" sz="2800" b="1" dirty="0">
                <a:latin typeface="Arial" panose="020B0604020202020204" pitchFamily="34" charset="0"/>
                <a:cs typeface="Arial" panose="020B0604020202020204" pitchFamily="34" charset="0"/>
              </a:rPr>
              <a:t>Asset Management Plans (AMP)</a:t>
            </a:r>
          </a:p>
        </p:txBody>
      </p:sp>
    </p:spTree>
    <p:extLst>
      <p:ext uri="{BB962C8B-B14F-4D97-AF65-F5344CB8AC3E}">
        <p14:creationId xmlns:p14="http://schemas.microsoft.com/office/powerpoint/2010/main" val="41119427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A4457"/>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A4457"/>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53525</TotalTime>
  <Words>1940</Words>
  <Application>Microsoft Office PowerPoint</Application>
  <PresentationFormat>On-screen Show (4:3)</PresentationFormat>
  <Paragraphs>316</Paragraphs>
  <Slides>21</Slides>
  <Notes>12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21</vt:i4>
      </vt:variant>
    </vt:vector>
  </HeadingPairs>
  <TitlesOfParts>
    <vt:vector size="27" baseType="lpstr">
      <vt:lpstr>Arial</vt:lpstr>
      <vt:lpstr>Calibri</vt:lpstr>
      <vt:lpstr>Times</vt:lpstr>
      <vt:lpstr>Times New Roman</vt:lpstr>
      <vt:lpstr>Office Theme</vt:lpstr>
      <vt:lpstr>1_Office Theme</vt:lpstr>
      <vt:lpstr>PowerPoint Presentation</vt:lpstr>
      <vt:lpstr>Today’s Agenda</vt:lpstr>
      <vt:lpstr>PowerPoint Presentation</vt:lpstr>
      <vt:lpstr>FM Minute</vt:lpstr>
      <vt:lpstr>Strategic Asset Management</vt:lpstr>
      <vt:lpstr>What is an “asset”?</vt:lpstr>
      <vt:lpstr>So what!   How does asset management apply to project managers?</vt:lpstr>
      <vt:lpstr>PowerPoint Presentation</vt:lpstr>
      <vt:lpstr>PowerPoint Presentation</vt:lpstr>
      <vt:lpstr>PowerPoint Presentation</vt:lpstr>
      <vt:lpstr>PowerPoint Presentation</vt:lpstr>
      <vt:lpstr>Questions?</vt:lpstr>
      <vt:lpstr>FE Minute</vt:lpstr>
      <vt:lpstr>PowerPoint Presentation</vt:lpstr>
      <vt:lpstr>Ithaca Energy Code Supplement (IECS) Purpose </vt:lpstr>
      <vt:lpstr>PowerPoint Presentation</vt:lpstr>
      <vt:lpstr>IECS Timeline</vt:lpstr>
      <vt:lpstr>IECS Summary</vt:lpstr>
      <vt:lpstr>Questions?</vt:lpstr>
      <vt:lpstr>Giving and Receiving Feedback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Taylor Thompson</dc:creator>
  <cp:lastModifiedBy>Taylor Thompson</cp:lastModifiedBy>
  <cp:revision>170</cp:revision>
  <dcterms:created xsi:type="dcterms:W3CDTF">2020-02-13T14:27:06Z</dcterms:created>
  <dcterms:modified xsi:type="dcterms:W3CDTF">2021-01-29T13:08:05Z</dcterms:modified>
</cp:coreProperties>
</file>