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6" r:id="rId4"/>
  </p:sldMasterIdLst>
  <p:notesMasterIdLst>
    <p:notesMasterId r:id="rId12"/>
  </p:notesMasterIdLst>
  <p:sldIdLst>
    <p:sldId id="569" r:id="rId5"/>
    <p:sldId id="256" r:id="rId6"/>
    <p:sldId id="257" r:id="rId7"/>
    <p:sldId id="556" r:id="rId8"/>
    <p:sldId id="568" r:id="rId9"/>
    <p:sldId id="558" r:id="rId10"/>
    <p:sldId id="566" r:id="rId1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76" autoAdjust="0"/>
    <p:restoredTop sz="93836" autoAdjust="0"/>
  </p:normalViewPr>
  <p:slideViewPr>
    <p:cSldViewPr snapToGrid="0">
      <p:cViewPr>
        <p:scale>
          <a:sx n="60" d="100"/>
          <a:sy n="60" d="100"/>
        </p:scale>
        <p:origin x="186" y="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9419FD-6342-4216-A580-4D6119221288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109790-6F46-4703-AB46-28E95E7F15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318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F52ED8-C295-44CF-90E8-5E7932A5FC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191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929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897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210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 way Fire Protection and Emergency Services can review staffing levels and make sure they have staff available to accommodate these requests.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792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178307" y="398525"/>
            <a:ext cx="1309878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162" y="1760467"/>
            <a:ext cx="832967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3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CB4EF-5F49-41BE-8F80-531758E06D09}" type="datetime1">
              <a:rPr lang="en-US" smtClean="0"/>
              <a:t>12/3/2020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4166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704" y="324855"/>
            <a:ext cx="8832595" cy="492443"/>
          </a:xfrm>
        </p:spPr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27074-5F1D-4CE8-839C-0A9CA5F0726B}" type="datetime1">
              <a:rPr lang="en-US" smtClean="0"/>
              <a:t>12/3/2020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64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704" y="324855"/>
            <a:ext cx="8832595" cy="492443"/>
          </a:xfrm>
        </p:spPr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8710" y="1198107"/>
            <a:ext cx="359473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00B0F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E14B8-6A0A-4400-8E1C-8947411374D9}" type="datetime1">
              <a:rPr lang="en-US" smtClean="0"/>
              <a:t>12/3/2020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163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704" y="324855"/>
            <a:ext cx="8832595" cy="492443"/>
          </a:xfrm>
        </p:spPr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B799F-2014-4DA8-9921-3C21F0985F0C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464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5DE00-DD0C-4847-B6AA-510A9CBB75B5}" type="datetime1">
              <a:rPr lang="en-US" smtClean="0"/>
              <a:t>12/3/2020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1147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75CF-4840-422E-8497-0002B5554280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8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2" y="1752604"/>
            <a:ext cx="8678863" cy="13849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3"/>
            <a:ext cx="8677656" cy="49244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80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B3CF-841F-40FC-A279-8759B6A67CEA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8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2" y="1752604"/>
            <a:ext cx="8678863" cy="3998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919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3864866" y="4"/>
            <a:ext cx="1380743" cy="3703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704" y="324856"/>
            <a:ext cx="883259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3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3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37DB2-A1AA-4EE9-B23E-8BCC005177E5}" type="datetime1">
              <a:rPr lang="en-US" smtClean="0"/>
              <a:t>12/3/2020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3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104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52" r:id="rId7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7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1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7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1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cs.cornell.edu/departments/engineering-project-management/project-management-resourc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65401" y="1032713"/>
            <a:ext cx="6069839" cy="1516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defTabSz="914377">
              <a:lnSpc>
                <a:spcPct val="120000"/>
              </a:lnSpc>
              <a:spcBef>
                <a:spcPts val="100"/>
              </a:spcBef>
            </a:pPr>
            <a:r>
              <a:rPr lang="en-US" sz="28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only need to send Paula your net ID if you are dialing in using a cell phone</a:t>
            </a:r>
            <a:endParaRPr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BFA86-C2DA-4EBD-9633-DC77B389F45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84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163" y="1760466"/>
            <a:ext cx="6527039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defTabSz="914377">
              <a:spcBef>
                <a:spcPts val="95"/>
              </a:spcBef>
            </a:pP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sz="3200" b="1" spc="-1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sz="3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sz="3200" b="1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163" y="3086102"/>
            <a:ext cx="6069839" cy="1529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defTabSz="914377">
              <a:lnSpc>
                <a:spcPct val="120000"/>
              </a:lnSpc>
              <a:spcBef>
                <a:spcPts val="100"/>
              </a:spcBef>
            </a:pPr>
            <a:r>
              <a:rPr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Campus 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and </a:t>
            </a:r>
            <a:r>
              <a:rPr sz="2800" spc="-1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  </a:t>
            </a:r>
            <a:endParaRPr lang="en-US" sz="2800" spc="-1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defTabSz="914377">
              <a:lnSpc>
                <a:spcPct val="120000"/>
              </a:lnSpc>
              <a:spcBef>
                <a:spcPts val="100"/>
              </a:spcBef>
            </a:pPr>
            <a:r>
              <a:rPr lang="en-US"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3, 2020</a:t>
            </a:r>
            <a:endParaRPr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BFA86-C2DA-4EBD-9633-DC77B389F45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102" y="381000"/>
            <a:ext cx="426389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b="1" spc="-71" dirty="0">
                <a:solidFill>
                  <a:schemeClr val="tx1"/>
                </a:solidFill>
              </a:rPr>
              <a:t>Today’s</a:t>
            </a:r>
            <a:r>
              <a:rPr sz="3600" b="1" spc="-280" dirty="0">
                <a:solidFill>
                  <a:schemeClr val="tx1"/>
                </a:solidFill>
              </a:rPr>
              <a:t> </a:t>
            </a:r>
            <a:r>
              <a:rPr sz="3600" b="1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3556" y="1119726"/>
            <a:ext cx="5481447" cy="5507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32" lvl="1" indent="-285744" defTabSz="914377">
              <a:lnSpc>
                <a:spcPct val="150000"/>
              </a:lnSpc>
              <a:spcBef>
                <a:spcPts val="11"/>
              </a:spcBef>
              <a:buFont typeface="Arial"/>
              <a:buChar char="–"/>
              <a:tabLst>
                <a:tab pos="754996" algn="l"/>
                <a:tab pos="755632" algn="l"/>
              </a:tabLst>
            </a:pPr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Updates by Andrew </a:t>
            </a:r>
            <a:r>
              <a:rPr lang="en-US" sz="1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Magré</a:t>
            </a:r>
            <a:endParaRPr lang="en-US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12820" lvl="2" indent="-285744" defTabSz="914377">
              <a:lnSpc>
                <a:spcPct val="150000"/>
              </a:lnSpc>
              <a:spcBef>
                <a:spcPts val="11"/>
              </a:spcBef>
              <a:buFont typeface="Arial"/>
              <a:buChar char="–"/>
              <a:tabLst>
                <a:tab pos="754996" algn="l"/>
                <a:tab pos="755632" algn="l"/>
              </a:tabLst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Page Revamp</a:t>
            </a:r>
          </a:p>
          <a:p>
            <a:pPr marL="1212820" lvl="2" indent="-285744" defTabSz="914377">
              <a:lnSpc>
                <a:spcPct val="150000"/>
              </a:lnSpc>
              <a:spcBef>
                <a:spcPts val="11"/>
              </a:spcBef>
              <a:buFont typeface="Arial"/>
              <a:buChar char="–"/>
              <a:tabLst>
                <a:tab pos="754996" algn="l"/>
                <a:tab pos="755632" algn="l"/>
              </a:tabLst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Permit Process Reminder </a:t>
            </a:r>
          </a:p>
          <a:p>
            <a:pPr marL="1212820" lvl="2" indent="-285744" defTabSz="914377">
              <a:lnSpc>
                <a:spcPct val="150000"/>
              </a:lnSpc>
              <a:spcBef>
                <a:spcPts val="11"/>
              </a:spcBef>
              <a:buFont typeface="Arial"/>
              <a:buChar char="–"/>
              <a:tabLst>
                <a:tab pos="754996" algn="l"/>
                <a:tab pos="755632" algn="l"/>
              </a:tabLst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Submittal Reminder </a:t>
            </a:r>
          </a:p>
          <a:p>
            <a:pPr marL="1212820" lvl="2" indent="-285744" defTabSz="914377">
              <a:lnSpc>
                <a:spcPct val="150000"/>
              </a:lnSpc>
              <a:spcBef>
                <a:spcPts val="11"/>
              </a:spcBef>
              <a:buFont typeface="Arial"/>
              <a:buChar char="–"/>
              <a:tabLst>
                <a:tab pos="754996" algn="l"/>
                <a:tab pos="755632" algn="l"/>
              </a:tabLst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 Protection Shutdowns </a:t>
            </a:r>
          </a:p>
          <a:p>
            <a:pPr marL="755632" lvl="1" indent="-285744" defTabSz="914377">
              <a:lnSpc>
                <a:spcPct val="150000"/>
              </a:lnSpc>
              <a:spcBef>
                <a:spcPts val="11"/>
              </a:spcBef>
              <a:buFont typeface="Arial"/>
              <a:buChar char="–"/>
              <a:tabLst>
                <a:tab pos="754996" algn="l"/>
                <a:tab pos="755632" algn="l"/>
              </a:tabLst>
            </a:pPr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 Minute: Bid Cross Functional Group</a:t>
            </a:r>
          </a:p>
          <a:p>
            <a:pPr marL="1212820" lvl="2" indent="-285744" defTabSz="914377">
              <a:lnSpc>
                <a:spcPct val="150000"/>
              </a:lnSpc>
              <a:spcBef>
                <a:spcPts val="11"/>
              </a:spcBef>
              <a:buFont typeface="Arial"/>
              <a:buChar char="–"/>
              <a:tabLst>
                <a:tab pos="754996" algn="l"/>
                <a:tab pos="755632" algn="l"/>
              </a:tabLst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Andrew Germain</a:t>
            </a:r>
          </a:p>
          <a:p>
            <a:pPr marL="755632" lvl="1" indent="-285744" defTabSz="914377">
              <a:lnSpc>
                <a:spcPct val="150000"/>
              </a:lnSpc>
              <a:spcBef>
                <a:spcPts val="11"/>
              </a:spcBef>
              <a:buFont typeface="Arial"/>
              <a:buChar char="–"/>
              <a:tabLst>
                <a:tab pos="754996" algn="l"/>
                <a:tab pos="755632" algn="l"/>
              </a:tabLst>
            </a:pPr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 Minute: Code Update on Fire Protection Standpipe Systems </a:t>
            </a:r>
          </a:p>
          <a:p>
            <a:pPr marL="1212832" lvl="2" indent="-285744" defTabSz="914377">
              <a:lnSpc>
                <a:spcPct val="150000"/>
              </a:lnSpc>
              <a:spcBef>
                <a:spcPts val="11"/>
              </a:spcBef>
              <a:buFont typeface="Arial"/>
              <a:buChar char="–"/>
              <a:tabLst>
                <a:tab pos="754996" algn="l"/>
                <a:tab pos="755632" algn="l"/>
              </a:tabLst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 Jordan</a:t>
            </a:r>
          </a:p>
          <a:p>
            <a:pPr marL="1212832" lvl="2" indent="-285744" defTabSz="914377">
              <a:lnSpc>
                <a:spcPct val="150000"/>
              </a:lnSpc>
              <a:spcBef>
                <a:spcPts val="11"/>
              </a:spcBef>
              <a:buFont typeface="Arial"/>
              <a:buChar char="–"/>
              <a:tabLst>
                <a:tab pos="754996" algn="l"/>
                <a:tab pos="755632" algn="l"/>
              </a:tabLst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Mike Niechwiadowicz</a:t>
            </a:r>
          </a:p>
          <a:p>
            <a:pPr marL="755632" lvl="1" indent="-285744" defTabSz="914377">
              <a:lnSpc>
                <a:spcPct val="150000"/>
              </a:lnSpc>
              <a:spcBef>
                <a:spcPts val="11"/>
              </a:spcBef>
              <a:buFont typeface="Arial"/>
              <a:buChar char="–"/>
              <a:tabLst>
                <a:tab pos="754996" algn="l"/>
                <a:tab pos="755632" algn="l"/>
              </a:tabLst>
            </a:pPr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Turnover Presentation</a:t>
            </a:r>
          </a:p>
          <a:p>
            <a:pPr marL="1212820" lvl="2" indent="-285744" defTabSz="914377">
              <a:lnSpc>
                <a:spcPct val="150000"/>
              </a:lnSpc>
              <a:spcBef>
                <a:spcPts val="11"/>
              </a:spcBef>
              <a:buFont typeface="Arial"/>
              <a:buChar char="–"/>
              <a:tabLst>
                <a:tab pos="754996" algn="l"/>
                <a:tab pos="755632" algn="l"/>
              </a:tabLst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Erik Eshelman</a:t>
            </a:r>
          </a:p>
          <a:p>
            <a:pPr marL="1212820" lvl="2" indent="-285744" defTabSz="914377">
              <a:lnSpc>
                <a:spcPct val="150000"/>
              </a:lnSpc>
              <a:spcBef>
                <a:spcPts val="11"/>
              </a:spcBef>
              <a:buFont typeface="Arial"/>
              <a:buChar char="–"/>
              <a:tabLst>
                <a:tab pos="754996" algn="l"/>
                <a:tab pos="755632" algn="l"/>
              </a:tabLst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Heliseva</a:t>
            </a:r>
          </a:p>
          <a:p>
            <a:pPr marL="1212820" lvl="2" indent="-285744" defTabSz="914377">
              <a:lnSpc>
                <a:spcPct val="150000"/>
              </a:lnSpc>
              <a:spcBef>
                <a:spcPts val="11"/>
              </a:spcBef>
              <a:buFont typeface="Arial"/>
              <a:buChar char="–"/>
              <a:tabLst>
                <a:tab pos="754996" algn="l"/>
                <a:tab pos="755632" algn="l"/>
              </a:tabLst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Stemkoski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41349-4515-4373-9A1C-D3C3FF82C96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80A6D7-6C2B-468C-AE42-FB112AC45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787" y="1210390"/>
            <a:ext cx="3516657" cy="45278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BD3BC1-8198-DE4F-ACDC-5A3F7F860922}"/>
              </a:ext>
            </a:extLst>
          </p:cNvPr>
          <p:cNvSpPr txBox="1"/>
          <p:nvPr/>
        </p:nvSpPr>
        <p:spPr>
          <a:xfrm>
            <a:off x="480349" y="387628"/>
            <a:ext cx="9635924" cy="1187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377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2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Update – </a:t>
            </a:r>
            <a:r>
              <a:rPr lang="en-US" sz="32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hlinkClick r:id="rId3"/>
              </a:rPr>
              <a:t>PM Resources Page </a:t>
            </a:r>
            <a:endParaRPr lang="en-US" sz="32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defTabSz="914377">
              <a:spcBef>
                <a:spcPct val="0"/>
              </a:spcBef>
              <a:spcAft>
                <a:spcPts val="600"/>
              </a:spcAft>
              <a:defRPr/>
            </a:pPr>
            <a:endParaRPr lang="en-US" sz="3200" b="1" kern="1200" dirty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C64AF25-EB26-4BD8-ADD6-9C8CA71D4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021" y="1166018"/>
            <a:ext cx="6805958" cy="4525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60C98C5-9273-418E-9884-5723F79F9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F715BC92-B947-2546-8DE4-FEAA4620B72B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36627A-5696-4A2A-AB8F-EC25C0B64DA4}"/>
              </a:ext>
            </a:extLst>
          </p:cNvPr>
          <p:cNvSpPr txBox="1"/>
          <p:nvPr/>
        </p:nvSpPr>
        <p:spPr>
          <a:xfrm>
            <a:off x="711821" y="5987022"/>
            <a:ext cx="7974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New layout showcasing 96 Project Management Resource Documents and Templates. </a:t>
            </a:r>
          </a:p>
        </p:txBody>
      </p:sp>
    </p:spTree>
    <p:extLst>
      <p:ext uri="{BB962C8B-B14F-4D97-AF65-F5344CB8AC3E}">
        <p14:creationId xmlns:p14="http://schemas.microsoft.com/office/powerpoint/2010/main" val="325622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B946F3-AC6E-A441-B71A-79414DB808B7}"/>
              </a:ext>
            </a:extLst>
          </p:cNvPr>
          <p:cNvSpPr txBox="1"/>
          <p:nvPr/>
        </p:nvSpPr>
        <p:spPr>
          <a:xfrm>
            <a:off x="517698" y="339023"/>
            <a:ext cx="7234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Reminder - Building 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Permit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Process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39007B-B8C5-9B41-A2B9-E6408D65E45C}"/>
              </a:ext>
            </a:extLst>
          </p:cNvPr>
          <p:cNvSpPr/>
          <p:nvPr/>
        </p:nvSpPr>
        <p:spPr>
          <a:xfrm>
            <a:off x="4472482" y="1062158"/>
            <a:ext cx="4222396" cy="5087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189">
              <a:lnSpc>
                <a:spcPts val="28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City of Ithaca Building Permits applications must be submitted through the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Tuesday 1:00 pm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weekly City Code Meeting (don’t use City online portal)</a:t>
            </a:r>
          </a:p>
          <a:p>
            <a:pPr defTabSz="457189">
              <a:lnSpc>
                <a:spcPts val="2800"/>
              </a:lnSpc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189">
              <a:lnSpc>
                <a:spcPts val="28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projects with outside contractors, a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Contractor Representative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CU PM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must attend the Zoom meeting</a:t>
            </a:r>
          </a:p>
          <a:p>
            <a:pPr defTabSz="457189">
              <a:lnSpc>
                <a:spcPts val="2800"/>
              </a:lnSpc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189">
              <a:lnSpc>
                <a:spcPts val="28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Drawings, that will be reviewed during page turner, must be sent to City by Monday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D56CF7-CF2A-46B7-BAA9-B5B22F71C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98" y="1205343"/>
            <a:ext cx="3714068" cy="4801562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15FD9C0-0103-4099-9C5E-F525B3B5D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5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8384ED-0EFF-CC44-A075-C17DCABBAF41}"/>
              </a:ext>
            </a:extLst>
          </p:cNvPr>
          <p:cNvSpPr/>
          <p:nvPr/>
        </p:nvSpPr>
        <p:spPr>
          <a:xfrm>
            <a:off x="957491" y="6288450"/>
            <a:ext cx="7310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Contact Paula Slocum if you have any questions: pms11 or 255-4504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1513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B4870E9-12F9-4610-BE80-A2911514C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74" y="454469"/>
            <a:ext cx="5893025" cy="604384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Reminder - Submittals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C4C9F0-E72B-FC47-9198-BD51BD606E39}"/>
              </a:ext>
            </a:extLst>
          </p:cNvPr>
          <p:cNvSpPr txBox="1"/>
          <p:nvPr/>
        </p:nvSpPr>
        <p:spPr>
          <a:xfrm>
            <a:off x="424333" y="1263646"/>
            <a:ext cx="8529167" cy="1422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189">
              <a:lnSpc>
                <a:spcPts val="3640"/>
              </a:lnSpc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Please invite </a:t>
            </a:r>
            <a:r>
              <a:rPr lang="en-US" sz="3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Kelly Davis 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your construction kickoff meeting to provide Submittals training</a:t>
            </a:r>
          </a:p>
          <a:p>
            <a:pPr marL="285750" indent="-285750" defTabSz="457189">
              <a:lnSpc>
                <a:spcPts val="3640"/>
              </a:lnSpc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942F8D-A895-4D9E-8895-B072D0B0E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6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432985B-BFA3-4CEC-9E0E-1959E7C00B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20" r="5452"/>
          <a:stretch/>
        </p:blipFill>
        <p:spPr>
          <a:xfrm>
            <a:off x="1106958" y="2507052"/>
            <a:ext cx="6474942" cy="3915985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6CAC551-7EAF-43D3-A49B-AE9A0317630D}"/>
              </a:ext>
            </a:extLst>
          </p:cNvPr>
          <p:cNvCxnSpPr>
            <a:cxnSpLocks/>
          </p:cNvCxnSpPr>
          <p:nvPr/>
        </p:nvCxnSpPr>
        <p:spPr>
          <a:xfrm flipV="1">
            <a:off x="2912366" y="5181600"/>
            <a:ext cx="948434" cy="694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DD646CE-3D90-AE4C-8DB1-1684B7E32E26}"/>
              </a:ext>
            </a:extLst>
          </p:cNvPr>
          <p:cNvSpPr/>
          <p:nvPr/>
        </p:nvSpPr>
        <p:spPr>
          <a:xfrm>
            <a:off x="1267716" y="5684843"/>
            <a:ext cx="1644650" cy="361950"/>
          </a:xfrm>
          <a:prstGeom prst="roundRect">
            <a:avLst/>
          </a:prstGeom>
          <a:noFill/>
          <a:ln w="19050">
            <a:solidFill>
              <a:schemeClr val="accent1">
                <a:shade val="50000"/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AD98A59-1E90-664B-8A99-B6EBF24818E8}"/>
              </a:ext>
            </a:extLst>
          </p:cNvPr>
          <p:cNvSpPr/>
          <p:nvPr/>
        </p:nvSpPr>
        <p:spPr>
          <a:xfrm>
            <a:off x="3860800" y="4634572"/>
            <a:ext cx="3881858" cy="1143928"/>
          </a:xfrm>
          <a:prstGeom prst="roundRect">
            <a:avLst/>
          </a:prstGeom>
          <a:noFill/>
          <a:ln w="19050">
            <a:solidFill>
              <a:schemeClr val="accent1">
                <a:shade val="50000"/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2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B4870E9-12F9-4610-BE80-A2911514C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97" y="410417"/>
            <a:ext cx="9170111" cy="72393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Reminder - Holiday Break FP Shutdowns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B495D3F1-3555-6049-8B7B-88629034B298}"/>
              </a:ext>
            </a:extLst>
          </p:cNvPr>
          <p:cNvSpPr txBox="1">
            <a:spLocks/>
          </p:cNvSpPr>
          <p:nvPr/>
        </p:nvSpPr>
        <p:spPr>
          <a:xfrm>
            <a:off x="478301" y="3429000"/>
            <a:ext cx="8187397" cy="216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7">
              <a:lnSpc>
                <a:spcPct val="15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ubmit request to Customer Service by </a:t>
            </a:r>
            <a:r>
              <a:rPr lang="en-US" sz="3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December 15, 2020</a:t>
            </a:r>
            <a:r>
              <a:rPr lang="en-US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B75A1C-B2E3-4EC7-90BD-D2087A1A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7</a:t>
            </a:fld>
            <a:endParaRPr lang="en-US"/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2C670087-75EB-0B4B-9D2E-7028E945EEFD}"/>
              </a:ext>
            </a:extLst>
          </p:cNvPr>
          <p:cNvSpPr txBox="1">
            <a:spLocks/>
          </p:cNvSpPr>
          <p:nvPr/>
        </p:nvSpPr>
        <p:spPr>
          <a:xfrm>
            <a:off x="116584" y="1332042"/>
            <a:ext cx="9170110" cy="2413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en-US" sz="3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Fire Protection Shutdowns </a:t>
            </a:r>
          </a:p>
          <a:p>
            <a:pPr algn="ctr">
              <a:lnSpc>
                <a:spcPct val="170000"/>
              </a:lnSpc>
            </a:pPr>
            <a:r>
              <a:rPr lang="en-US" sz="3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 24</a:t>
            </a:r>
            <a:r>
              <a:rPr lang="en-US" sz="33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 </a:t>
            </a:r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through Dec 31</a:t>
            </a:r>
            <a:r>
              <a:rPr lang="en-US" sz="33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4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A445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2D86E3E8B35D4BAA79325135308D01" ma:contentTypeVersion="0" ma:contentTypeDescription="Create a new document." ma:contentTypeScope="" ma:versionID="b5231484ddb2bad90ba7ce1b5b8675d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08f3deb8e8146b4dc90507ea9f8f01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0EEB4D-3590-4AF9-A484-062C5F6B6EB7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70F8905-485A-40CB-9DDA-D4FE62821A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68AAF90-5556-4B8E-843D-785D06EC3B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2371</TotalTime>
  <Words>258</Words>
  <Application>Microsoft Office PowerPoint</Application>
  <PresentationFormat>On-screen Show (4:3)</PresentationFormat>
  <Paragraphs>48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Today’s Agenda</vt:lpstr>
      <vt:lpstr>PowerPoint Presentation</vt:lpstr>
      <vt:lpstr>PowerPoint Presentation</vt:lpstr>
      <vt:lpstr>Reminder - Submittals </vt:lpstr>
      <vt:lpstr>Reminder - Holiday Break FP Shutdowns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Thompson</dc:creator>
  <cp:lastModifiedBy>Taylor Thompson</cp:lastModifiedBy>
  <cp:revision>35</cp:revision>
  <dcterms:created xsi:type="dcterms:W3CDTF">2020-12-01T13:08:25Z</dcterms:created>
  <dcterms:modified xsi:type="dcterms:W3CDTF">2020-12-03T19:22:43Z</dcterms:modified>
</cp:coreProperties>
</file>