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0" r:id="rId4"/>
  </p:sldMasterIdLst>
  <p:notesMasterIdLst>
    <p:notesMasterId r:id="rId18"/>
  </p:notesMasterIdLst>
  <p:sldIdLst>
    <p:sldId id="550" r:id="rId5"/>
    <p:sldId id="339" r:id="rId6"/>
    <p:sldId id="346" r:id="rId7"/>
    <p:sldId id="347" r:id="rId8"/>
    <p:sldId id="340" r:id="rId9"/>
    <p:sldId id="341" r:id="rId10"/>
    <p:sldId id="342" r:id="rId11"/>
    <p:sldId id="343" r:id="rId12"/>
    <p:sldId id="344" r:id="rId13"/>
    <p:sldId id="454" r:id="rId14"/>
    <p:sldId id="455" r:id="rId15"/>
    <p:sldId id="567" r:id="rId16"/>
    <p:sldId id="393" r:id="rId17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76" autoAdjust="0"/>
    <p:restoredTop sz="93836" autoAdjust="0"/>
  </p:normalViewPr>
  <p:slideViewPr>
    <p:cSldViewPr snapToGrid="0">
      <p:cViewPr varScale="1">
        <p:scale>
          <a:sx n="53" d="100"/>
          <a:sy n="53" d="100"/>
        </p:scale>
        <p:origin x="432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C9419FD-6342-4216-A580-4D6119221288}" type="datetimeFigureOut">
              <a:rPr lang="en-US" smtClean="0"/>
              <a:t>12/3/2020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3109790-6F46-4703-AB46-28E95E7F15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318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53D443-CBAC-934A-8506-FB4DF260D8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1784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2125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Lessons learned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E8C53-1E97-4AB0-9465-4ED29BDD9DF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695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Lessons learned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E8C53-1E97-4AB0-9465-4ED29BDD9DF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4293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Lessons learned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E8C53-1E97-4AB0-9465-4ED29BDD9DF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127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E8C53-1E97-4AB0-9465-4ED29BDD9DF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246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0889_10_C_lr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B4F24-3D76-474B-AB69-D46736636996}" type="datetime1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2034" y="402168"/>
            <a:ext cx="1299634" cy="126796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328085" y="1828800"/>
            <a:ext cx="4777596" cy="1143000"/>
          </a:xfrm>
        </p:spPr>
        <p:txBody>
          <a:bodyPr anchor="t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>
          <a:xfrm>
            <a:off x="328615" y="3200422"/>
            <a:ext cx="4137025" cy="1066800"/>
          </a:xfrm>
        </p:spPr>
        <p:txBody>
          <a:bodyPr>
            <a:noAutofit/>
          </a:bodyPr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>
              <a:solidFill>
                <a:srgbClr val="FFFFFF"/>
              </a:solidFill>
              <a:latin typeface="+mn-lt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57797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3BCC7-1D5D-441D-8F8D-09D385F378B7}" type="datetime1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2" name="Picture 11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8" y="-157024"/>
            <a:ext cx="1370059" cy="52244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85752" y="1752604"/>
            <a:ext cx="8678863" cy="39989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85750" y="1066800"/>
            <a:ext cx="8677656" cy="685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45729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C5E8C-28A7-4AE6-9955-B6B27B429F0D}" type="datetime1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9" name="Picture 8" descr="cu screen b31b1b.psd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2034" y="402168"/>
            <a:ext cx="1384300" cy="1267968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2438400"/>
            <a:ext cx="9144000" cy="2406650"/>
          </a:xfrm>
        </p:spPr>
        <p:txBody>
          <a:bodyPr/>
          <a:lstStyle>
            <a:lvl1pPr marL="0" indent="0" algn="ctr">
              <a:buNone/>
              <a:defRPr sz="3200">
                <a:solidFill>
                  <a:schemeClr val="accent2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0" y="1828800"/>
            <a:ext cx="9144000" cy="609600"/>
          </a:xfrm>
        </p:spPr>
        <p:txBody>
          <a:bodyPr>
            <a:normAutofit/>
          </a:bodyPr>
          <a:lstStyle>
            <a:lvl1pPr>
              <a:defRPr sz="2800" b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>
              <a:solidFill>
                <a:srgbClr val="A7998B"/>
              </a:solidFill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860927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51ADF-B4A3-43D6-ACF8-6706BA3A5C1E}" type="datetime1">
              <a:rPr lang="en-US" smtClean="0"/>
              <a:t>12/3/2020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 descr="cu screen b31b1b.psd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2034" y="402168"/>
            <a:ext cx="1384300" cy="1267968"/>
          </a:xfrm>
          <a:prstGeom prst="rect">
            <a:avLst/>
          </a:prstGeom>
        </p:spPr>
      </p:pic>
      <p:pic>
        <p:nvPicPr>
          <p:cNvPr id="9" name="Picture 8" descr="campus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13844"/>
            <a:ext cx="9144000" cy="3044156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1219204"/>
            <a:ext cx="9144000" cy="1905001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0" y="763091"/>
            <a:ext cx="9144000" cy="456109"/>
          </a:xfrm>
        </p:spPr>
        <p:txBody>
          <a:bodyPr>
            <a:noAutofit/>
          </a:bodyPr>
          <a:lstStyle>
            <a:lvl1pPr>
              <a:defRPr sz="24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>
              <a:solidFill>
                <a:srgbClr val="A7998B"/>
              </a:solidFill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382361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8A014-5700-42C5-8FF6-4B87C65A52E2}" type="datetime1">
              <a:rPr lang="en-US" smtClean="0"/>
              <a:t>12/3/2020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 descr="cu screen b31b1b.psd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2034" y="402168"/>
            <a:ext cx="1384300" cy="1267968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1219204"/>
            <a:ext cx="9144000" cy="1905001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0" y="763091"/>
            <a:ext cx="9144000" cy="456109"/>
          </a:xfrm>
        </p:spPr>
        <p:txBody>
          <a:bodyPr>
            <a:noAutofit/>
          </a:bodyPr>
          <a:lstStyle>
            <a:lvl1pPr>
              <a:defRPr sz="24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>
              <a:solidFill>
                <a:srgbClr val="A7998B"/>
              </a:solidFill>
              <a:latin typeface="+mj-lt"/>
              <a:cs typeface="Helvetica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0" y="3804553"/>
            <a:ext cx="9144000" cy="3044825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60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F6EA0-2EA6-4DFA-B37A-8CB01A17C77F}" type="datetime1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2" name="Picture 11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99"/>
          <a:stretch/>
        </p:blipFill>
        <p:spPr>
          <a:xfrm>
            <a:off x="3871578" y="-157024"/>
            <a:ext cx="1370059" cy="52244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85752" y="1752604"/>
            <a:ext cx="8678863" cy="3998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85750" y="1066800"/>
            <a:ext cx="8677656" cy="685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90583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0BA0A-0DEF-43C7-A82B-98A8209EC428}" type="datetime1">
              <a:rPr lang="en-US" smtClean="0"/>
              <a:t>12/3/2020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99"/>
          <a:stretch/>
        </p:blipFill>
        <p:spPr>
          <a:xfrm>
            <a:off x="3871578" y="-157024"/>
            <a:ext cx="1370059" cy="522449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438726" y="4756730"/>
            <a:ext cx="8258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>
                <a:solidFill>
                  <a:schemeClr val="bg1"/>
                </a:solidFill>
                <a:latin typeface="Helvetica"/>
                <a:cs typeface="Helvetica"/>
              </a:rPr>
              <a:t>Photos, illustrations, graphics here.</a:t>
            </a:r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292896" y="3877558"/>
            <a:ext cx="8558213" cy="27828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87901" y="615758"/>
            <a:ext cx="6554707" cy="861774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89405" y="1524000"/>
            <a:ext cx="8534400" cy="2209800"/>
          </a:xfrm>
        </p:spPr>
        <p:txBody>
          <a:bodyPr numCol="2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56201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258BD-095E-45D7-9168-F3B98202FBF8}" type="datetime1">
              <a:rPr lang="en-US" smtClean="0"/>
              <a:t>12/3/2020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99"/>
          <a:stretch/>
        </p:blipFill>
        <p:spPr>
          <a:xfrm>
            <a:off x="3871578" y="-157024"/>
            <a:ext cx="1370059" cy="522449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438726" y="4756730"/>
            <a:ext cx="8258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>
                <a:solidFill>
                  <a:schemeClr val="bg1"/>
                </a:solidFill>
                <a:latin typeface="Helvetica"/>
                <a:cs typeface="Helvetica"/>
              </a:rPr>
              <a:t>Photos, illustrations, graphics here.</a:t>
            </a:r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800602" y="1447800"/>
            <a:ext cx="4050507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87901" y="615758"/>
            <a:ext cx="6554707" cy="60344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89407" y="1447800"/>
            <a:ext cx="4358795" cy="4876800"/>
          </a:xfrm>
        </p:spPr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78877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4C4DE-609A-410A-81B2-3BFCA363E0A5}" type="datetime1">
              <a:rPr lang="en-US" smtClean="0"/>
              <a:t>12/3/2020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1" name="Picture 10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99"/>
          <a:stretch/>
        </p:blipFill>
        <p:spPr>
          <a:xfrm>
            <a:off x="3871578" y="-157024"/>
            <a:ext cx="1370059" cy="5224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59713"/>
            <a:ext cx="9144000" cy="53860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0" y="1298579"/>
            <a:ext cx="9144000" cy="538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838200" y="2057400"/>
            <a:ext cx="74676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49689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0F742-C5A3-41D7-9CF3-0ABADCC515FA}" type="datetime1">
              <a:rPr lang="en-US" smtClean="0"/>
              <a:t>12/3/2020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0889_10_C_lr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cu white lrg.psd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2034" y="402168"/>
            <a:ext cx="1299634" cy="126796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5751" y="1828800"/>
            <a:ext cx="4692650" cy="5842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878775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F83FE-54EB-49F7-9CF1-0A4C4B6A8E33}" type="datetime1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14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1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914377" rtl="0" eaLnBrk="1" latinLnBrk="0" hangingPunct="1">
        <a:spcBef>
          <a:spcPct val="0"/>
        </a:spcBef>
        <a:buNone/>
        <a:defRPr sz="32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F7A8766-1D21-480B-8A12-EAC111E57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76" y="3086100"/>
            <a:ext cx="7943851" cy="685800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Project Turnover Presentation</a:t>
            </a:r>
            <a:b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“Red Zone”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BF9E452-261E-4146-BC03-053E493AA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189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96253" y="693821"/>
            <a:ext cx="887930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en-US" sz="3200" b="1" dirty="0">
                <a:solidFill>
                  <a:schemeClr val="accent3"/>
                </a:solidFill>
                <a:latin typeface="+mj-lt"/>
                <a:cs typeface="Times New Roman" pitchFamily="18" charset="0"/>
              </a:rPr>
              <a:t>Project Support – Construction SME Support</a:t>
            </a:r>
            <a:r>
              <a:rPr lang="en-US" sz="2800" b="1" dirty="0">
                <a:solidFill>
                  <a:schemeClr val="accent3"/>
                </a:solidFill>
                <a:latin typeface="+mj-lt"/>
              </a:rPr>
              <a:t>	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4000" dirty="0">
                <a:solidFill>
                  <a:schemeClr val="bg1">
                    <a:lumMod val="85000"/>
                  </a:schemeClr>
                </a:solidFill>
              </a:rPr>
              <a:t> -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5300" y="1600200"/>
            <a:ext cx="42291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2"/>
                </a:solidFill>
              </a:rPr>
              <a:t>Scope: FE SME’s available for review and response to project issues during construction</a:t>
            </a:r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2"/>
                </a:solidFill>
              </a:rPr>
              <a:t>Contact: PM reach out to FE Section Managers</a:t>
            </a:r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2"/>
                </a:solidFill>
              </a:rPr>
              <a:t>Duration: 2 - 4 hours per issue</a:t>
            </a:r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2"/>
                </a:solidFill>
              </a:rPr>
              <a:t>Deliverable: email/memo as required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900" y="2133600"/>
            <a:ext cx="3962400" cy="29718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BA57E20-DBE7-4862-BCA1-9F38E2D7C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502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-84220" y="419100"/>
            <a:ext cx="9709484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en-US" sz="3000" b="1" dirty="0">
                <a:solidFill>
                  <a:schemeClr val="accent3"/>
                </a:solidFill>
                <a:latin typeface="+mj-lt"/>
                <a:cs typeface="Times New Roman" pitchFamily="18" charset="0"/>
              </a:rPr>
              <a:t>Project Support – 10 Month Warranty Walkthrough</a:t>
            </a:r>
            <a:r>
              <a:rPr lang="en-US" sz="3000" b="1" dirty="0">
                <a:solidFill>
                  <a:schemeClr val="accent3"/>
                </a:solidFill>
                <a:latin typeface="+mj-lt"/>
              </a:rPr>
              <a:t>	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5300" y="1600200"/>
            <a:ext cx="46863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2"/>
                </a:solidFill>
              </a:rPr>
              <a:t>Scope: Participation in 10 month warranty walkthrough</a:t>
            </a:r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2"/>
                </a:solidFill>
              </a:rPr>
              <a:t>Contact: PM reach out to Casey Keech for scheduling</a:t>
            </a:r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2"/>
                </a:solidFill>
              </a:rPr>
              <a:t>Duration: 2 - 4 hours per project</a:t>
            </a:r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2"/>
                </a:solidFill>
              </a:rPr>
              <a:t>Deliverable: Coordinate comments with list developed by project team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590800"/>
            <a:ext cx="3759200" cy="28194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989BB4-85FA-4487-86DF-F6C457DF8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73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-84220" y="419100"/>
            <a:ext cx="9709484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en-US" sz="3000" b="1" dirty="0">
                <a:solidFill>
                  <a:schemeClr val="accent3"/>
                </a:solidFill>
                <a:latin typeface="+mj-lt"/>
                <a:cs typeface="Times New Roman" pitchFamily="18" charset="0"/>
              </a:rPr>
              <a:t>Project Support – 10 Month Warranty Walkthrough</a:t>
            </a:r>
            <a:r>
              <a:rPr lang="en-US" sz="3000" b="1" dirty="0">
                <a:solidFill>
                  <a:schemeClr val="accent3"/>
                </a:solidFill>
                <a:latin typeface="+mj-lt"/>
              </a:rPr>
              <a:t>	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AC92E7-5334-4818-9A8D-A4E70833F3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5390" y="1104900"/>
            <a:ext cx="3981023" cy="504889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0CE8F20-2A28-4F8B-92AE-BD1FEC43B151}"/>
              </a:ext>
            </a:extLst>
          </p:cNvPr>
          <p:cNvSpPr/>
          <p:nvPr/>
        </p:nvSpPr>
        <p:spPr>
          <a:xfrm>
            <a:off x="2550695" y="3677473"/>
            <a:ext cx="2021305" cy="28492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C4DE956-07EF-4A8C-94A1-4F35C145488E}"/>
              </a:ext>
            </a:extLst>
          </p:cNvPr>
          <p:cNvCxnSpPr/>
          <p:nvPr/>
        </p:nvCxnSpPr>
        <p:spPr>
          <a:xfrm flipH="1">
            <a:off x="4670834" y="2060333"/>
            <a:ext cx="2646947" cy="16702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8DC7167-A046-4A00-AF1C-AE26EC615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483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304800" y="1905000"/>
            <a:ext cx="6400800" cy="2057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800" dirty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Thank You</a:t>
            </a:r>
          </a:p>
          <a:p>
            <a:endParaRPr lang="en-US" sz="3800" dirty="0">
              <a:solidFill>
                <a:srgbClr val="FFFFF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3800" dirty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Questions?</a:t>
            </a:r>
          </a:p>
          <a:p>
            <a:endParaRPr lang="en-US" sz="28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EDA713-4768-4C3B-BBC9-62AAB5AB3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185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itle 2"/>
          <p:cNvSpPr>
            <a:spLocks noGrp="1"/>
          </p:cNvSpPr>
          <p:nvPr>
            <p:ph type="title"/>
          </p:nvPr>
        </p:nvSpPr>
        <p:spPr>
          <a:xfrm>
            <a:off x="193860" y="330008"/>
            <a:ext cx="8677656" cy="685800"/>
          </a:xfrm>
        </p:spPr>
        <p:txBody>
          <a:bodyPr>
            <a:normAutofit/>
          </a:bodyPr>
          <a:lstStyle/>
          <a:p>
            <a:r>
              <a:rPr lang="en-US" sz="3600" b="1" dirty="0"/>
              <a:t>Project Turnover – Large Projects</a:t>
            </a: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53B88E83-C453-4187-8082-C49C7C00D9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 b="10000"/>
          <a:stretch/>
        </p:blipFill>
        <p:spPr>
          <a:xfrm>
            <a:off x="134470" y="1219200"/>
            <a:ext cx="8875059" cy="52578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6A66A19-D507-4E48-A535-A3D989685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50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381000"/>
            <a:ext cx="8677656" cy="685800"/>
          </a:xfrm>
        </p:spPr>
        <p:txBody>
          <a:bodyPr>
            <a:noAutofit/>
          </a:bodyPr>
          <a:lstStyle/>
          <a:p>
            <a:r>
              <a:rPr lang="en-US" sz="3600" b="1" dirty="0"/>
              <a:t>“The Red Zone” – Checklist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989784-2347-421E-9B32-50760AEBB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B28C61F-6D5B-4A8F-80B6-A7DCAF9EF3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54" y="1599162"/>
            <a:ext cx="2842534" cy="365967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0199D21-3D31-4459-A9B7-C58AA0F4FB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6167" y="1588686"/>
            <a:ext cx="2842533" cy="368894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55FD40E-B3D6-438A-893B-1D470DC6D9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6079" y="1588686"/>
            <a:ext cx="2851838" cy="368894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69DD863-D834-4AA2-917A-F1E9D7AEDE8E}"/>
              </a:ext>
            </a:extLst>
          </p:cNvPr>
          <p:cNvSpPr txBox="1"/>
          <p:nvPr/>
        </p:nvSpPr>
        <p:spPr>
          <a:xfrm>
            <a:off x="3310327" y="5632325"/>
            <a:ext cx="3407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Free your mind, use the Checklist!</a:t>
            </a:r>
          </a:p>
        </p:txBody>
      </p:sp>
    </p:spTree>
    <p:extLst>
      <p:ext uri="{BB962C8B-B14F-4D97-AF65-F5344CB8AC3E}">
        <p14:creationId xmlns:p14="http://schemas.microsoft.com/office/powerpoint/2010/main" val="3995294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E64D8C9E-6B45-414D-A325-9782814D0E2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22" b="17777"/>
          <a:stretch/>
        </p:blipFill>
        <p:spPr>
          <a:xfrm>
            <a:off x="96419" y="1524000"/>
            <a:ext cx="8872537" cy="4114800"/>
          </a:xfrm>
          <a:prstGeom prst="rect">
            <a:avLst/>
          </a:prstGeom>
        </p:spPr>
      </p:pic>
      <p:sp>
        <p:nvSpPr>
          <p:cNvPr id="12" name="Arrow: Up 11">
            <a:extLst>
              <a:ext uri="{FF2B5EF4-FFF2-40B4-BE49-F238E27FC236}">
                <a16:creationId xmlns:a16="http://schemas.microsoft.com/office/drawing/2014/main" id="{1B8BF632-DF66-4EFA-A84B-6B84B5C9B2E8}"/>
              </a:ext>
            </a:extLst>
          </p:cNvPr>
          <p:cNvSpPr/>
          <p:nvPr/>
        </p:nvSpPr>
        <p:spPr>
          <a:xfrm>
            <a:off x="6705600" y="5438894"/>
            <a:ext cx="426719" cy="56566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BC0FC79F-92D8-4648-B5B9-2C3E49B033DC}"/>
              </a:ext>
            </a:extLst>
          </p:cNvPr>
          <p:cNvSpPr txBox="1">
            <a:spLocks/>
          </p:cNvSpPr>
          <p:nvPr/>
        </p:nvSpPr>
        <p:spPr>
          <a:xfrm>
            <a:off x="193860" y="330008"/>
            <a:ext cx="8677656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NCRE – FM Engagement </a:t>
            </a: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ECFA4145-5829-46AC-B9B5-A99ACBDFC95B}"/>
              </a:ext>
            </a:extLst>
          </p:cNvPr>
          <p:cNvSpPr/>
          <p:nvPr/>
        </p:nvSpPr>
        <p:spPr>
          <a:xfrm>
            <a:off x="2819400" y="4179332"/>
            <a:ext cx="381000" cy="1219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06A460-8CB3-4310-88B8-02BF74075E40}"/>
              </a:ext>
            </a:extLst>
          </p:cNvPr>
          <p:cNvSpPr txBox="1"/>
          <p:nvPr/>
        </p:nvSpPr>
        <p:spPr>
          <a:xfrm>
            <a:off x="1828800" y="5454134"/>
            <a:ext cx="24384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Dan Decker</a:t>
            </a:r>
          </a:p>
          <a:p>
            <a:pPr algn="ctr"/>
            <a:r>
              <a:rPr lang="en-US" dirty="0"/>
              <a:t>SCL Zone Maintenance Planner</a:t>
            </a:r>
          </a:p>
        </p:txBody>
      </p:sp>
      <p:sp>
        <p:nvSpPr>
          <p:cNvPr id="10" name="Arrow: Left-Up 9">
            <a:extLst>
              <a:ext uri="{FF2B5EF4-FFF2-40B4-BE49-F238E27FC236}">
                <a16:creationId xmlns:a16="http://schemas.microsoft.com/office/drawing/2014/main" id="{AF5ABA4A-4B43-4C8F-8F3C-1F9F71A6683D}"/>
              </a:ext>
            </a:extLst>
          </p:cNvPr>
          <p:cNvSpPr/>
          <p:nvPr/>
        </p:nvSpPr>
        <p:spPr>
          <a:xfrm>
            <a:off x="4419600" y="5454134"/>
            <a:ext cx="3733800" cy="866002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9A7C766-7BEE-4D67-8815-6C22F97AA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677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86959" y="1429543"/>
            <a:ext cx="8678863" cy="399891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For projects that exceed $250K Facilities Management will perform a chargeable QA/QC service which will include four phases:</a:t>
            </a:r>
          </a:p>
          <a:p>
            <a:r>
              <a:rPr lang="en-US" dirty="0"/>
              <a:t>Contract document review</a:t>
            </a:r>
          </a:p>
          <a:p>
            <a:r>
              <a:rPr lang="en-US" dirty="0"/>
              <a:t>Field inspections</a:t>
            </a:r>
          </a:p>
          <a:p>
            <a:r>
              <a:rPr lang="en-US" dirty="0"/>
              <a:t>Discrepancy documentation review</a:t>
            </a:r>
          </a:p>
          <a:p>
            <a:r>
              <a:rPr lang="en-US" dirty="0"/>
              <a:t>Training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6959" y="420683"/>
            <a:ext cx="8677656" cy="685800"/>
          </a:xfrm>
        </p:spPr>
        <p:txBody>
          <a:bodyPr>
            <a:noAutofit/>
          </a:bodyPr>
          <a:lstStyle/>
          <a:p>
            <a:r>
              <a:rPr lang="en-US" sz="3600" b="1" dirty="0"/>
              <a:t>Quality Assurance Quality Control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CC9649-F55F-4A6E-A5F3-1C41BB67E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12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97590" y="1429543"/>
            <a:ext cx="8678863" cy="3998913"/>
          </a:xfrm>
        </p:spPr>
        <p:txBody>
          <a:bodyPr>
            <a:normAutofit/>
          </a:bodyPr>
          <a:lstStyle/>
          <a:p>
            <a:r>
              <a:rPr lang="en-US" dirty="0"/>
              <a:t>Zone management will distribute contract documents and drawings to the appropriate area/asset teams for review.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The area/asset teams will review the drawings during the review period. </a:t>
            </a:r>
          </a:p>
          <a:p>
            <a:pPr lvl="1"/>
            <a:r>
              <a:rPr lang="en-US" dirty="0"/>
              <a:t>Zone management will collate the information and communicate the documentation to the PM/CM.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7590" y="533400"/>
            <a:ext cx="8677656" cy="685800"/>
          </a:xfrm>
        </p:spPr>
        <p:txBody>
          <a:bodyPr>
            <a:normAutofit/>
          </a:bodyPr>
          <a:lstStyle/>
          <a:p>
            <a:r>
              <a:rPr lang="en-US" sz="3600" b="1" dirty="0"/>
              <a:t>Contract Documentation Review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8A31AC-7188-4515-A0E1-0058C6C9D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616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32568" y="1295400"/>
            <a:ext cx="8678863" cy="51816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Zone management will schedule and manage the weekly/bi-weekly inspections by ensuring that the appropriate trades are scheduled and attend the inspections:</a:t>
            </a:r>
          </a:p>
          <a:p>
            <a:r>
              <a:rPr lang="en-US" dirty="0"/>
              <a:t>Trades performing the inspections as determined by the Zone Facility Manager (ZFM) managing the trade:</a:t>
            </a:r>
          </a:p>
          <a:p>
            <a:pPr lvl="1"/>
            <a:r>
              <a:rPr lang="en-US" dirty="0"/>
              <a:t>Pipe – plumbing/heating		Sheet metal</a:t>
            </a:r>
          </a:p>
          <a:p>
            <a:pPr lvl="1"/>
            <a:r>
              <a:rPr lang="en-US" dirty="0"/>
              <a:t>Insulation			Electrical</a:t>
            </a:r>
          </a:p>
          <a:p>
            <a:pPr lvl="1"/>
            <a:r>
              <a:rPr lang="en-US" dirty="0"/>
              <a:t>Line crew			Fire alarm/card access</a:t>
            </a:r>
          </a:p>
          <a:p>
            <a:pPr lvl="1"/>
            <a:r>
              <a:rPr lang="en-US" dirty="0"/>
              <a:t>Sprinkler				Controls</a:t>
            </a:r>
          </a:p>
          <a:p>
            <a:pPr lvl="1"/>
            <a:r>
              <a:rPr lang="en-US" dirty="0"/>
              <a:t>Architecture hardware consulting	</a:t>
            </a:r>
          </a:p>
          <a:p>
            <a:pPr lvl="1"/>
            <a:r>
              <a:rPr lang="en-US" dirty="0"/>
              <a:t>Roofing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program manager.</a:t>
            </a:r>
          </a:p>
          <a:p>
            <a:pPr lvl="1"/>
            <a:r>
              <a:rPr lang="en-US" dirty="0"/>
              <a:t>Emergency power systems</a:t>
            </a:r>
          </a:p>
          <a:p>
            <a:r>
              <a:rPr lang="en-US" dirty="0"/>
              <a:t>The zone representative will document the discrepancies and email them to the project manager.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381000"/>
            <a:ext cx="8677656" cy="685800"/>
          </a:xfrm>
        </p:spPr>
        <p:txBody>
          <a:bodyPr>
            <a:noAutofit/>
          </a:bodyPr>
          <a:lstStyle/>
          <a:p>
            <a:r>
              <a:rPr lang="en-US" sz="3600" b="1" dirty="0"/>
              <a:t>Field Inspections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00549F-2041-4EB7-A80A-859190701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10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65137" y="1524000"/>
            <a:ext cx="8678863" cy="4724400"/>
          </a:xfrm>
        </p:spPr>
        <p:txBody>
          <a:bodyPr>
            <a:normAutofit/>
          </a:bodyPr>
          <a:lstStyle/>
          <a:p>
            <a:r>
              <a:rPr lang="en-US" dirty="0"/>
              <a:t>Zone management will aggregate the discrepancy documentation developed by the inspection process and facilitate the resolution of the discrepancies with the project team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Zone management will attend a discrepancy meeting with the Cornell project and contractor project teams. The project manager will decide how the discrepancies will be resolved.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0941" y="609600"/>
            <a:ext cx="8677656" cy="685800"/>
          </a:xfrm>
        </p:spPr>
        <p:txBody>
          <a:bodyPr>
            <a:noAutofit/>
          </a:bodyPr>
          <a:lstStyle/>
          <a:p>
            <a:r>
              <a:rPr lang="en-US" sz="3600" b="1" dirty="0"/>
              <a:t>Discrepancy Documentation Review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1C1498-69C9-4096-86EA-209E8588C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549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32568" y="1429543"/>
            <a:ext cx="8678863" cy="3998913"/>
          </a:xfrm>
        </p:spPr>
        <p:txBody>
          <a:bodyPr/>
          <a:lstStyle/>
          <a:p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Project Manager will prepare a list of trainings and schedule and coordinate with Zone management to identify the appropriate trades to attend the trainings.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0199" y="420687"/>
            <a:ext cx="8677656" cy="685800"/>
          </a:xfrm>
        </p:spPr>
        <p:txBody>
          <a:bodyPr>
            <a:noAutofit/>
          </a:bodyPr>
          <a:lstStyle/>
          <a:p>
            <a:r>
              <a:rPr lang="en-US" sz="3600" b="1" dirty="0"/>
              <a:t>Training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17B022-B326-42B0-AADE-E1E59828B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77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2_Office Theme">
  <a:themeElements>
    <a:clrScheme name="Custom 1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B31B1B"/>
      </a:accent1>
      <a:accent2>
        <a:srgbClr val="4D4F53"/>
      </a:accent2>
      <a:accent3>
        <a:srgbClr val="A2998B"/>
      </a:accent3>
      <a:accent4>
        <a:srgbClr val="EF9595"/>
      </a:accent4>
      <a:accent5>
        <a:srgbClr val="7D7364"/>
      </a:accent5>
      <a:accent6>
        <a:srgbClr val="A8B1C4"/>
      </a:accent6>
      <a:hlink>
        <a:srgbClr val="3B4558"/>
      </a:hlink>
      <a:folHlink>
        <a:srgbClr val="596784"/>
      </a:folHlink>
    </a:clrScheme>
    <a:fontScheme name="Custom 2">
      <a:majorFont>
        <a:latin typeface="Helvetica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2D86E3E8B35D4BAA79325135308D01" ma:contentTypeVersion="0" ma:contentTypeDescription="Create a new document." ma:contentTypeScope="" ma:versionID="b5231484ddb2bad90ba7ce1b5b8675d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208f3deb8e8146b4dc90507ea9f8f01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70F8905-485A-40CB-9DDA-D4FE62821A6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A20EEB4D-3590-4AF9-A484-062C5F6B6EB7}">
  <ds:schemaRefs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elements/1.1/"/>
    <ds:schemaRef ds:uri="http://purl.org/dc/dcmitype/"/>
    <ds:schemaRef ds:uri="http://purl.org/dc/terms/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E68AAF90-5556-4B8E-843D-785D06EC3B6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2285</TotalTime>
  <Words>433</Words>
  <Application>Microsoft Office PowerPoint</Application>
  <PresentationFormat>On-screen Show (4:3)</PresentationFormat>
  <Paragraphs>72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Helvetica</vt:lpstr>
      <vt:lpstr>Times</vt:lpstr>
      <vt:lpstr>Times New Roman</vt:lpstr>
      <vt:lpstr>2_Office Theme</vt:lpstr>
      <vt:lpstr>Project Turnover Presentation “Red Zone”</vt:lpstr>
      <vt:lpstr>Project Turnover – Large Projects</vt:lpstr>
      <vt:lpstr>“The Red Zone” – Checklist</vt:lpstr>
      <vt:lpstr>PowerPoint Presentation</vt:lpstr>
      <vt:lpstr>Quality Assurance Quality Control </vt:lpstr>
      <vt:lpstr>Contract Documentation Review </vt:lpstr>
      <vt:lpstr>Field Inspections</vt:lpstr>
      <vt:lpstr>Discrepancy Documentation Review</vt:lpstr>
      <vt:lpstr>Training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Taylor Thompson</dc:creator>
  <cp:lastModifiedBy>Taylor Thompson</cp:lastModifiedBy>
  <cp:revision>35</cp:revision>
  <dcterms:created xsi:type="dcterms:W3CDTF">2020-12-01T13:08:25Z</dcterms:created>
  <dcterms:modified xsi:type="dcterms:W3CDTF">2020-12-03T19:25:06Z</dcterms:modified>
</cp:coreProperties>
</file>