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4"/>
  </p:sldMasterIdLst>
  <p:notesMasterIdLst>
    <p:notesMasterId r:id="rId14"/>
  </p:notesMasterIdLst>
  <p:sldIdLst>
    <p:sldId id="548" r:id="rId5"/>
    <p:sldId id="337" r:id="rId6"/>
    <p:sldId id="357" r:id="rId7"/>
    <p:sldId id="355" r:id="rId8"/>
    <p:sldId id="361" r:id="rId9"/>
    <p:sldId id="356" r:id="rId10"/>
    <p:sldId id="360" r:id="rId11"/>
    <p:sldId id="358" r:id="rId12"/>
    <p:sldId id="354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3836" autoAdjust="0"/>
  </p:normalViewPr>
  <p:slideViewPr>
    <p:cSldViewPr snapToGrid="0">
      <p:cViewPr varScale="1">
        <p:scale>
          <a:sx n="53" d="100"/>
          <a:sy n="53" d="100"/>
        </p:scale>
        <p:origin x="4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419FD-6342-4216-A580-4D6119221288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09790-6F46-4703-AB46-28E95E7F1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3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Q/A by Jessie and her team is going very well of the completed Bid Documents.  (B2)  </a:t>
            </a:r>
          </a:p>
          <a:p>
            <a:r>
              <a:rPr lang="en-US" dirty="0"/>
              <a:t>Recently we had a project out to bid two days after it was issued to the Contracts office!  That is progress!</a:t>
            </a:r>
          </a:p>
          <a:p>
            <a:endParaRPr lang="en-US" dirty="0"/>
          </a:p>
          <a:p>
            <a:r>
              <a:rPr lang="en-US" dirty="0"/>
              <a:t>01 – 05 edits / Updates have been shared with Facilities Contacts Office.</a:t>
            </a:r>
          </a:p>
          <a:p>
            <a:endParaRPr lang="en-US" dirty="0"/>
          </a:p>
          <a:p>
            <a:r>
              <a:rPr lang="en-US" dirty="0"/>
              <a:t>Please expect the role out of new documents from the Contracts Office in January 2021.</a:t>
            </a:r>
          </a:p>
          <a:p>
            <a:endParaRPr lang="en-US" dirty="0"/>
          </a:p>
          <a:p>
            <a:r>
              <a:rPr lang="en-US" dirty="0"/>
              <a:t>Stored Materials Invoicing Documentation was one form that was identified.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36C09"/>
                </a:solidFill>
                <a:effectLst/>
                <a:latin typeface="Calibri" panose="020F0502020204030204" pitchFamily="34" charset="0"/>
              </a:rPr>
              <a:t>MWBE – updates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E36C09"/>
              </a:solidFill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36C09"/>
                </a:solidFill>
                <a:effectLst/>
                <a:latin typeface="Calibri" panose="020F0502020204030204" pitchFamily="34" charset="0"/>
              </a:rPr>
              <a:t>Brenda/Keith are on the home stretch expect language to be included in next iteration of Contract documents.  So MWBE Percentages requirement won’t be required for Endowed projects.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E36C09"/>
              </a:solidFill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36C09"/>
                </a:solidFill>
                <a:effectLst/>
                <a:latin typeface="Calibri" panose="020F0502020204030204" pitchFamily="34" charset="0"/>
              </a:rPr>
              <a:t>Jessie shared the proposed content for the contract with the team.</a:t>
            </a: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solidFill>
                <a:srgbClr val="E36C09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9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Initiative Started with how do I get on the “List” </a:t>
            </a:r>
          </a:p>
          <a:p>
            <a:endParaRPr lang="en-US" dirty="0"/>
          </a:p>
          <a:p>
            <a:r>
              <a:rPr lang="en-US" dirty="0"/>
              <a:t>Quickly during the discussion we realized that we collectively were talking about two different lists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Qualified Contactor List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“Bidder Short List” for a project.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Memo – Signed Back in January 2020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Planned Maintenance Projects will utilize a pooled contingency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F24-3D76-474B-AB69-D4673663699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5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7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BCC7-1D5D-441D-8F8D-09D385F378B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7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5E8C-28A7-4AE6-9955-B6B27B429F0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0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ADF-B4A3-43D6-ACF8-6706BA3A5C1E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2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014-5700-42C5-8FF6-4B87C65A52E2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3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EA0-2EA6-4DFA-B37A-8CB01A17C77F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A0A-0DEF-43C7-A82B-98A8209EC428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6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2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8BD-095E-45D7-9168-F3B98202FBF8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2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7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C4DE-609A-410A-81B2-3BFCA363E0A5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3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9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742-C5A3-41D7-9CF3-0ABADCC515FA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1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3FE-54EB-49F7-9CF1-0A4C4B6A8E3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086100"/>
            <a:ext cx="7943851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 Minute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D0A26-324D-49B3-956F-5E180F06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Mission Vision: </a:t>
            </a:r>
          </a:p>
          <a:p>
            <a:pPr marL="0" indent="0" algn="ctr">
              <a:buNone/>
            </a:pPr>
            <a:r>
              <a:rPr lang="en-US" sz="3000" i="1" dirty="0">
                <a:effectLst/>
                <a:ea typeface="Calibri" panose="020F0502020204030204" pitchFamily="34" charset="0"/>
              </a:rPr>
              <a:t>Leverage the expertise, perspectives, and experience of a cross functional group to develop improvements to the Bid Phase process at Cornell University;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b="1" i="1" dirty="0"/>
              <a:t>Proactively Engaging the Contracting Community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Cornell Processes – Education &amp; Training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Campus Wide Bidding Strategy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26B1E-AD05-4C77-9E8F-87494D55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3"/>
                </a:solidFill>
                <a:latin typeface="+mj-lt"/>
              </a:rPr>
              <a:t>Focus Areas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sz="3600" b="1" i="1" dirty="0"/>
              <a:t>Cornell Processes – Education &amp; Training</a:t>
            </a:r>
          </a:p>
          <a:p>
            <a:pPr algn="ctr">
              <a:buFontTx/>
              <a:buChar char="-"/>
            </a:pPr>
            <a:r>
              <a:rPr lang="en-US" sz="3600" i="1" dirty="0"/>
              <a:t>Bid Document Front Ends</a:t>
            </a:r>
          </a:p>
          <a:p>
            <a:pPr algn="ctr">
              <a:buFontTx/>
              <a:buChar char="-"/>
            </a:pPr>
            <a:r>
              <a:rPr lang="en-US" sz="3600" i="1" dirty="0"/>
              <a:t>MWBE Update (Cornell Funded)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sz="3600" b="1" i="1" dirty="0"/>
              <a:t>Proactively Engaging the Contracting Community</a:t>
            </a:r>
          </a:p>
          <a:p>
            <a:pPr algn="ctr">
              <a:buFontTx/>
              <a:buChar char="-"/>
            </a:pPr>
            <a:r>
              <a:rPr lang="en-US" sz="3600" i="1" dirty="0"/>
              <a:t>Contractor Database</a:t>
            </a:r>
          </a:p>
          <a:p>
            <a:pPr algn="ctr">
              <a:buFontTx/>
              <a:buChar char="-"/>
            </a:pPr>
            <a:r>
              <a:rPr lang="en-US" sz="3600" i="1" dirty="0"/>
              <a:t>Development of Bidder Shortlist</a:t>
            </a:r>
            <a:endParaRPr lang="en-US" sz="36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FC1D-EEB1-42C5-B2E5-7C97F3C5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03EFA-5ED4-4507-B681-15DC5327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8849" y="5943600"/>
            <a:ext cx="5119688" cy="60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Please respond in the Chat…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13083-2A87-412E-86CF-3687AE85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0687"/>
            <a:ext cx="8677656" cy="685800"/>
          </a:xfrm>
        </p:spPr>
        <p:txBody>
          <a:bodyPr/>
          <a:lstStyle/>
          <a:p>
            <a:r>
              <a:rPr lang="en-US" dirty="0"/>
              <a:t>Cornell Processes – Education &amp; Training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F0F59BB-216B-4BA5-B4FF-F9B35F1A235D}"/>
              </a:ext>
            </a:extLst>
          </p:cNvPr>
          <p:cNvSpPr txBox="1">
            <a:spLocks/>
          </p:cNvSpPr>
          <p:nvPr/>
        </p:nvSpPr>
        <p:spPr>
          <a:xfrm>
            <a:off x="309562" y="1143000"/>
            <a:ext cx="80486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Bid Document Fronts End Review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26F64A8-C634-4737-A155-8F36C0B889C1}"/>
              </a:ext>
            </a:extLst>
          </p:cNvPr>
          <p:cNvSpPr txBox="1">
            <a:spLocks/>
          </p:cNvSpPr>
          <p:nvPr/>
        </p:nvSpPr>
        <p:spPr>
          <a:xfrm>
            <a:off x="838200" y="2229641"/>
            <a:ext cx="7900987" cy="6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B050"/>
                </a:solidFill>
              </a:rPr>
              <a:t>How many Sections are there in the Front-End Electronic Documents?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B050"/>
                </a:solidFill>
              </a:rPr>
              <a:t>Can you name them?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00B0F0"/>
                </a:solidFill>
              </a:rPr>
              <a:t>Hint PM Checklist B2 &amp; B3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FDC3-33AE-4F92-AC43-7635A4D1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1D451-A882-4968-8217-B773E2DCD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62B75B-51BE-4A09-B052-8CC66B71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28982-587D-44D9-B2F2-7A124E18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" y="1066800"/>
            <a:ext cx="4439857" cy="57076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A2428D-0F7E-49FB-ABAA-31EFFC72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56" y="1066800"/>
            <a:ext cx="4376088" cy="56679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4E3482C-C39D-4714-B342-550D02BF0336}"/>
              </a:ext>
            </a:extLst>
          </p:cNvPr>
          <p:cNvSpPr txBox="1">
            <a:spLocks/>
          </p:cNvSpPr>
          <p:nvPr/>
        </p:nvSpPr>
        <p:spPr>
          <a:xfrm>
            <a:off x="285750" y="381000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Cornell Processes – Education &amp; Training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448E6-E968-4028-90DA-E53EE71CAE20}"/>
              </a:ext>
            </a:extLst>
          </p:cNvPr>
          <p:cNvSpPr txBox="1"/>
          <p:nvPr/>
        </p:nvSpPr>
        <p:spPr>
          <a:xfrm>
            <a:off x="5146813" y="5606534"/>
            <a:ext cx="340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Free your mind, use the Checklist!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5F6AC3-7F6F-4D03-90C5-2BA1D2F9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03EFA-5ED4-4507-B681-15DC5327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738" y="6060050"/>
            <a:ext cx="8162925" cy="84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Team Lead: Deb Melanson </a:t>
            </a:r>
          </a:p>
          <a:p>
            <a:pPr marL="0" indent="0">
              <a:buNone/>
            </a:pPr>
            <a:r>
              <a:rPr lang="en-US" sz="2000" i="1" dirty="0"/>
              <a:t>Supported by Jessie </a:t>
            </a:r>
            <a:r>
              <a:rPr lang="en-US" sz="2000" i="1" dirty="0" err="1"/>
              <a:t>Dimick</a:t>
            </a:r>
            <a:r>
              <a:rPr lang="en-US" sz="2000" i="1" dirty="0"/>
              <a:t> , Ruth Howell, Randy Nesbitt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13083-2A87-412E-86CF-3687AE85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" y="249398"/>
            <a:ext cx="8677656" cy="685800"/>
          </a:xfrm>
        </p:spPr>
        <p:txBody>
          <a:bodyPr/>
          <a:lstStyle/>
          <a:p>
            <a:r>
              <a:rPr lang="en-US" dirty="0"/>
              <a:t>Cornell Processes – Education &amp; Training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88AFBD-DE36-4BCA-8111-9F8C2A5A8FE5}"/>
              </a:ext>
            </a:extLst>
          </p:cNvPr>
          <p:cNvSpPr txBox="1">
            <a:spLocks/>
          </p:cNvSpPr>
          <p:nvPr/>
        </p:nvSpPr>
        <p:spPr>
          <a:xfrm>
            <a:off x="658691" y="2516137"/>
            <a:ext cx="4716076" cy="140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i="1" dirty="0">
                <a:solidFill>
                  <a:schemeClr val="tx2"/>
                </a:solidFill>
              </a:rPr>
              <a:t>The team looked for old or dated information within the documents.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1B52C-9170-4DF0-B9C9-A6A55BB2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46" y="1801413"/>
            <a:ext cx="3357922" cy="43491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3F533-4A0D-4B10-89EE-5408055E2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41" y="1414835"/>
            <a:ext cx="3505563" cy="45065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7F010F3-3795-41EA-BF21-62B9C9C54B3E}"/>
              </a:ext>
            </a:extLst>
          </p:cNvPr>
          <p:cNvSpPr txBox="1">
            <a:spLocks/>
          </p:cNvSpPr>
          <p:nvPr/>
        </p:nvSpPr>
        <p:spPr>
          <a:xfrm>
            <a:off x="380321" y="3948997"/>
            <a:ext cx="4939222" cy="2209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rgbClr val="00B050"/>
                </a:solidFill>
              </a:rPr>
              <a:t>Found &amp; Updated… </a:t>
            </a:r>
            <a:endParaRPr lang="en-US" sz="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00B050"/>
                </a:solidFill>
              </a:rPr>
              <a:t>Inconsistencies within (05) GC’s </a:t>
            </a:r>
          </a:p>
          <a:p>
            <a:pPr lvl="1"/>
            <a:r>
              <a:rPr lang="en-US" sz="2400" i="1" dirty="0">
                <a:solidFill>
                  <a:srgbClr val="00B050"/>
                </a:solidFill>
              </a:rPr>
              <a:t>Broken Hyperlinks, </a:t>
            </a:r>
          </a:p>
          <a:p>
            <a:pPr lvl="1"/>
            <a:r>
              <a:rPr lang="en-US" sz="2400" i="1" dirty="0">
                <a:solidFill>
                  <a:srgbClr val="00B050"/>
                </a:solidFill>
              </a:rPr>
              <a:t>Dated References, </a:t>
            </a:r>
          </a:p>
          <a:p>
            <a:pPr lvl="1"/>
            <a:r>
              <a:rPr lang="en-US" sz="2400" i="1" dirty="0">
                <a:solidFill>
                  <a:srgbClr val="00B050"/>
                </a:solidFill>
              </a:rPr>
              <a:t>Deleted Articles, or missing forms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43D0D94-6314-4083-A855-833A79239260}"/>
              </a:ext>
            </a:extLst>
          </p:cNvPr>
          <p:cNvSpPr txBox="1">
            <a:spLocks/>
          </p:cNvSpPr>
          <p:nvPr/>
        </p:nvSpPr>
        <p:spPr>
          <a:xfrm>
            <a:off x="309371" y="780253"/>
            <a:ext cx="80486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Bid Document Fronts End Review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3F4241-2677-41F8-9488-8C425217437B}"/>
              </a:ext>
            </a:extLst>
          </p:cNvPr>
          <p:cNvSpPr txBox="1">
            <a:spLocks/>
          </p:cNvSpPr>
          <p:nvPr/>
        </p:nvSpPr>
        <p:spPr>
          <a:xfrm>
            <a:off x="110107" y="1389885"/>
            <a:ext cx="5329428" cy="1098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Reviewed Sections (01) – (05)</a:t>
            </a:r>
          </a:p>
          <a:p>
            <a:r>
              <a:rPr lang="en-US" sz="2800" dirty="0">
                <a:solidFill>
                  <a:schemeClr val="tx2"/>
                </a:solidFill>
              </a:rPr>
              <a:t>Starting Review of (06) GR’s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9FBA7B-35AC-48DF-BE96-C74365A7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03EFA-5ED4-4507-B681-15DC5327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935163"/>
            <a:ext cx="8530018" cy="4343399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</a:rPr>
              <a:t>MWBE Update: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Cornell Funded Projects</a:t>
            </a:r>
          </a:p>
          <a:p>
            <a:pPr marL="971550" lvl="1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CCF &amp; Facilities Contracts Office are working with the University Counsel's Office to draft revised contract language requirements.</a:t>
            </a:r>
          </a:p>
          <a:p>
            <a:pPr marL="971550" lvl="1" indent="-457200">
              <a:spcBef>
                <a:spcPts val="0"/>
              </a:spcBef>
            </a:pPr>
            <a:endParaRPr lang="en-US" sz="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</a:rPr>
              <a:t>Labor Rate Audit:</a:t>
            </a:r>
          </a:p>
          <a:p>
            <a:pPr marL="971550" lvl="1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Development of a Guidance Document </a:t>
            </a:r>
          </a:p>
          <a:p>
            <a:pPr marL="1371600" lvl="2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What goes into a labor rate </a:t>
            </a:r>
          </a:p>
          <a:p>
            <a:pPr marL="1371600" lvl="2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Development of a labor rate database; and standardize its use.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13083-2A87-412E-86CF-3687AE85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9249"/>
            <a:ext cx="8677656" cy="685800"/>
          </a:xfrm>
        </p:spPr>
        <p:txBody>
          <a:bodyPr/>
          <a:lstStyle/>
          <a:p>
            <a:r>
              <a:rPr lang="en-US" dirty="0"/>
              <a:t>Cornell Processes – Education &amp; Training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88AFBD-DE36-4BCA-8111-9F8C2A5A8FE5}"/>
              </a:ext>
            </a:extLst>
          </p:cNvPr>
          <p:cNvSpPr txBox="1">
            <a:spLocks/>
          </p:cNvSpPr>
          <p:nvPr/>
        </p:nvSpPr>
        <p:spPr>
          <a:xfrm>
            <a:off x="371474" y="1935163"/>
            <a:ext cx="8401050" cy="422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3172F7-22BB-42C3-B88F-8BB5CDFA2CB8}"/>
              </a:ext>
            </a:extLst>
          </p:cNvPr>
          <p:cNvSpPr txBox="1">
            <a:spLocks/>
          </p:cNvSpPr>
          <p:nvPr/>
        </p:nvSpPr>
        <p:spPr>
          <a:xfrm>
            <a:off x="304800" y="960437"/>
            <a:ext cx="80486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</a:rPr>
              <a:t>Current Initiatives: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6362-77F1-46EE-99B4-5A7F3D6A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03EFA-5ED4-4507-B681-15DC5327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490662"/>
            <a:ext cx="8562974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Contractor Engagement and Partnering </a:t>
            </a:r>
            <a:r>
              <a:rPr lang="en-US" b="1" dirty="0" err="1"/>
              <a:t>GDoc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13083-2A87-412E-86CF-3687AE85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0687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Proactively Engaging the Contracting Community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A1A3A-73E2-4574-BF66-4575C877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42" y="2130425"/>
            <a:ext cx="3340704" cy="4306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28CAC3-4553-4CD3-A352-2672EA26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33" y="2051049"/>
            <a:ext cx="3328049" cy="43068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9875C19-0B01-47CE-890C-3DFD758F430B}"/>
              </a:ext>
            </a:extLst>
          </p:cNvPr>
          <p:cNvSpPr txBox="1">
            <a:spLocks/>
          </p:cNvSpPr>
          <p:nvPr/>
        </p:nvSpPr>
        <p:spPr>
          <a:xfrm>
            <a:off x="258112" y="5976938"/>
            <a:ext cx="8162925" cy="84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Team Lead: Donna Sutliff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Supported by Gregg Crossett, Kelly Davis, Andrew Germain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33DC6E6-73A1-4DC0-8C72-DD12BDB1B93C}"/>
              </a:ext>
            </a:extLst>
          </p:cNvPr>
          <p:cNvSpPr txBox="1">
            <a:spLocks/>
          </p:cNvSpPr>
          <p:nvPr/>
        </p:nvSpPr>
        <p:spPr>
          <a:xfrm>
            <a:off x="304800" y="960437"/>
            <a:ext cx="80486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</a:rPr>
              <a:t>Current Initiatives: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A5B3D04-7842-4E3C-AD62-4EFD1083F433}"/>
              </a:ext>
            </a:extLst>
          </p:cNvPr>
          <p:cNvSpPr txBox="1">
            <a:spLocks/>
          </p:cNvSpPr>
          <p:nvPr/>
        </p:nvSpPr>
        <p:spPr>
          <a:xfrm>
            <a:off x="-124008" y="2181223"/>
            <a:ext cx="5742593" cy="440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Contractor Qualification Process</a:t>
            </a:r>
          </a:p>
          <a:p>
            <a:pPr lvl="1"/>
            <a:r>
              <a:rPr lang="en-US" dirty="0"/>
              <a:t>Contractor Evaluation Process</a:t>
            </a:r>
          </a:p>
          <a:p>
            <a:pPr lvl="1"/>
            <a:r>
              <a:rPr lang="en-US" dirty="0"/>
              <a:t>Contacts Module (Bidder Information)</a:t>
            </a:r>
          </a:p>
          <a:p>
            <a:pPr lvl="1"/>
            <a:r>
              <a:rPr lang="en-US" dirty="0"/>
              <a:t>Bid Short List Selection Process</a:t>
            </a:r>
          </a:p>
          <a:p>
            <a:pPr lvl="1"/>
            <a:r>
              <a:rPr lang="en-US" dirty="0"/>
              <a:t>Contractor Town Hall (Virtual) 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754C1-EBBC-48FB-B75A-6C737AC9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8641" y="5800723"/>
            <a:ext cx="8305800" cy="90487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3000" b="1" dirty="0"/>
              <a:t>Group meets every three weeks</a:t>
            </a:r>
          </a:p>
          <a:p>
            <a:pPr marL="0" indent="0" algn="ctr">
              <a:buNone/>
            </a:pPr>
            <a:r>
              <a:rPr lang="en-US" sz="3000" b="1" dirty="0"/>
              <a:t>Next Session: (December 10, 2020; 9:00 MS Teams)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13D3B44-E83D-42F2-B488-E055E6196422}"/>
              </a:ext>
            </a:extLst>
          </p:cNvPr>
          <p:cNvSpPr txBox="1">
            <a:spLocks/>
          </p:cNvSpPr>
          <p:nvPr/>
        </p:nvSpPr>
        <p:spPr>
          <a:xfrm>
            <a:off x="276999" y="1042987"/>
            <a:ext cx="8677655" cy="4595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n-US" sz="800" b="1" dirty="0"/>
          </a:p>
          <a:p>
            <a:pPr marL="457200" lvl="1" indent="0" algn="ctr">
              <a:buNone/>
            </a:pPr>
            <a:r>
              <a:rPr lang="en-US" sz="5100" b="1" dirty="0"/>
              <a:t>Please share your thoughts and ideas!</a:t>
            </a:r>
            <a:endParaRPr lang="en-US" sz="13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3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3600" dirty="0"/>
              <a:t>These initiatives were developed from brainstorming sessions within the group to improve the Bid Phase Process.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4500" i="1" dirty="0">
                <a:solidFill>
                  <a:srgbClr val="00B050"/>
                </a:solidFill>
              </a:rPr>
              <a:t>We are always looking for more…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3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1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9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3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5100" b="1" dirty="0"/>
              <a:t>Want to join the Team?  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/>
              <a:t>We have set up a collaborative  working space using MS Teams , and are always looking for support.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/>
              <a:t>Looking for different initiatives or wrinkles in the Bid Phase that we can improve upon.  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65D12-632D-49FC-9FF4-327E3F75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0" ma:contentTypeDescription="Create a new document." ma:contentTypeScope="" ma:versionID="b5231484ddb2bad90ba7ce1b5b867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8f3deb8e8146b4dc90507ea9f8f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F8905-485A-40CB-9DDA-D4FE62821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0EEB4D-3590-4AF9-A484-062C5F6B6EB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8AAF90-5556-4B8E-843D-785D06EC3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623</Words>
  <Application>Microsoft Office PowerPoint</Application>
  <PresentationFormat>On-screen Show (4:3)</PresentationFormat>
  <Paragraphs>129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Times</vt:lpstr>
      <vt:lpstr>2_Office Theme</vt:lpstr>
      <vt:lpstr>PM Minute</vt:lpstr>
      <vt:lpstr>Bid Phase Cross-Functional Group </vt:lpstr>
      <vt:lpstr>Bid Phase Cross-Functional Group </vt:lpstr>
      <vt:lpstr>Cornell Processes – Education &amp; Training</vt:lpstr>
      <vt:lpstr>PowerPoint Presentation</vt:lpstr>
      <vt:lpstr>Cornell Processes – Education &amp; Training</vt:lpstr>
      <vt:lpstr>Cornell Processes – Education &amp; Training</vt:lpstr>
      <vt:lpstr>Proactively Engaging the Contracting Community </vt:lpstr>
      <vt:lpstr>Bid Phase Cross-Functional Group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35</cp:revision>
  <dcterms:created xsi:type="dcterms:W3CDTF">2020-12-01T13:08:25Z</dcterms:created>
  <dcterms:modified xsi:type="dcterms:W3CDTF">2020-12-03T19:23:40Z</dcterms:modified>
</cp:coreProperties>
</file>