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0" r:id="rId4"/>
  </p:sldMasterIdLst>
  <p:notesMasterIdLst>
    <p:notesMasterId r:id="rId12"/>
  </p:notesMasterIdLst>
  <p:sldIdLst>
    <p:sldId id="559" r:id="rId5"/>
    <p:sldId id="560" r:id="rId6"/>
    <p:sldId id="564" r:id="rId7"/>
    <p:sldId id="561" r:id="rId8"/>
    <p:sldId id="562" r:id="rId9"/>
    <p:sldId id="563" r:id="rId10"/>
    <p:sldId id="565" r:id="rId1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76" autoAdjust="0"/>
    <p:restoredTop sz="93836" autoAdjust="0"/>
  </p:normalViewPr>
  <p:slideViewPr>
    <p:cSldViewPr snapToGrid="0">
      <p:cViewPr varScale="1">
        <p:scale>
          <a:sx n="53" d="100"/>
          <a:sy n="53" d="100"/>
        </p:scale>
        <p:origin x="432"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C9419FD-6342-4216-A580-4D6119221288}" type="datetimeFigureOut">
              <a:rPr lang="en-US" smtClean="0"/>
              <a:t>12/3/2020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3109790-6F46-4703-AB46-28E95E7F15C7}" type="slidenum">
              <a:rPr lang="en-US" smtClean="0"/>
              <a:t>‹#›</a:t>
            </a:fld>
            <a:endParaRPr lang="en-US" dirty="0"/>
          </a:p>
        </p:txBody>
      </p:sp>
    </p:spTree>
    <p:extLst>
      <p:ext uri="{BB962C8B-B14F-4D97-AF65-F5344CB8AC3E}">
        <p14:creationId xmlns:p14="http://schemas.microsoft.com/office/powerpoint/2010/main" val="711318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5755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8585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29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2025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4614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8872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9278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0889_10_C_lr.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A91B4F24-3D76-474B-AB69-D46736636996}" type="datetime1">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pic>
        <p:nvPicPr>
          <p:cNvPr id="8" name="Picture 7" descr="cu white lrg.psd"/>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2034" y="402168"/>
            <a:ext cx="1299634" cy="1267968"/>
          </a:xfrm>
          <a:prstGeom prst="rect">
            <a:avLst/>
          </a:prstGeom>
        </p:spPr>
      </p:pic>
      <p:sp>
        <p:nvSpPr>
          <p:cNvPr id="9" name="Rectangle 8"/>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Title 18"/>
          <p:cNvSpPr>
            <a:spLocks noGrp="1"/>
          </p:cNvSpPr>
          <p:nvPr>
            <p:ph type="title"/>
          </p:nvPr>
        </p:nvSpPr>
        <p:spPr>
          <a:xfrm>
            <a:off x="328085" y="1828800"/>
            <a:ext cx="4777596" cy="1143000"/>
          </a:xfrm>
        </p:spPr>
        <p:txBody>
          <a:bodyPr anchor="t">
            <a:normAutofit/>
          </a:bodyPr>
          <a:lstStyle>
            <a:lvl1pPr algn="l">
              <a:defRPr sz="3200" baseline="0">
                <a:solidFill>
                  <a:schemeClr val="bg1"/>
                </a:solidFill>
              </a:defRPr>
            </a:lvl1pPr>
          </a:lstStyle>
          <a:p>
            <a:endParaRPr lang="en-US"/>
          </a:p>
        </p:txBody>
      </p:sp>
      <p:sp>
        <p:nvSpPr>
          <p:cNvPr id="21" name="Text Placeholder 20"/>
          <p:cNvSpPr>
            <a:spLocks noGrp="1"/>
          </p:cNvSpPr>
          <p:nvPr>
            <p:ph type="body" sz="quarter" idx="13"/>
          </p:nvPr>
        </p:nvSpPr>
        <p:spPr>
          <a:xfrm>
            <a:off x="328615" y="3200422"/>
            <a:ext cx="4137025" cy="1066800"/>
          </a:xfrm>
        </p:spPr>
        <p:txBody>
          <a:bodyPr>
            <a:noAutofit/>
          </a:bodyPr>
          <a:lstStyle>
            <a:lvl1pPr marL="0" marR="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a:solidFill>
                <a:srgbClr val="FFFFFF"/>
              </a:solidFill>
              <a:latin typeface="+mn-lt"/>
              <a:cs typeface="Times"/>
            </a:endParaRPr>
          </a:p>
        </p:txBody>
      </p:sp>
    </p:spTree>
    <p:extLst>
      <p:ext uri="{BB962C8B-B14F-4D97-AF65-F5344CB8AC3E}">
        <p14:creationId xmlns:p14="http://schemas.microsoft.com/office/powerpoint/2010/main" val="357797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633BCC7-1D5D-441D-8F8D-09D385F378B7}" type="datetime1">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2" name="Picture 11"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8" y="-157024"/>
            <a:ext cx="1370059" cy="522449"/>
          </a:xfrm>
          <a:prstGeom prst="rect">
            <a:avLst/>
          </a:prstGeom>
        </p:spPr>
      </p:pic>
      <p:sp>
        <p:nvSpPr>
          <p:cNvPr id="3" name="Text Placeholder 2"/>
          <p:cNvSpPr>
            <a:spLocks noGrp="1"/>
          </p:cNvSpPr>
          <p:nvPr>
            <p:ph type="body" sz="quarter" idx="13"/>
          </p:nvPr>
        </p:nvSpPr>
        <p:spPr>
          <a:xfrm>
            <a:off x="285752" y="1752604"/>
            <a:ext cx="8678863" cy="39989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85750" y="1066800"/>
            <a:ext cx="8677656" cy="68580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745729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B8C5E8C-28A7-4AE6-9955-B6B27B429F0D}" type="datetime1">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9" name="Picture 8" descr="cu screen b31b1b.psd"/>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2034" y="402168"/>
            <a:ext cx="1384300" cy="1267968"/>
          </a:xfrm>
          <a:prstGeom prst="rect">
            <a:avLst/>
          </a:prstGeom>
        </p:spPr>
      </p:pic>
      <p:sp>
        <p:nvSpPr>
          <p:cNvPr id="14" name="Text Placeholder 13"/>
          <p:cNvSpPr>
            <a:spLocks noGrp="1"/>
          </p:cNvSpPr>
          <p:nvPr>
            <p:ph type="body" sz="quarter" idx="13"/>
          </p:nvPr>
        </p:nvSpPr>
        <p:spPr>
          <a:xfrm>
            <a:off x="0" y="2438400"/>
            <a:ext cx="9144000" cy="2406650"/>
          </a:xfrm>
        </p:spPr>
        <p:txBody>
          <a:bodyPr/>
          <a:lstStyle>
            <a:lvl1pPr marL="0" indent="0" algn="ctr">
              <a:buNone/>
              <a:defRPr sz="3200">
                <a:solidFill>
                  <a:schemeClr val="accent2"/>
                </a:solidFill>
              </a:defRPr>
            </a:lvl1pPr>
          </a:lstStyle>
          <a:p>
            <a:pPr lvl="0"/>
            <a:endParaRPr lang="en-US"/>
          </a:p>
        </p:txBody>
      </p:sp>
      <p:sp>
        <p:nvSpPr>
          <p:cNvPr id="16" name="Title 15"/>
          <p:cNvSpPr>
            <a:spLocks noGrp="1"/>
          </p:cNvSpPr>
          <p:nvPr>
            <p:ph type="title"/>
          </p:nvPr>
        </p:nvSpPr>
        <p:spPr>
          <a:xfrm>
            <a:off x="0" y="1828800"/>
            <a:ext cx="9144000" cy="609600"/>
          </a:xfrm>
        </p:spPr>
        <p:txBody>
          <a:bodyPr>
            <a:normAutofit/>
          </a:bodyPr>
          <a:lstStyle>
            <a:lvl1pPr>
              <a:defRPr sz="2800" b="0">
                <a:solidFill>
                  <a:schemeClr val="accent3"/>
                </a:solidFill>
                <a:latin typeface="+mj-lt"/>
              </a:defRPr>
            </a:lvl1pPr>
          </a:lstStyle>
          <a:p>
            <a:endParaRPr lang="en-US" sz="2800">
              <a:solidFill>
                <a:srgbClr val="A7998B"/>
              </a:solidFill>
              <a:latin typeface="+mj-lt"/>
              <a:cs typeface="Helvetica"/>
            </a:endParaRPr>
          </a:p>
        </p:txBody>
      </p:sp>
    </p:spTree>
    <p:extLst>
      <p:ext uri="{BB962C8B-B14F-4D97-AF65-F5344CB8AC3E}">
        <p14:creationId xmlns:p14="http://schemas.microsoft.com/office/powerpoint/2010/main" val="286092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4951ADF-B4A3-43D6-ACF8-6706BA3A5C1E}" type="datetime1">
              <a:rPr lang="en-US" smtClean="0"/>
              <a:t>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descr="cu screen b31b1b.psd"/>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2034" y="402168"/>
            <a:ext cx="1384300" cy="1267968"/>
          </a:xfrm>
          <a:prstGeom prst="rect">
            <a:avLst/>
          </a:prstGeom>
        </p:spPr>
      </p:pic>
      <p:pic>
        <p:nvPicPr>
          <p:cNvPr id="9" name="Picture 8" descr="campus.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3813844"/>
            <a:ext cx="9144000" cy="3044156"/>
          </a:xfrm>
          <a:prstGeom prst="rect">
            <a:avLst/>
          </a:prstGeom>
        </p:spPr>
      </p:pic>
      <p:sp>
        <p:nvSpPr>
          <p:cNvPr id="10" name="Text Placeholder 13"/>
          <p:cNvSpPr>
            <a:spLocks noGrp="1"/>
          </p:cNvSpPr>
          <p:nvPr>
            <p:ph type="body" sz="quarter" idx="13"/>
          </p:nvPr>
        </p:nvSpPr>
        <p:spPr>
          <a:xfrm>
            <a:off x="0" y="1219204"/>
            <a:ext cx="9144000" cy="1905001"/>
          </a:xfrm>
        </p:spPr>
        <p:txBody>
          <a:bodyPr>
            <a:normAutofit/>
          </a:bodyPr>
          <a:lstStyle>
            <a:lvl1pPr marL="0" indent="0" algn="ctr">
              <a:buNone/>
              <a:defRPr sz="3000">
                <a:solidFill>
                  <a:schemeClr val="accent2"/>
                </a:solidFill>
              </a:defRPr>
            </a:lvl1pPr>
          </a:lstStyle>
          <a:p>
            <a:pPr lvl="0"/>
            <a:endParaRPr lang="en-US"/>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endParaRPr lang="en-US" sz="2800">
              <a:solidFill>
                <a:srgbClr val="A7998B"/>
              </a:solidFill>
              <a:latin typeface="+mj-lt"/>
              <a:cs typeface="Helvetica"/>
            </a:endParaRPr>
          </a:p>
        </p:txBody>
      </p:sp>
    </p:spTree>
    <p:extLst>
      <p:ext uri="{BB962C8B-B14F-4D97-AF65-F5344CB8AC3E}">
        <p14:creationId xmlns:p14="http://schemas.microsoft.com/office/powerpoint/2010/main" val="338236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48A014-5700-42C5-8FF6-4B87C65A52E2}" type="datetime1">
              <a:rPr lang="en-US" smtClean="0"/>
              <a:t>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descr="cu screen b31b1b.psd"/>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2034" y="402168"/>
            <a:ext cx="1384300" cy="1267968"/>
          </a:xfrm>
          <a:prstGeom prst="rect">
            <a:avLst/>
          </a:prstGeom>
        </p:spPr>
      </p:pic>
      <p:sp>
        <p:nvSpPr>
          <p:cNvPr id="10" name="Text Placeholder 13"/>
          <p:cNvSpPr>
            <a:spLocks noGrp="1"/>
          </p:cNvSpPr>
          <p:nvPr>
            <p:ph type="body" sz="quarter" idx="13"/>
          </p:nvPr>
        </p:nvSpPr>
        <p:spPr>
          <a:xfrm>
            <a:off x="0" y="1219204"/>
            <a:ext cx="9144000" cy="1905001"/>
          </a:xfrm>
        </p:spPr>
        <p:txBody>
          <a:bodyPr>
            <a:normAutofit/>
          </a:bodyPr>
          <a:lstStyle>
            <a:lvl1pPr marL="0" indent="0" algn="ctr">
              <a:buNone/>
              <a:defRPr sz="3000">
                <a:solidFill>
                  <a:schemeClr val="accent2"/>
                </a:solidFill>
              </a:defRPr>
            </a:lvl1pPr>
          </a:lstStyle>
          <a:p>
            <a:pPr lvl="0"/>
            <a:endParaRPr lang="en-US"/>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endParaRPr lang="en-US" sz="2800">
              <a:solidFill>
                <a:srgbClr val="A7998B"/>
              </a:solidFill>
              <a:latin typeface="+mj-lt"/>
              <a:cs typeface="Helvetica"/>
            </a:endParaRPr>
          </a:p>
        </p:txBody>
      </p:sp>
      <p:sp>
        <p:nvSpPr>
          <p:cNvPr id="12" name="Picture Placeholder 11"/>
          <p:cNvSpPr>
            <a:spLocks noGrp="1"/>
          </p:cNvSpPr>
          <p:nvPr>
            <p:ph type="pic" sz="quarter" idx="14"/>
          </p:nvPr>
        </p:nvSpPr>
        <p:spPr>
          <a:xfrm>
            <a:off x="0" y="3804553"/>
            <a:ext cx="9144000" cy="3044825"/>
          </a:xfrm>
          <a:solidFill>
            <a:schemeClr val="bg2">
              <a:lumMod val="90000"/>
            </a:schemeClr>
          </a:solidFill>
        </p:spPr>
        <p:txBody>
          <a:bodyPr/>
          <a:lstStyle/>
          <a:p>
            <a:endParaRPr lang="en-US"/>
          </a:p>
        </p:txBody>
      </p:sp>
    </p:spTree>
    <p:extLst>
      <p:ext uri="{BB962C8B-B14F-4D97-AF65-F5344CB8AC3E}">
        <p14:creationId xmlns:p14="http://schemas.microsoft.com/office/powerpoint/2010/main" val="81660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ACF6EA0-2EA6-4DFA-B37A-8CB01A17C77F}" type="datetime1">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2" name="Picture 11" descr="cu white lrg.psd"/>
          <p:cNvPicPr>
            <a:picLocks noChangeAspect="1"/>
          </p:cNvPicPr>
          <p:nvPr userDrawn="1"/>
        </p:nvPicPr>
        <p:blipFill rotWithShape="1">
          <a:blip r:embed="rId2" cstate="print">
            <a:extLst>
              <a:ext uri="{28A0092B-C50C-407E-A947-70E740481C1C}">
                <a14:useLocalDpi xmlns:a14="http://schemas.microsoft.com/office/drawing/2010/main"/>
              </a:ext>
            </a:extLst>
          </a:blip>
          <a:srcRect r="-999"/>
          <a:stretch/>
        </p:blipFill>
        <p:spPr>
          <a:xfrm>
            <a:off x="3871578" y="-157024"/>
            <a:ext cx="1370059" cy="522449"/>
          </a:xfrm>
          <a:prstGeom prst="rect">
            <a:avLst/>
          </a:prstGeom>
        </p:spPr>
      </p:pic>
      <p:sp>
        <p:nvSpPr>
          <p:cNvPr id="3" name="Text Placeholder 2"/>
          <p:cNvSpPr>
            <a:spLocks noGrp="1"/>
          </p:cNvSpPr>
          <p:nvPr>
            <p:ph type="body" sz="quarter" idx="13"/>
          </p:nvPr>
        </p:nvSpPr>
        <p:spPr>
          <a:xfrm>
            <a:off x="285752" y="1752604"/>
            <a:ext cx="8678863" cy="3998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285750" y="1066800"/>
            <a:ext cx="8677656" cy="685800"/>
          </a:xfrm>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89058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720BA0A-0DEF-43C7-A82B-98A8209EC428}" type="datetime1">
              <a:rPr lang="en-US" smtClean="0"/>
              <a:t>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descr="cu white lrg.psd"/>
          <p:cNvPicPr>
            <a:picLocks noChangeAspect="1"/>
          </p:cNvPicPr>
          <p:nvPr userDrawn="1"/>
        </p:nvPicPr>
        <p:blipFill rotWithShape="1">
          <a:blip r:embed="rId2" cstate="print">
            <a:extLst>
              <a:ext uri="{28A0092B-C50C-407E-A947-70E740481C1C}">
                <a14:useLocalDpi xmlns:a14="http://schemas.microsoft.com/office/drawing/2010/main"/>
              </a:ext>
            </a:extLst>
          </a:blip>
          <a:srcRect r="-999"/>
          <a:stretch/>
        </p:blipFill>
        <p:spPr>
          <a:xfrm>
            <a:off x="3871578" y="-157024"/>
            <a:ext cx="1370059" cy="522449"/>
          </a:xfrm>
          <a:prstGeom prst="rect">
            <a:avLst/>
          </a:prstGeom>
        </p:spPr>
      </p:pic>
      <p:sp>
        <p:nvSpPr>
          <p:cNvPr id="12" name="TextBox 11"/>
          <p:cNvSpPr txBox="1"/>
          <p:nvPr userDrawn="1"/>
        </p:nvSpPr>
        <p:spPr>
          <a:xfrm>
            <a:off x="438726" y="4756730"/>
            <a:ext cx="8258850" cy="584775"/>
          </a:xfrm>
          <a:prstGeom prst="rect">
            <a:avLst/>
          </a:prstGeom>
          <a:noFill/>
        </p:spPr>
        <p:txBody>
          <a:bodyPr wrap="square" rtlCol="0">
            <a:spAutoFit/>
          </a:bodyPr>
          <a:lstStyle/>
          <a:p>
            <a:pPr lvl="0" algn="ctr"/>
            <a:r>
              <a:rPr lang="en-US" sz="3200">
                <a:solidFill>
                  <a:schemeClr val="bg1"/>
                </a:solidFill>
                <a:latin typeface="Helvetica"/>
                <a:cs typeface="Helvetica"/>
              </a:rPr>
              <a:t>Photos, illustrations, graphics here.</a:t>
            </a:r>
            <a:endParaRPr lang="en-US" sz="1800">
              <a:solidFill>
                <a:schemeClr val="bg1"/>
              </a:solidFill>
            </a:endParaRPr>
          </a:p>
        </p:txBody>
      </p:sp>
      <p:sp>
        <p:nvSpPr>
          <p:cNvPr id="13" name="Content Placeholder 12"/>
          <p:cNvSpPr>
            <a:spLocks noGrp="1"/>
          </p:cNvSpPr>
          <p:nvPr>
            <p:ph sz="quarter" idx="13"/>
          </p:nvPr>
        </p:nvSpPr>
        <p:spPr>
          <a:xfrm>
            <a:off x="292896" y="3877558"/>
            <a:ext cx="8558213" cy="2782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901" y="615758"/>
            <a:ext cx="6554707" cy="861774"/>
          </a:xfrm>
        </p:spPr>
        <p:txBody>
          <a:bodyPr/>
          <a:lstStyle>
            <a:lvl1pPr algn="l">
              <a:defRPr/>
            </a:lvl1pPr>
          </a:lstStyle>
          <a:p>
            <a:r>
              <a:rPr lang="en-US"/>
              <a:t>Click to edit Master title style</a:t>
            </a:r>
          </a:p>
        </p:txBody>
      </p:sp>
      <p:sp>
        <p:nvSpPr>
          <p:cNvPr id="16" name="Text Placeholder 15"/>
          <p:cNvSpPr>
            <a:spLocks noGrp="1"/>
          </p:cNvSpPr>
          <p:nvPr>
            <p:ph type="body" sz="quarter" idx="14"/>
          </p:nvPr>
        </p:nvSpPr>
        <p:spPr>
          <a:xfrm>
            <a:off x="289405" y="1524000"/>
            <a:ext cx="8534400" cy="22098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620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65258BD-095E-45D7-9168-F3B98202FBF8}" type="datetime1">
              <a:rPr lang="en-US" smtClean="0"/>
              <a:t>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descr="cu white lrg.psd"/>
          <p:cNvPicPr>
            <a:picLocks noChangeAspect="1"/>
          </p:cNvPicPr>
          <p:nvPr userDrawn="1"/>
        </p:nvPicPr>
        <p:blipFill rotWithShape="1">
          <a:blip r:embed="rId2" cstate="print">
            <a:extLst>
              <a:ext uri="{28A0092B-C50C-407E-A947-70E740481C1C}">
                <a14:useLocalDpi xmlns:a14="http://schemas.microsoft.com/office/drawing/2010/main"/>
              </a:ext>
            </a:extLst>
          </a:blip>
          <a:srcRect r="-999"/>
          <a:stretch/>
        </p:blipFill>
        <p:spPr>
          <a:xfrm>
            <a:off x="3871578" y="-157024"/>
            <a:ext cx="1370059" cy="522449"/>
          </a:xfrm>
          <a:prstGeom prst="rect">
            <a:avLst/>
          </a:prstGeom>
        </p:spPr>
      </p:pic>
      <p:sp>
        <p:nvSpPr>
          <p:cNvPr id="12" name="TextBox 11"/>
          <p:cNvSpPr txBox="1"/>
          <p:nvPr userDrawn="1"/>
        </p:nvSpPr>
        <p:spPr>
          <a:xfrm>
            <a:off x="438726" y="4756730"/>
            <a:ext cx="8258850" cy="584775"/>
          </a:xfrm>
          <a:prstGeom prst="rect">
            <a:avLst/>
          </a:prstGeom>
          <a:noFill/>
        </p:spPr>
        <p:txBody>
          <a:bodyPr wrap="square" rtlCol="0">
            <a:spAutoFit/>
          </a:bodyPr>
          <a:lstStyle/>
          <a:p>
            <a:pPr lvl="0" algn="ctr"/>
            <a:r>
              <a:rPr lang="en-US" sz="3200">
                <a:solidFill>
                  <a:schemeClr val="bg1"/>
                </a:solidFill>
                <a:latin typeface="Helvetica"/>
                <a:cs typeface="Helvetica"/>
              </a:rPr>
              <a:t>Photos, illustrations, graphics here.</a:t>
            </a:r>
            <a:endParaRPr lang="en-US" sz="1800">
              <a:solidFill>
                <a:schemeClr val="bg1"/>
              </a:solidFill>
            </a:endParaRPr>
          </a:p>
        </p:txBody>
      </p:sp>
      <p:sp>
        <p:nvSpPr>
          <p:cNvPr id="13" name="Content Placeholder 12"/>
          <p:cNvSpPr>
            <a:spLocks noGrp="1"/>
          </p:cNvSpPr>
          <p:nvPr>
            <p:ph sz="quarter" idx="13"/>
          </p:nvPr>
        </p:nvSpPr>
        <p:spPr>
          <a:xfrm>
            <a:off x="4800602" y="1447800"/>
            <a:ext cx="4050507"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901" y="615758"/>
            <a:ext cx="6554707" cy="603442"/>
          </a:xfrm>
        </p:spPr>
        <p:txBody>
          <a:bodyPr/>
          <a:lstStyle>
            <a:lvl1pPr algn="l">
              <a:defRPr/>
            </a:lvl1pPr>
          </a:lstStyle>
          <a:p>
            <a:r>
              <a:rPr lang="en-US"/>
              <a:t>Click to edit Master title style</a:t>
            </a:r>
          </a:p>
        </p:txBody>
      </p:sp>
      <p:sp>
        <p:nvSpPr>
          <p:cNvPr id="16" name="Text Placeholder 15"/>
          <p:cNvSpPr>
            <a:spLocks noGrp="1"/>
          </p:cNvSpPr>
          <p:nvPr>
            <p:ph type="body" sz="quarter" idx="14"/>
          </p:nvPr>
        </p:nvSpPr>
        <p:spPr>
          <a:xfrm>
            <a:off x="289407" y="1447800"/>
            <a:ext cx="4358795" cy="48768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887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924C4DE-609A-410A-81B2-3BFCA363E0A5}" type="datetime1">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1" name="Picture 10" descr="cu white lrg.psd"/>
          <p:cNvPicPr>
            <a:picLocks noChangeAspect="1"/>
          </p:cNvPicPr>
          <p:nvPr userDrawn="1"/>
        </p:nvPicPr>
        <p:blipFill rotWithShape="1">
          <a:blip r:embed="rId2" cstate="print">
            <a:extLst>
              <a:ext uri="{28A0092B-C50C-407E-A947-70E740481C1C}">
                <a14:useLocalDpi xmlns:a14="http://schemas.microsoft.com/office/drawing/2010/main"/>
              </a:ext>
            </a:extLst>
          </a:blip>
          <a:srcRect r="-999"/>
          <a:stretch/>
        </p:blipFill>
        <p:spPr>
          <a:xfrm>
            <a:off x="3871578" y="-157024"/>
            <a:ext cx="1370059" cy="522449"/>
          </a:xfrm>
          <a:prstGeom prst="rect">
            <a:avLst/>
          </a:prstGeom>
        </p:spPr>
      </p:pic>
      <p:sp>
        <p:nvSpPr>
          <p:cNvPr id="2" name="Title 1"/>
          <p:cNvSpPr>
            <a:spLocks noGrp="1"/>
          </p:cNvSpPr>
          <p:nvPr>
            <p:ph type="title"/>
          </p:nvPr>
        </p:nvSpPr>
        <p:spPr>
          <a:xfrm>
            <a:off x="0" y="759713"/>
            <a:ext cx="9144000" cy="538609"/>
          </a:xfrm>
        </p:spPr>
        <p:txBody>
          <a:bodyPr/>
          <a:lstStyle/>
          <a:p>
            <a:r>
              <a:rPr lang="en-US"/>
              <a:t>Click to edit Master title style</a:t>
            </a:r>
          </a:p>
        </p:txBody>
      </p:sp>
      <p:sp>
        <p:nvSpPr>
          <p:cNvPr id="4" name="Text Placeholder 3"/>
          <p:cNvSpPr>
            <a:spLocks noGrp="1"/>
          </p:cNvSpPr>
          <p:nvPr>
            <p:ph type="body" sz="quarter" idx="13"/>
          </p:nvPr>
        </p:nvSpPr>
        <p:spPr>
          <a:xfrm>
            <a:off x="0" y="1298579"/>
            <a:ext cx="9144000" cy="538163"/>
          </a:xfrm>
        </p:spPr>
        <p:txBody>
          <a:bodyPr/>
          <a:lstStyle/>
          <a:p>
            <a:pPr lvl="0"/>
            <a:r>
              <a:rPr lang="en-US"/>
              <a:t>Click to edit Master text styles</a:t>
            </a:r>
          </a:p>
        </p:txBody>
      </p:sp>
      <p:sp>
        <p:nvSpPr>
          <p:cNvPr id="13" name="Content Placeholder 12"/>
          <p:cNvSpPr>
            <a:spLocks noGrp="1"/>
          </p:cNvSpPr>
          <p:nvPr>
            <p:ph sz="quarter" idx="14"/>
          </p:nvPr>
        </p:nvSpPr>
        <p:spPr>
          <a:xfrm>
            <a:off x="838200" y="2057400"/>
            <a:ext cx="7467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968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300F742-C5A3-41D7-9CF3-0ABADCC515FA}" type="datetime1">
              <a:rPr lang="en-US" smtClean="0"/>
              <a:t>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pic>
        <p:nvPicPr>
          <p:cNvPr id="6" name="Picture 5" descr="0889_10_C_lr.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7" name="Picture 6" descr="cu white lrg.psd"/>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2034" y="402168"/>
            <a:ext cx="1299634" cy="1267968"/>
          </a:xfrm>
          <a:prstGeom prst="rect">
            <a:avLst/>
          </a:prstGeom>
        </p:spPr>
      </p:pic>
      <p:sp>
        <p:nvSpPr>
          <p:cNvPr id="8" name="Rectangle 7"/>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3" hasCustomPrompt="1"/>
          </p:nvPr>
        </p:nvSpPr>
        <p:spPr>
          <a:xfrm>
            <a:off x="285751" y="1828800"/>
            <a:ext cx="4692650" cy="584200"/>
          </a:xfrm>
        </p:spPr>
        <p:txBody>
          <a:bodyPr/>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Thank You</a:t>
            </a:r>
          </a:p>
        </p:txBody>
      </p:sp>
    </p:spTree>
    <p:extLst>
      <p:ext uri="{BB962C8B-B14F-4D97-AF65-F5344CB8AC3E}">
        <p14:creationId xmlns:p14="http://schemas.microsoft.com/office/powerpoint/2010/main" val="387877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2F83FE-54EB-49F7-9CF1-0A4C4B6A8E33}" type="datetime1">
              <a:rPr lang="en-US" smtClean="0"/>
              <a:t>12/3/2020</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15554C-9387-4378-80C2-5F7076CAC952}" type="slidenum">
              <a:rPr lang="en-US" smtClean="0"/>
              <a:t>‹#›</a:t>
            </a:fld>
            <a:endParaRPr lang="en-US"/>
          </a:p>
        </p:txBody>
      </p:sp>
    </p:spTree>
    <p:extLst>
      <p:ext uri="{BB962C8B-B14F-4D97-AF65-F5344CB8AC3E}">
        <p14:creationId xmlns:p14="http://schemas.microsoft.com/office/powerpoint/2010/main" val="9031417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1"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377" rtl="0" eaLnBrk="1" latinLnBrk="0" hangingPunct="1">
        <a:spcBef>
          <a:spcPct val="0"/>
        </a:spcBef>
        <a:buNone/>
        <a:defRPr sz="3200" kern="1200">
          <a:solidFill>
            <a:schemeClr val="accent3"/>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accent2"/>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7A8766-1D21-480B-8A12-EAC111E5701A}"/>
              </a:ext>
            </a:extLst>
          </p:cNvPr>
          <p:cNvSpPr>
            <a:spLocks noGrp="1"/>
          </p:cNvSpPr>
          <p:nvPr>
            <p:ph type="title"/>
          </p:nvPr>
        </p:nvSpPr>
        <p:spPr>
          <a:xfrm>
            <a:off x="600076" y="3086100"/>
            <a:ext cx="7943851" cy="685800"/>
          </a:xfrm>
        </p:spPr>
        <p:txBody>
          <a:bodyPr>
            <a:noAutofit/>
          </a:bodyPr>
          <a:lstStyle/>
          <a:p>
            <a:pPr algn="ctr"/>
            <a:r>
              <a:rPr lang="en-US" sz="4400" b="1" dirty="0">
                <a:solidFill>
                  <a:schemeClr val="tx1">
                    <a:lumMod val="85000"/>
                    <a:lumOff val="15000"/>
                  </a:schemeClr>
                </a:solidFill>
              </a:rPr>
              <a:t>FE Minute</a:t>
            </a:r>
          </a:p>
        </p:txBody>
      </p:sp>
      <p:sp>
        <p:nvSpPr>
          <p:cNvPr id="2" name="Slide Number Placeholder 1">
            <a:extLst>
              <a:ext uri="{FF2B5EF4-FFF2-40B4-BE49-F238E27FC236}">
                <a16:creationId xmlns:a16="http://schemas.microsoft.com/office/drawing/2014/main" id="{68BD0A26-324D-49B3-956F-5E180F0693E8}"/>
              </a:ext>
            </a:extLst>
          </p:cNvPr>
          <p:cNvSpPr>
            <a:spLocks noGrp="1"/>
          </p:cNvSpPr>
          <p:nvPr>
            <p:ph type="sldNum" sz="quarter" idx="12"/>
          </p:nvPr>
        </p:nvSpPr>
        <p:spPr/>
        <p:txBody>
          <a:bodyPr/>
          <a:lstStyle/>
          <a:p>
            <a:fld id="{6315554C-9387-4378-80C2-5F7076CAC952}" type="slidenum">
              <a:rPr lang="en-US" smtClean="0"/>
              <a:t>1</a:t>
            </a:fld>
            <a:endParaRPr lang="en-US"/>
          </a:p>
        </p:txBody>
      </p:sp>
    </p:spTree>
    <p:extLst>
      <p:ext uri="{BB962C8B-B14F-4D97-AF65-F5344CB8AC3E}">
        <p14:creationId xmlns:p14="http://schemas.microsoft.com/office/powerpoint/2010/main" val="167500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4870E9-12F9-4610-BE80-A2911514CC42}"/>
              </a:ext>
            </a:extLst>
          </p:cNvPr>
          <p:cNvSpPr>
            <a:spLocks noGrp="1"/>
          </p:cNvSpPr>
          <p:nvPr>
            <p:ph type="title"/>
          </p:nvPr>
        </p:nvSpPr>
        <p:spPr>
          <a:xfrm>
            <a:off x="175097" y="385017"/>
            <a:ext cx="9170111" cy="723937"/>
          </a:xfrm>
        </p:spPr>
        <p:txBody>
          <a:bodyPr>
            <a:normAutofit fontScale="90000"/>
          </a:bodyPr>
          <a:lstStyle/>
          <a:p>
            <a:r>
              <a:rPr lang="en-US" b="1" dirty="0">
                <a:solidFill>
                  <a:schemeClr val="accent2">
                    <a:lumMod val="75000"/>
                  </a:schemeClr>
                </a:solidFill>
              </a:rPr>
              <a:t>Retroactive Standpipe Installation Requirement</a:t>
            </a:r>
          </a:p>
        </p:txBody>
      </p:sp>
      <p:sp>
        <p:nvSpPr>
          <p:cNvPr id="8" name="Text Placeholder 1">
            <a:extLst>
              <a:ext uri="{FF2B5EF4-FFF2-40B4-BE49-F238E27FC236}">
                <a16:creationId xmlns:a16="http://schemas.microsoft.com/office/drawing/2014/main" id="{B495D3F1-3555-6049-8B7B-88629034B298}"/>
              </a:ext>
            </a:extLst>
          </p:cNvPr>
          <p:cNvSpPr txBox="1">
            <a:spLocks/>
          </p:cNvSpPr>
          <p:nvPr/>
        </p:nvSpPr>
        <p:spPr>
          <a:xfrm>
            <a:off x="311285" y="1406496"/>
            <a:ext cx="8618706" cy="50664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defRPr/>
            </a:pPr>
            <a:r>
              <a:rPr lang="en-US" sz="2200" b="1" i="0" dirty="0">
                <a:solidFill>
                  <a:srgbClr val="000000"/>
                </a:solidFill>
                <a:effectLst/>
                <a:latin typeface="Open Sans"/>
              </a:rPr>
              <a:t>Fire Code Chapter 11 Construction Requirements for Existing Buildings</a:t>
            </a:r>
          </a:p>
          <a:p>
            <a:pPr marL="0" indent="0" defTabSz="914377">
              <a:buNone/>
              <a:defRPr/>
            </a:pPr>
            <a:endParaRPr lang="en-US" sz="2200" b="1" i="0" dirty="0">
              <a:solidFill>
                <a:srgbClr val="000000"/>
              </a:solidFill>
              <a:effectLst/>
              <a:latin typeface="Open Sans"/>
            </a:endParaRPr>
          </a:p>
          <a:p>
            <a:pPr marL="0" indent="0" defTabSz="914377">
              <a:spcBef>
                <a:spcPts val="0"/>
              </a:spcBef>
              <a:buNone/>
              <a:defRPr/>
            </a:pPr>
            <a:r>
              <a:rPr lang="en-US" sz="2000" b="1" i="0" dirty="0">
                <a:solidFill>
                  <a:srgbClr val="000000"/>
                </a:solidFill>
                <a:effectLst/>
                <a:latin typeface="Open Sans"/>
              </a:rPr>
              <a:t>1101.1 Scope</a:t>
            </a:r>
            <a:br>
              <a:rPr lang="en-US" sz="2000" dirty="0"/>
            </a:br>
            <a:br>
              <a:rPr lang="en-US" sz="2000" dirty="0"/>
            </a:br>
            <a:r>
              <a:rPr lang="en-US" sz="1800" i="0" dirty="0">
                <a:solidFill>
                  <a:schemeClr val="tx1"/>
                </a:solidFill>
                <a:effectLst/>
                <a:latin typeface="Open Sans"/>
              </a:rPr>
              <a:t>The provisions of this chapter shall apply to existing buildings and structures constructed prior to the adoption of this code.  </a:t>
            </a:r>
            <a:r>
              <a:rPr lang="en-US" sz="1800" b="0" i="0" dirty="0">
                <a:solidFill>
                  <a:srgbClr val="000000"/>
                </a:solidFill>
                <a:effectLst/>
                <a:latin typeface="Open Sans"/>
              </a:rPr>
              <a:t>Sections </a:t>
            </a:r>
            <a:r>
              <a:rPr lang="en-US" sz="1800" b="1" i="0" dirty="0">
                <a:solidFill>
                  <a:srgbClr val="FF0000"/>
                </a:solidFill>
                <a:effectLst/>
                <a:latin typeface="Open Sans"/>
              </a:rPr>
              <a:t>1103</a:t>
            </a:r>
            <a:r>
              <a:rPr lang="en-US" sz="1800" b="0" i="0" dirty="0">
                <a:solidFill>
                  <a:srgbClr val="000000"/>
                </a:solidFill>
                <a:effectLst/>
                <a:latin typeface="Open Sans"/>
              </a:rPr>
              <a:t>, 1105, and </a:t>
            </a:r>
            <a:r>
              <a:rPr lang="en-US" sz="1800" i="0" dirty="0">
                <a:solidFill>
                  <a:schemeClr val="tx1"/>
                </a:solidFill>
                <a:effectLst/>
                <a:latin typeface="Open Sans"/>
              </a:rPr>
              <a:t>1106 </a:t>
            </a:r>
            <a:r>
              <a:rPr lang="en-US" sz="1800" b="1" i="0" dirty="0">
                <a:solidFill>
                  <a:srgbClr val="FF0000"/>
                </a:solidFill>
                <a:effectLst/>
                <a:latin typeface="Open Sans"/>
              </a:rPr>
              <a:t>shall apply to existing buildings </a:t>
            </a:r>
            <a:r>
              <a:rPr lang="en-US" sz="1800" b="0" i="0" dirty="0">
                <a:solidFill>
                  <a:srgbClr val="000000"/>
                </a:solidFill>
                <a:effectLst/>
                <a:latin typeface="Open Sans"/>
              </a:rPr>
              <a:t>and structures </a:t>
            </a:r>
            <a:r>
              <a:rPr lang="en-US" sz="1800" b="1" i="0" dirty="0">
                <a:solidFill>
                  <a:srgbClr val="FF0000"/>
                </a:solidFill>
                <a:effectLst/>
                <a:latin typeface="Open Sans"/>
              </a:rPr>
              <a:t>undergoing </a:t>
            </a:r>
            <a:r>
              <a:rPr lang="en-US" sz="1800" b="1" i="0" u="sng" dirty="0">
                <a:solidFill>
                  <a:srgbClr val="FF0000"/>
                </a:solidFill>
                <a:effectLst/>
                <a:latin typeface="Open Sans"/>
              </a:rPr>
              <a:t>construction</a:t>
            </a:r>
            <a:r>
              <a:rPr lang="en-US" sz="1800" b="1" i="0" dirty="0">
                <a:solidFill>
                  <a:srgbClr val="FF0000"/>
                </a:solidFill>
                <a:effectLst/>
                <a:latin typeface="Open Sans"/>
              </a:rPr>
              <a:t> and only to the extent as required by other sections of this code, the 2015 EBCNY, or the 2015 BCNY.  </a:t>
            </a:r>
            <a:r>
              <a:rPr lang="en-US" sz="1800" b="0" i="0" dirty="0">
                <a:solidFill>
                  <a:srgbClr val="000000"/>
                </a:solidFill>
                <a:effectLst/>
                <a:latin typeface="Open Sans"/>
              </a:rPr>
              <a:t>Means of egress in existing buildings and structures shall comply with the minimum egress requirements of Section 1104.</a:t>
            </a:r>
            <a:br>
              <a:rPr lang="en-US" sz="1800" dirty="0"/>
            </a:br>
            <a:r>
              <a:rPr lang="en-US" sz="1800" dirty="0"/>
              <a:t>			        </a:t>
            </a:r>
          </a:p>
          <a:p>
            <a:pPr marL="0" indent="0" defTabSz="914377">
              <a:spcBef>
                <a:spcPts val="0"/>
              </a:spcBef>
              <a:buNone/>
              <a:defRPr/>
            </a:pPr>
            <a:r>
              <a:rPr lang="en-US" sz="1800" dirty="0"/>
              <a:t>		            </a:t>
            </a:r>
            <a:r>
              <a:rPr lang="en-US" sz="1800" u="sng" dirty="0"/>
              <a:t>CONSTRUCTION TRIGGERS</a:t>
            </a:r>
            <a:br>
              <a:rPr lang="en-US" sz="2400" dirty="0"/>
            </a:br>
            <a:r>
              <a:rPr lang="en-US" sz="2400" dirty="0"/>
              <a:t>			     </a:t>
            </a:r>
            <a:r>
              <a:rPr lang="en-US" sz="2000" dirty="0">
                <a:latin typeface="Open Sans"/>
              </a:rPr>
              <a:t>Alteration Level 1</a:t>
            </a:r>
          </a:p>
          <a:p>
            <a:pPr marL="0" indent="0" defTabSz="914377">
              <a:spcBef>
                <a:spcPts val="0"/>
              </a:spcBef>
              <a:buNone/>
              <a:defRPr/>
            </a:pPr>
            <a:r>
              <a:rPr lang="en-US" sz="2000" dirty="0">
                <a:solidFill>
                  <a:srgbClr val="4D4F53"/>
                </a:solidFill>
                <a:latin typeface="Open Sans"/>
                <a:cs typeface="Arial" panose="020B0604020202020204" pitchFamily="34" charset="0"/>
              </a:rPr>
              <a:t>			     Alteration Level 2</a:t>
            </a:r>
          </a:p>
          <a:p>
            <a:pPr marL="0" indent="0" defTabSz="914377">
              <a:spcBef>
                <a:spcPts val="0"/>
              </a:spcBef>
              <a:buNone/>
              <a:defRPr/>
            </a:pPr>
            <a:r>
              <a:rPr lang="en-US" sz="2000" dirty="0">
                <a:solidFill>
                  <a:srgbClr val="4D4F53"/>
                </a:solidFill>
                <a:latin typeface="Open Sans"/>
                <a:cs typeface="Arial" panose="020B0604020202020204" pitchFamily="34" charset="0"/>
              </a:rPr>
              <a:t>			     Alteration Level 3</a:t>
            </a:r>
          </a:p>
        </p:txBody>
      </p:sp>
      <p:sp>
        <p:nvSpPr>
          <p:cNvPr id="2" name="Slide Number Placeholder 1">
            <a:extLst>
              <a:ext uri="{FF2B5EF4-FFF2-40B4-BE49-F238E27FC236}">
                <a16:creationId xmlns:a16="http://schemas.microsoft.com/office/drawing/2014/main" id="{81B75A1C-B2E3-4EC7-90BD-D2087A1A9911}"/>
              </a:ext>
            </a:extLst>
          </p:cNvPr>
          <p:cNvSpPr>
            <a:spLocks noGrp="1"/>
          </p:cNvSpPr>
          <p:nvPr>
            <p:ph type="sldNum" sz="quarter" idx="12"/>
          </p:nvPr>
        </p:nvSpPr>
        <p:spPr/>
        <p:txBody>
          <a:bodyPr/>
          <a:lstStyle/>
          <a:p>
            <a:fld id="{6315554C-9387-4378-80C2-5F7076CAC952}" type="slidenum">
              <a:rPr lang="en-US" smtClean="0"/>
              <a:t>2</a:t>
            </a:fld>
            <a:endParaRPr lang="en-US" dirty="0"/>
          </a:p>
        </p:txBody>
      </p:sp>
    </p:spTree>
    <p:extLst>
      <p:ext uri="{BB962C8B-B14F-4D97-AF65-F5344CB8AC3E}">
        <p14:creationId xmlns:p14="http://schemas.microsoft.com/office/powerpoint/2010/main" val="233490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4870E9-12F9-4610-BE80-A2911514CC42}"/>
              </a:ext>
            </a:extLst>
          </p:cNvPr>
          <p:cNvSpPr>
            <a:spLocks noGrp="1"/>
          </p:cNvSpPr>
          <p:nvPr>
            <p:ph type="title"/>
          </p:nvPr>
        </p:nvSpPr>
        <p:spPr>
          <a:xfrm>
            <a:off x="175097" y="385017"/>
            <a:ext cx="9170111" cy="723937"/>
          </a:xfrm>
        </p:spPr>
        <p:txBody>
          <a:bodyPr>
            <a:normAutofit fontScale="90000"/>
          </a:bodyPr>
          <a:lstStyle/>
          <a:p>
            <a:r>
              <a:rPr lang="en-US" b="1" dirty="0">
                <a:solidFill>
                  <a:schemeClr val="accent2">
                    <a:lumMod val="75000"/>
                  </a:schemeClr>
                </a:solidFill>
              </a:rPr>
              <a:t>Retroactive Standpipe Installation Requirement</a:t>
            </a:r>
          </a:p>
        </p:txBody>
      </p:sp>
      <p:sp>
        <p:nvSpPr>
          <p:cNvPr id="8" name="Text Placeholder 1">
            <a:extLst>
              <a:ext uri="{FF2B5EF4-FFF2-40B4-BE49-F238E27FC236}">
                <a16:creationId xmlns:a16="http://schemas.microsoft.com/office/drawing/2014/main" id="{B495D3F1-3555-6049-8B7B-88629034B298}"/>
              </a:ext>
            </a:extLst>
          </p:cNvPr>
          <p:cNvSpPr txBox="1">
            <a:spLocks/>
          </p:cNvSpPr>
          <p:nvPr/>
        </p:nvSpPr>
        <p:spPr>
          <a:xfrm>
            <a:off x="311285" y="1406496"/>
            <a:ext cx="4942033" cy="506648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defRPr/>
            </a:pPr>
            <a:r>
              <a:rPr lang="en-US" sz="2200" b="1" i="0" dirty="0">
                <a:solidFill>
                  <a:srgbClr val="000000"/>
                </a:solidFill>
                <a:effectLst/>
                <a:latin typeface="Open Sans"/>
              </a:rPr>
              <a:t>Fire Code Chapter 11 Construction Requirements for Existing Buildings</a:t>
            </a:r>
          </a:p>
          <a:p>
            <a:pPr marL="0" indent="0" defTabSz="914377">
              <a:buNone/>
              <a:defRPr/>
            </a:pPr>
            <a:endParaRPr lang="en-US" sz="2200" b="1" i="0" dirty="0">
              <a:solidFill>
                <a:srgbClr val="000000"/>
              </a:solidFill>
              <a:effectLst/>
              <a:latin typeface="Open Sans"/>
            </a:endParaRPr>
          </a:p>
          <a:p>
            <a:pPr marL="0" indent="0" defTabSz="914377">
              <a:spcBef>
                <a:spcPts val="0"/>
              </a:spcBef>
              <a:buNone/>
              <a:defRPr/>
            </a:pPr>
            <a:r>
              <a:rPr lang="en-US" sz="2000" b="1" i="0" dirty="0">
                <a:solidFill>
                  <a:srgbClr val="000000"/>
                </a:solidFill>
                <a:effectLst/>
                <a:latin typeface="Open Sans"/>
              </a:rPr>
              <a:t>1103.6 Standpipes</a:t>
            </a:r>
            <a:br>
              <a:rPr lang="en-US" sz="2000" dirty="0"/>
            </a:br>
            <a:br>
              <a:rPr lang="en-US" sz="2000" dirty="0"/>
            </a:br>
            <a:r>
              <a:rPr lang="en-US" sz="2000" b="0" i="0" dirty="0">
                <a:solidFill>
                  <a:srgbClr val="000000"/>
                </a:solidFill>
                <a:effectLst/>
                <a:latin typeface="Open Sans"/>
              </a:rPr>
              <a:t>Existing structures shall be equipped with standpipes installed in accordance with Section 905 where required in </a:t>
            </a:r>
            <a:r>
              <a:rPr lang="en-US" sz="2000" b="1" i="0" dirty="0">
                <a:solidFill>
                  <a:srgbClr val="FF0000"/>
                </a:solidFill>
                <a:effectLst/>
                <a:latin typeface="Open Sans"/>
              </a:rPr>
              <a:t>Sections 1103.6.1 </a:t>
            </a:r>
            <a:r>
              <a:rPr lang="en-US" sz="2000" b="0" i="0" dirty="0">
                <a:solidFill>
                  <a:srgbClr val="000000"/>
                </a:solidFill>
                <a:effectLst/>
                <a:latin typeface="Open Sans"/>
              </a:rPr>
              <a:t>and </a:t>
            </a:r>
            <a:r>
              <a:rPr lang="en-US" sz="2000" b="1" i="0" dirty="0">
                <a:solidFill>
                  <a:srgbClr val="FF0000"/>
                </a:solidFill>
                <a:effectLst/>
                <a:latin typeface="Open Sans"/>
              </a:rPr>
              <a:t>1103.6.2</a:t>
            </a:r>
            <a:r>
              <a:rPr lang="en-US" sz="2000" b="0" i="0" dirty="0">
                <a:solidFill>
                  <a:srgbClr val="FF0000"/>
                </a:solidFill>
                <a:effectLst/>
                <a:latin typeface="Open Sans"/>
              </a:rPr>
              <a:t> </a:t>
            </a:r>
            <a:r>
              <a:rPr lang="en-US" sz="2000" b="0" i="0" dirty="0">
                <a:solidFill>
                  <a:srgbClr val="000000"/>
                </a:solidFill>
                <a:effectLst/>
                <a:latin typeface="Open Sans"/>
              </a:rPr>
              <a:t>The fire code official is authorized to approve the installation of manual standpipe systems to achieve compliance with this section where the responding fire department is capable of providing the required hose flow at the highest standpipe outlet.</a:t>
            </a:r>
            <a:br>
              <a:rPr lang="en-US" sz="2400" dirty="0"/>
            </a:br>
            <a:br>
              <a:rPr lang="en-US" sz="2400" dirty="0"/>
            </a:br>
            <a:endParaRPr lang="en-US" sz="2400" dirty="0">
              <a:solidFill>
                <a:srgbClr val="4D4F53"/>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81B75A1C-B2E3-4EC7-90BD-D2087A1A9911}"/>
              </a:ext>
            </a:extLst>
          </p:cNvPr>
          <p:cNvSpPr>
            <a:spLocks noGrp="1"/>
          </p:cNvSpPr>
          <p:nvPr>
            <p:ph type="sldNum" sz="quarter" idx="12"/>
          </p:nvPr>
        </p:nvSpPr>
        <p:spPr/>
        <p:txBody>
          <a:bodyPr/>
          <a:lstStyle/>
          <a:p>
            <a:fld id="{6315554C-9387-4378-80C2-5F7076CAC952}" type="slidenum">
              <a:rPr lang="en-US" smtClean="0"/>
              <a:t>3</a:t>
            </a:fld>
            <a:endParaRPr lang="en-US" dirty="0"/>
          </a:p>
        </p:txBody>
      </p:sp>
      <p:pic>
        <p:nvPicPr>
          <p:cNvPr id="4" name="Picture 3">
            <a:extLst>
              <a:ext uri="{FF2B5EF4-FFF2-40B4-BE49-F238E27FC236}">
                <a16:creationId xmlns:a16="http://schemas.microsoft.com/office/drawing/2014/main" id="{7FE5B487-9531-4CE9-8BFA-3CF6F5B584EC}"/>
              </a:ext>
            </a:extLst>
          </p:cNvPr>
          <p:cNvPicPr>
            <a:picLocks noChangeAspect="1"/>
          </p:cNvPicPr>
          <p:nvPr/>
        </p:nvPicPr>
        <p:blipFill>
          <a:blip r:embed="rId3"/>
          <a:stretch>
            <a:fillRect/>
          </a:stretch>
        </p:blipFill>
        <p:spPr>
          <a:xfrm>
            <a:off x="5253318" y="1972234"/>
            <a:ext cx="3691411" cy="3807759"/>
          </a:xfrm>
          <a:prstGeom prst="rect">
            <a:avLst/>
          </a:prstGeom>
        </p:spPr>
      </p:pic>
    </p:spTree>
    <p:extLst>
      <p:ext uri="{BB962C8B-B14F-4D97-AF65-F5344CB8AC3E}">
        <p14:creationId xmlns:p14="http://schemas.microsoft.com/office/powerpoint/2010/main" val="389880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4870E9-12F9-4610-BE80-A2911514CC42}"/>
              </a:ext>
            </a:extLst>
          </p:cNvPr>
          <p:cNvSpPr>
            <a:spLocks noGrp="1"/>
          </p:cNvSpPr>
          <p:nvPr>
            <p:ph type="title"/>
          </p:nvPr>
        </p:nvSpPr>
        <p:spPr>
          <a:xfrm>
            <a:off x="175097" y="385017"/>
            <a:ext cx="9170111" cy="723937"/>
          </a:xfrm>
        </p:spPr>
        <p:txBody>
          <a:bodyPr>
            <a:normAutofit fontScale="90000"/>
          </a:bodyPr>
          <a:lstStyle/>
          <a:p>
            <a:r>
              <a:rPr lang="en-US" b="1" dirty="0">
                <a:solidFill>
                  <a:schemeClr val="accent2">
                    <a:lumMod val="75000"/>
                  </a:schemeClr>
                </a:solidFill>
              </a:rPr>
              <a:t>Retroactive Standpipe Installation Requirement</a:t>
            </a:r>
          </a:p>
        </p:txBody>
      </p:sp>
      <p:sp>
        <p:nvSpPr>
          <p:cNvPr id="8" name="Text Placeholder 1">
            <a:extLst>
              <a:ext uri="{FF2B5EF4-FFF2-40B4-BE49-F238E27FC236}">
                <a16:creationId xmlns:a16="http://schemas.microsoft.com/office/drawing/2014/main" id="{B495D3F1-3555-6049-8B7B-88629034B298}"/>
              </a:ext>
            </a:extLst>
          </p:cNvPr>
          <p:cNvSpPr txBox="1">
            <a:spLocks/>
          </p:cNvSpPr>
          <p:nvPr/>
        </p:nvSpPr>
        <p:spPr>
          <a:xfrm>
            <a:off x="311285" y="1406496"/>
            <a:ext cx="8618706" cy="50664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defRPr/>
            </a:pPr>
            <a:r>
              <a:rPr lang="en-US" sz="2200" b="1" i="0" dirty="0">
                <a:solidFill>
                  <a:srgbClr val="000000"/>
                </a:solidFill>
                <a:effectLst/>
                <a:latin typeface="Open Sans"/>
              </a:rPr>
              <a:t>Fire Code Chapter 11 Construction Requirements for Existing Buildings</a:t>
            </a:r>
          </a:p>
          <a:p>
            <a:pPr marL="0" indent="0" defTabSz="914377">
              <a:buNone/>
              <a:defRPr/>
            </a:pPr>
            <a:br>
              <a:rPr lang="en-US" sz="2400" dirty="0"/>
            </a:br>
            <a:r>
              <a:rPr lang="en-US" sz="2000" b="1" i="0" dirty="0">
                <a:solidFill>
                  <a:srgbClr val="000000"/>
                </a:solidFill>
                <a:effectLst/>
                <a:latin typeface="Open Sans"/>
              </a:rPr>
              <a:t>1103.6.1 Existing Multiple-Story Buildings</a:t>
            </a:r>
            <a:br>
              <a:rPr lang="en-US" sz="2000" dirty="0"/>
            </a:br>
            <a:br>
              <a:rPr lang="en-US" sz="2000" dirty="0"/>
            </a:br>
            <a:r>
              <a:rPr lang="en-US" sz="2000" b="0" i="0" dirty="0">
                <a:solidFill>
                  <a:srgbClr val="000000"/>
                </a:solidFill>
                <a:effectLst/>
                <a:latin typeface="Open Sans"/>
              </a:rPr>
              <a:t>Existing buildings with occupied floors located more than </a:t>
            </a:r>
            <a:r>
              <a:rPr lang="en-US" sz="2000" b="1" i="0" dirty="0">
                <a:solidFill>
                  <a:srgbClr val="FF0000"/>
                </a:solidFill>
                <a:effectLst/>
                <a:latin typeface="Open Sans"/>
              </a:rPr>
              <a:t>50 feet </a:t>
            </a:r>
            <a:r>
              <a:rPr lang="en-US" sz="2000" b="0" i="0" dirty="0">
                <a:solidFill>
                  <a:srgbClr val="000000"/>
                </a:solidFill>
                <a:effectLst/>
                <a:latin typeface="Open Sans"/>
              </a:rPr>
              <a:t>(15 240 mm) </a:t>
            </a:r>
            <a:r>
              <a:rPr lang="en-US" sz="2000" b="1" i="0" dirty="0">
                <a:solidFill>
                  <a:srgbClr val="FF0000"/>
                </a:solidFill>
                <a:effectLst/>
                <a:latin typeface="Open Sans"/>
              </a:rPr>
              <a:t>above</a:t>
            </a:r>
            <a:r>
              <a:rPr lang="en-US" sz="2000" b="0" i="0" dirty="0">
                <a:solidFill>
                  <a:srgbClr val="000000"/>
                </a:solidFill>
                <a:effectLst/>
                <a:latin typeface="Open Sans"/>
              </a:rPr>
              <a:t> the lowest level of fire department access or more than </a:t>
            </a:r>
            <a:r>
              <a:rPr lang="en-US" sz="2000" b="1" i="0" dirty="0">
                <a:solidFill>
                  <a:srgbClr val="FF0000"/>
                </a:solidFill>
                <a:effectLst/>
                <a:latin typeface="Open Sans"/>
              </a:rPr>
              <a:t>50 feet </a:t>
            </a:r>
            <a:r>
              <a:rPr lang="en-US" sz="2000" b="0" i="0" dirty="0">
                <a:solidFill>
                  <a:srgbClr val="000000"/>
                </a:solidFill>
                <a:effectLst/>
                <a:latin typeface="Open Sans"/>
              </a:rPr>
              <a:t>(15 240 mm) </a:t>
            </a:r>
            <a:r>
              <a:rPr lang="en-US" sz="2000" b="1" i="0" dirty="0">
                <a:solidFill>
                  <a:srgbClr val="FF0000"/>
                </a:solidFill>
                <a:effectLst/>
                <a:latin typeface="Open Sans"/>
              </a:rPr>
              <a:t>below</a:t>
            </a:r>
            <a:r>
              <a:rPr lang="en-US" sz="2000" b="0" i="0" dirty="0">
                <a:solidFill>
                  <a:srgbClr val="000000"/>
                </a:solidFill>
                <a:effectLst/>
                <a:latin typeface="Open Sans"/>
              </a:rPr>
              <a:t> the highest level of fire department access shall be equipped with standpipes.</a:t>
            </a:r>
            <a:endParaRPr lang="en-US" sz="2000" dirty="0">
              <a:solidFill>
                <a:srgbClr val="4D4F53"/>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81B75A1C-B2E3-4EC7-90BD-D2087A1A9911}"/>
              </a:ext>
            </a:extLst>
          </p:cNvPr>
          <p:cNvSpPr>
            <a:spLocks noGrp="1"/>
          </p:cNvSpPr>
          <p:nvPr>
            <p:ph type="sldNum" sz="quarter" idx="12"/>
          </p:nvPr>
        </p:nvSpPr>
        <p:spPr/>
        <p:txBody>
          <a:bodyPr/>
          <a:lstStyle/>
          <a:p>
            <a:fld id="{6315554C-9387-4378-80C2-5F7076CAC952}" type="slidenum">
              <a:rPr lang="en-US" smtClean="0"/>
              <a:t>4</a:t>
            </a:fld>
            <a:endParaRPr lang="en-US" dirty="0"/>
          </a:p>
        </p:txBody>
      </p:sp>
      <p:pic>
        <p:nvPicPr>
          <p:cNvPr id="5" name="Picture 4">
            <a:extLst>
              <a:ext uri="{FF2B5EF4-FFF2-40B4-BE49-F238E27FC236}">
                <a16:creationId xmlns:a16="http://schemas.microsoft.com/office/drawing/2014/main" id="{2EB9806F-85C7-4691-8B3A-2FB365CC8A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8256" y="4538406"/>
            <a:ext cx="3466382" cy="1952492"/>
          </a:xfrm>
          <a:prstGeom prst="rect">
            <a:avLst/>
          </a:prstGeom>
        </p:spPr>
      </p:pic>
      <p:pic>
        <p:nvPicPr>
          <p:cNvPr id="6" name="Picture 5">
            <a:extLst>
              <a:ext uri="{FF2B5EF4-FFF2-40B4-BE49-F238E27FC236}">
                <a16:creationId xmlns:a16="http://schemas.microsoft.com/office/drawing/2014/main" id="{597BF5EF-CE08-49C7-BCAD-9C907BB475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0563" y="4538406"/>
            <a:ext cx="2608732" cy="1956549"/>
          </a:xfrm>
          <a:prstGeom prst="rect">
            <a:avLst/>
          </a:prstGeom>
        </p:spPr>
      </p:pic>
    </p:spTree>
    <p:extLst>
      <p:ext uri="{BB962C8B-B14F-4D97-AF65-F5344CB8AC3E}">
        <p14:creationId xmlns:p14="http://schemas.microsoft.com/office/powerpoint/2010/main" val="287335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4870E9-12F9-4610-BE80-A2911514CC42}"/>
              </a:ext>
            </a:extLst>
          </p:cNvPr>
          <p:cNvSpPr>
            <a:spLocks noGrp="1"/>
          </p:cNvSpPr>
          <p:nvPr>
            <p:ph type="title"/>
          </p:nvPr>
        </p:nvSpPr>
        <p:spPr>
          <a:xfrm>
            <a:off x="175097" y="385017"/>
            <a:ext cx="9170111" cy="723937"/>
          </a:xfrm>
        </p:spPr>
        <p:txBody>
          <a:bodyPr>
            <a:normAutofit fontScale="90000"/>
          </a:bodyPr>
          <a:lstStyle/>
          <a:p>
            <a:r>
              <a:rPr lang="en-US" b="1" dirty="0">
                <a:solidFill>
                  <a:schemeClr val="accent2">
                    <a:lumMod val="75000"/>
                  </a:schemeClr>
                </a:solidFill>
              </a:rPr>
              <a:t>Retroactive Standpipe Installation Requirement</a:t>
            </a:r>
          </a:p>
        </p:txBody>
      </p:sp>
      <p:sp>
        <p:nvSpPr>
          <p:cNvPr id="8" name="Text Placeholder 1">
            <a:extLst>
              <a:ext uri="{FF2B5EF4-FFF2-40B4-BE49-F238E27FC236}">
                <a16:creationId xmlns:a16="http://schemas.microsoft.com/office/drawing/2014/main" id="{B495D3F1-3555-6049-8B7B-88629034B298}"/>
              </a:ext>
            </a:extLst>
          </p:cNvPr>
          <p:cNvSpPr txBox="1">
            <a:spLocks/>
          </p:cNvSpPr>
          <p:nvPr/>
        </p:nvSpPr>
        <p:spPr>
          <a:xfrm>
            <a:off x="311285" y="1406496"/>
            <a:ext cx="8618706" cy="50664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defRPr/>
            </a:pPr>
            <a:r>
              <a:rPr lang="en-US" sz="2000" b="1" i="0" dirty="0">
                <a:solidFill>
                  <a:srgbClr val="000000"/>
                </a:solidFill>
                <a:effectLst/>
                <a:latin typeface="Open Sans"/>
              </a:rPr>
              <a:t>1103.6.1 Existing Multiple-Story Buildings</a:t>
            </a:r>
            <a:endParaRPr lang="en-US" sz="2000" dirty="0">
              <a:solidFill>
                <a:srgbClr val="4D4F53"/>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81B75A1C-B2E3-4EC7-90BD-D2087A1A9911}"/>
              </a:ext>
            </a:extLst>
          </p:cNvPr>
          <p:cNvSpPr>
            <a:spLocks noGrp="1"/>
          </p:cNvSpPr>
          <p:nvPr>
            <p:ph type="sldNum" sz="quarter" idx="12"/>
          </p:nvPr>
        </p:nvSpPr>
        <p:spPr/>
        <p:txBody>
          <a:bodyPr/>
          <a:lstStyle/>
          <a:p>
            <a:fld id="{6315554C-9387-4378-80C2-5F7076CAC952}" type="slidenum">
              <a:rPr lang="en-US" smtClean="0"/>
              <a:t>5</a:t>
            </a:fld>
            <a:endParaRPr lang="en-US" dirty="0"/>
          </a:p>
        </p:txBody>
      </p:sp>
      <p:pic>
        <p:nvPicPr>
          <p:cNvPr id="4" name="Picture 3" descr="Diagram, engineering drawing&#10;&#10;Description automatically generated">
            <a:extLst>
              <a:ext uri="{FF2B5EF4-FFF2-40B4-BE49-F238E27FC236}">
                <a16:creationId xmlns:a16="http://schemas.microsoft.com/office/drawing/2014/main" id="{DBF8EB4E-9566-4AC0-90F7-CBC345FF233B}"/>
              </a:ext>
            </a:extLst>
          </p:cNvPr>
          <p:cNvPicPr>
            <a:picLocks noChangeAspect="1"/>
          </p:cNvPicPr>
          <p:nvPr/>
        </p:nvPicPr>
        <p:blipFill>
          <a:blip r:embed="rId3"/>
          <a:stretch>
            <a:fillRect/>
          </a:stretch>
        </p:blipFill>
        <p:spPr>
          <a:xfrm>
            <a:off x="530256" y="1873430"/>
            <a:ext cx="8180764" cy="4723801"/>
          </a:xfrm>
          <a:prstGeom prst="rect">
            <a:avLst/>
          </a:prstGeom>
        </p:spPr>
      </p:pic>
    </p:spTree>
    <p:extLst>
      <p:ext uri="{BB962C8B-B14F-4D97-AF65-F5344CB8AC3E}">
        <p14:creationId xmlns:p14="http://schemas.microsoft.com/office/powerpoint/2010/main" val="136640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4870E9-12F9-4610-BE80-A2911514CC42}"/>
              </a:ext>
            </a:extLst>
          </p:cNvPr>
          <p:cNvSpPr>
            <a:spLocks noGrp="1"/>
          </p:cNvSpPr>
          <p:nvPr>
            <p:ph type="title"/>
          </p:nvPr>
        </p:nvSpPr>
        <p:spPr>
          <a:xfrm>
            <a:off x="175097" y="385017"/>
            <a:ext cx="9170111" cy="723937"/>
          </a:xfrm>
        </p:spPr>
        <p:txBody>
          <a:bodyPr>
            <a:normAutofit fontScale="90000"/>
          </a:bodyPr>
          <a:lstStyle/>
          <a:p>
            <a:r>
              <a:rPr lang="en-US" b="1" dirty="0">
                <a:solidFill>
                  <a:schemeClr val="accent2">
                    <a:lumMod val="75000"/>
                  </a:schemeClr>
                </a:solidFill>
              </a:rPr>
              <a:t>Retroactive Standpipe Installation Requirement</a:t>
            </a:r>
          </a:p>
        </p:txBody>
      </p:sp>
      <p:sp>
        <p:nvSpPr>
          <p:cNvPr id="8" name="Text Placeholder 1">
            <a:extLst>
              <a:ext uri="{FF2B5EF4-FFF2-40B4-BE49-F238E27FC236}">
                <a16:creationId xmlns:a16="http://schemas.microsoft.com/office/drawing/2014/main" id="{B495D3F1-3555-6049-8B7B-88629034B298}"/>
              </a:ext>
            </a:extLst>
          </p:cNvPr>
          <p:cNvSpPr txBox="1">
            <a:spLocks/>
          </p:cNvSpPr>
          <p:nvPr/>
        </p:nvSpPr>
        <p:spPr>
          <a:xfrm>
            <a:off x="311285" y="1406496"/>
            <a:ext cx="8618706" cy="50664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defRPr/>
            </a:pPr>
            <a:r>
              <a:rPr lang="en-US" sz="2000" b="1" i="0" dirty="0">
                <a:solidFill>
                  <a:srgbClr val="000000"/>
                </a:solidFill>
                <a:effectLst/>
                <a:latin typeface="Open Sans"/>
              </a:rPr>
              <a:t>1103.6.2 Existing Helistops and Heliports</a:t>
            </a:r>
            <a:br>
              <a:rPr lang="en-US" sz="2000" dirty="0"/>
            </a:br>
            <a:br>
              <a:rPr lang="en-US" sz="2000" dirty="0"/>
            </a:br>
            <a:r>
              <a:rPr lang="en-US" sz="2000" b="1" i="0" dirty="0">
                <a:solidFill>
                  <a:srgbClr val="FF0000"/>
                </a:solidFill>
                <a:effectLst/>
                <a:latin typeface="Open Sans"/>
              </a:rPr>
              <a:t>Does not Apply at CU</a:t>
            </a:r>
            <a:endParaRPr lang="en-US" sz="2000" b="1" dirty="0">
              <a:solidFill>
                <a:srgbClr val="FF0000"/>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81B75A1C-B2E3-4EC7-90BD-D2087A1A9911}"/>
              </a:ext>
            </a:extLst>
          </p:cNvPr>
          <p:cNvSpPr>
            <a:spLocks noGrp="1"/>
          </p:cNvSpPr>
          <p:nvPr>
            <p:ph type="sldNum" sz="quarter" idx="12"/>
          </p:nvPr>
        </p:nvSpPr>
        <p:spPr/>
        <p:txBody>
          <a:bodyPr/>
          <a:lstStyle/>
          <a:p>
            <a:fld id="{6315554C-9387-4378-80C2-5F7076CAC952}" type="slidenum">
              <a:rPr lang="en-US" smtClean="0"/>
              <a:t>6</a:t>
            </a:fld>
            <a:endParaRPr lang="en-US" dirty="0"/>
          </a:p>
        </p:txBody>
      </p:sp>
      <p:pic>
        <p:nvPicPr>
          <p:cNvPr id="1026" name="Picture 2" descr="Traffic Rises at London Heliport | Business Aviation News: Aviation  International News">
            <a:extLst>
              <a:ext uri="{FF2B5EF4-FFF2-40B4-BE49-F238E27FC236}">
                <a16:creationId xmlns:a16="http://schemas.microsoft.com/office/drawing/2014/main" id="{C21FAD3E-39BD-47FC-B415-F0D0711793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284" y="2680559"/>
            <a:ext cx="4614755" cy="22657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ewly Named Edmiston London Heliport Revealed | Billionaire Toys">
            <a:extLst>
              <a:ext uri="{FF2B5EF4-FFF2-40B4-BE49-F238E27FC236}">
                <a16:creationId xmlns:a16="http://schemas.microsoft.com/office/drawing/2014/main" id="{264EE7D7-28EF-4020-BBF9-C205602F15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1615" y="2674923"/>
            <a:ext cx="3785586" cy="22713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ennepin Healthcare Helistop | Minnesota | Mortenson">
            <a:extLst>
              <a:ext uri="{FF2B5EF4-FFF2-40B4-BE49-F238E27FC236}">
                <a16:creationId xmlns:a16="http://schemas.microsoft.com/office/drawing/2014/main" id="{228ED639-AC89-44FD-AAA6-59517C30A5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2750" y="4454106"/>
            <a:ext cx="3238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13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4870E9-12F9-4610-BE80-A2911514CC42}"/>
              </a:ext>
            </a:extLst>
          </p:cNvPr>
          <p:cNvSpPr>
            <a:spLocks noGrp="1"/>
          </p:cNvSpPr>
          <p:nvPr>
            <p:ph type="title"/>
          </p:nvPr>
        </p:nvSpPr>
        <p:spPr>
          <a:xfrm>
            <a:off x="175097" y="385017"/>
            <a:ext cx="9170111" cy="723937"/>
          </a:xfrm>
        </p:spPr>
        <p:txBody>
          <a:bodyPr>
            <a:normAutofit fontScale="90000"/>
          </a:bodyPr>
          <a:lstStyle/>
          <a:p>
            <a:r>
              <a:rPr lang="en-US" b="1" dirty="0">
                <a:solidFill>
                  <a:schemeClr val="accent2">
                    <a:lumMod val="75000"/>
                  </a:schemeClr>
                </a:solidFill>
              </a:rPr>
              <a:t>Retroactive Standpipe Installation Requirement</a:t>
            </a:r>
          </a:p>
        </p:txBody>
      </p:sp>
      <p:sp>
        <p:nvSpPr>
          <p:cNvPr id="8" name="Text Placeholder 1">
            <a:extLst>
              <a:ext uri="{FF2B5EF4-FFF2-40B4-BE49-F238E27FC236}">
                <a16:creationId xmlns:a16="http://schemas.microsoft.com/office/drawing/2014/main" id="{B495D3F1-3555-6049-8B7B-88629034B298}"/>
              </a:ext>
            </a:extLst>
          </p:cNvPr>
          <p:cNvSpPr txBox="1">
            <a:spLocks/>
          </p:cNvSpPr>
          <p:nvPr/>
        </p:nvSpPr>
        <p:spPr>
          <a:xfrm>
            <a:off x="311285" y="1406496"/>
            <a:ext cx="4260715" cy="50664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defRPr/>
            </a:pPr>
            <a:r>
              <a:rPr lang="en-US" sz="2200" b="1" i="0" dirty="0">
                <a:solidFill>
                  <a:srgbClr val="000000"/>
                </a:solidFill>
                <a:effectLst/>
                <a:latin typeface="Open Sans"/>
              </a:rPr>
              <a:t>Existing Buildings Over 50 feet without standpipes:</a:t>
            </a:r>
          </a:p>
          <a:p>
            <a:pPr defTabSz="914377">
              <a:defRPr/>
            </a:pPr>
            <a:endParaRPr lang="en-US" sz="2000" dirty="0">
              <a:latin typeface="Open Sans"/>
            </a:endParaRPr>
          </a:p>
          <a:p>
            <a:pPr defTabSz="914377">
              <a:defRPr/>
            </a:pPr>
            <a:r>
              <a:rPr lang="en-US" sz="2000" dirty="0">
                <a:latin typeface="Open Sans"/>
              </a:rPr>
              <a:t>Willard Straight</a:t>
            </a:r>
          </a:p>
          <a:p>
            <a:pPr defTabSz="914377">
              <a:defRPr/>
            </a:pPr>
            <a:r>
              <a:rPr lang="en-US" sz="2000" dirty="0">
                <a:latin typeface="Open Sans"/>
              </a:rPr>
              <a:t>McGraw</a:t>
            </a:r>
          </a:p>
          <a:p>
            <a:pPr marL="0" indent="0" defTabSz="914377">
              <a:buNone/>
              <a:defRPr/>
            </a:pPr>
            <a:endParaRPr lang="en-US" sz="2000" b="1" dirty="0">
              <a:solidFill>
                <a:srgbClr val="000000"/>
              </a:solidFill>
              <a:latin typeface="Open Sans"/>
            </a:endParaRPr>
          </a:p>
          <a:p>
            <a:pPr marL="0" indent="0" defTabSz="914377">
              <a:buNone/>
              <a:defRPr/>
            </a:pPr>
            <a:r>
              <a:rPr lang="en-US" sz="2000" dirty="0">
                <a:solidFill>
                  <a:srgbClr val="000000"/>
                </a:solidFill>
                <a:latin typeface="Open Sans"/>
              </a:rPr>
              <a:t>The </a:t>
            </a:r>
            <a:r>
              <a:rPr lang="en-US" sz="2000" b="1" dirty="0">
                <a:solidFill>
                  <a:srgbClr val="FF0000"/>
                </a:solidFill>
                <a:latin typeface="Open Sans"/>
              </a:rPr>
              <a:t>Good News </a:t>
            </a:r>
            <a:r>
              <a:rPr lang="en-US" sz="2000" dirty="0">
                <a:solidFill>
                  <a:srgbClr val="000000"/>
                </a:solidFill>
                <a:latin typeface="Open Sans"/>
              </a:rPr>
              <a:t>is CU doesn’t have too many buildings like this.</a:t>
            </a:r>
          </a:p>
          <a:p>
            <a:pPr marL="0" indent="0" defTabSz="914377">
              <a:buNone/>
              <a:defRPr/>
            </a:pPr>
            <a:endParaRPr lang="en-US" sz="2000" dirty="0">
              <a:latin typeface="Open Sans"/>
            </a:endParaRPr>
          </a:p>
          <a:p>
            <a:pPr marL="0" indent="0" defTabSz="914377">
              <a:buNone/>
              <a:defRPr/>
            </a:pPr>
            <a:r>
              <a:rPr lang="en-US" sz="2000" dirty="0">
                <a:latin typeface="Open Sans"/>
              </a:rPr>
              <a:t>A forthcoming FE evaluation will confirm.</a:t>
            </a:r>
            <a:br>
              <a:rPr lang="en-US" sz="2000" dirty="0">
                <a:latin typeface="Open Sans"/>
              </a:rPr>
            </a:br>
            <a:br>
              <a:rPr lang="en-US" sz="2000" dirty="0">
                <a:latin typeface="Open Sans"/>
              </a:rPr>
            </a:br>
            <a:endParaRPr lang="en-US" sz="2000" b="1" dirty="0">
              <a:solidFill>
                <a:srgbClr val="FF0000"/>
              </a:solidFill>
              <a:latin typeface="Open Sans"/>
              <a:cs typeface="Arial" panose="020B0604020202020204" pitchFamily="34" charset="0"/>
            </a:endParaRPr>
          </a:p>
        </p:txBody>
      </p:sp>
      <p:sp>
        <p:nvSpPr>
          <p:cNvPr id="2" name="Slide Number Placeholder 1">
            <a:extLst>
              <a:ext uri="{FF2B5EF4-FFF2-40B4-BE49-F238E27FC236}">
                <a16:creationId xmlns:a16="http://schemas.microsoft.com/office/drawing/2014/main" id="{81B75A1C-B2E3-4EC7-90BD-D2087A1A9911}"/>
              </a:ext>
            </a:extLst>
          </p:cNvPr>
          <p:cNvSpPr>
            <a:spLocks noGrp="1"/>
          </p:cNvSpPr>
          <p:nvPr>
            <p:ph type="sldNum" sz="quarter" idx="12"/>
          </p:nvPr>
        </p:nvSpPr>
        <p:spPr/>
        <p:txBody>
          <a:bodyPr/>
          <a:lstStyle/>
          <a:p>
            <a:fld id="{6315554C-9387-4378-80C2-5F7076CAC952}" type="slidenum">
              <a:rPr lang="en-US" smtClean="0"/>
              <a:t>7</a:t>
            </a:fld>
            <a:endParaRPr lang="en-US" dirty="0"/>
          </a:p>
        </p:txBody>
      </p:sp>
      <p:pic>
        <p:nvPicPr>
          <p:cNvPr id="2050" name="Picture 2" descr="What does PHEW mean? - Quora">
            <a:extLst>
              <a:ext uri="{FF2B5EF4-FFF2-40B4-BE49-F238E27FC236}">
                <a16:creationId xmlns:a16="http://schemas.microsoft.com/office/drawing/2014/main" id="{51889FAB-AA50-4B2A-A70E-9CB9B514C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599" y="2322731"/>
            <a:ext cx="3234017" cy="32340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1">
            <a:extLst>
              <a:ext uri="{FF2B5EF4-FFF2-40B4-BE49-F238E27FC236}">
                <a16:creationId xmlns:a16="http://schemas.microsoft.com/office/drawing/2014/main" id="{C4911D9D-FA7C-4A88-82C5-82D28BE17531}"/>
              </a:ext>
            </a:extLst>
          </p:cNvPr>
          <p:cNvSpPr txBox="1">
            <a:spLocks/>
          </p:cNvSpPr>
          <p:nvPr/>
        </p:nvSpPr>
        <p:spPr>
          <a:xfrm>
            <a:off x="6395077" y="5556748"/>
            <a:ext cx="1332499" cy="5579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defRPr/>
            </a:pPr>
            <a:r>
              <a:rPr lang="en-US" sz="2000" dirty="0">
                <a:solidFill>
                  <a:schemeClr val="tx1"/>
                </a:solidFill>
                <a:latin typeface="Open Sans"/>
                <a:cs typeface="Arial" panose="020B0604020202020204" pitchFamily="34" charset="0"/>
              </a:rPr>
              <a:t>Phew….</a:t>
            </a:r>
          </a:p>
        </p:txBody>
      </p:sp>
    </p:spTree>
    <p:extLst>
      <p:ext uri="{BB962C8B-B14F-4D97-AF65-F5344CB8AC3E}">
        <p14:creationId xmlns:p14="http://schemas.microsoft.com/office/powerpoint/2010/main" val="184178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Office Theme">
  <a:themeElements>
    <a:clrScheme name="Custom 1">
      <a:dk1>
        <a:sysClr val="windowText" lastClr="000000"/>
      </a:dk1>
      <a:lt1>
        <a:sysClr val="window" lastClr="FFFFFF"/>
      </a:lt1>
      <a:dk2>
        <a:srgbClr val="303030"/>
      </a:dk2>
      <a:lt2>
        <a:srgbClr val="DEDEE0"/>
      </a:lt2>
      <a:accent1>
        <a:srgbClr val="B31B1B"/>
      </a:accent1>
      <a:accent2>
        <a:srgbClr val="4D4F53"/>
      </a:accent2>
      <a:accent3>
        <a:srgbClr val="A2998B"/>
      </a:accent3>
      <a:accent4>
        <a:srgbClr val="EF9595"/>
      </a:accent4>
      <a:accent5>
        <a:srgbClr val="7D7364"/>
      </a:accent5>
      <a:accent6>
        <a:srgbClr val="A8B1C4"/>
      </a:accent6>
      <a:hlink>
        <a:srgbClr val="3B4558"/>
      </a:hlink>
      <a:folHlink>
        <a:srgbClr val="596784"/>
      </a:folHlink>
    </a:clrScheme>
    <a:fontScheme name="Custom 2">
      <a:majorFont>
        <a:latin typeface="Helvetic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D86E3E8B35D4BAA79325135308D01" ma:contentTypeVersion="0" ma:contentTypeDescription="Create a new document." ma:contentTypeScope="" ma:versionID="b5231484ddb2bad90ba7ce1b5b8675d6">
  <xsd:schema xmlns:xsd="http://www.w3.org/2001/XMLSchema" xmlns:xs="http://www.w3.org/2001/XMLSchema" xmlns:p="http://schemas.microsoft.com/office/2006/metadata/properties" targetNamespace="http://schemas.microsoft.com/office/2006/metadata/properties" ma:root="true" ma:fieldsID="208f3deb8e8146b4dc90507ea9f8f01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0F8905-485A-40CB-9DDA-D4FE62821A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20EEB4D-3590-4AF9-A484-062C5F6B6EB7}">
  <ds:schemaRefs>
    <ds:schemaRef ds:uri="http://schemas.microsoft.com/office/2006/documentManagement/types"/>
    <ds:schemaRef ds:uri="http://schemas.microsoft.com/office/infopath/2007/PartnerControls"/>
    <ds:schemaRef ds:uri="http://www.w3.org/XML/1998/namespace"/>
    <ds:schemaRef ds:uri="http://purl.org/dc/elements/1.1/"/>
    <ds:schemaRef ds:uri="http://purl.org/dc/dcmitype/"/>
    <ds:schemaRef ds:uri="http://purl.org/dc/term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E68AAF90-5556-4B8E-843D-785D06EC3B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2285</TotalTime>
  <Words>352</Words>
  <Application>Microsoft Office PowerPoint</Application>
  <PresentationFormat>On-screen Show (4:3)</PresentationFormat>
  <Paragraphs>43</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Helvetica</vt:lpstr>
      <vt:lpstr>Open Sans</vt:lpstr>
      <vt:lpstr>Times</vt:lpstr>
      <vt:lpstr>2_Office Theme</vt:lpstr>
      <vt:lpstr>FE Minute</vt:lpstr>
      <vt:lpstr>Retroactive Standpipe Installation Requirement</vt:lpstr>
      <vt:lpstr>Retroactive Standpipe Installation Requirement</vt:lpstr>
      <vt:lpstr>Retroactive Standpipe Installation Requirement</vt:lpstr>
      <vt:lpstr>Retroactive Standpipe Installation Requirement</vt:lpstr>
      <vt:lpstr>Retroactive Standpipe Installation Requirement</vt:lpstr>
      <vt:lpstr>Retroactive Standpipe Installation Requirement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Thompson</dc:creator>
  <cp:lastModifiedBy>Taylor Thompson</cp:lastModifiedBy>
  <cp:revision>35</cp:revision>
  <dcterms:created xsi:type="dcterms:W3CDTF">2020-12-01T13:08:25Z</dcterms:created>
  <dcterms:modified xsi:type="dcterms:W3CDTF">2020-12-03T19:24:27Z</dcterms:modified>
</cp:coreProperties>
</file>