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69" r:id="rId2"/>
    <p:sldId id="553" r:id="rId3"/>
    <p:sldId id="555" r:id="rId4"/>
    <p:sldId id="546" r:id="rId5"/>
    <p:sldId id="552" r:id="rId6"/>
    <p:sldId id="554" r:id="rId7"/>
    <p:sldId id="55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5CF7E6-5AEB-4EB2-AEB7-DEABAC729F1C}">
          <p14:sldIdLst>
            <p14:sldId id="369"/>
            <p14:sldId id="553"/>
            <p14:sldId id="555"/>
            <p14:sldId id="546"/>
            <p14:sldId id="552"/>
            <p14:sldId id="554"/>
            <p14:sldId id="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T. Reiter" initials="MTR" lastIdx="1" clrIdx="0">
    <p:extLst>
      <p:ext uri="{19B8F6BF-5375-455C-9EA6-DF929625EA0E}">
        <p15:presenceInfo xmlns:p15="http://schemas.microsoft.com/office/powerpoint/2012/main" userId="S::mtr68@cornell.edu::a51d831d-25f5-4105-b85b-b2bc4c1c02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FF9966"/>
    <a:srgbClr val="FFCCFF"/>
    <a:srgbClr val="CCFFFF"/>
    <a:srgbClr val="FF99FF"/>
    <a:srgbClr val="99FF66"/>
    <a:srgbClr val="66CCFF"/>
    <a:srgbClr val="3399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3897" autoAdjust="0"/>
  </p:normalViewPr>
  <p:slideViewPr>
    <p:cSldViewPr>
      <p:cViewPr>
        <p:scale>
          <a:sx n="70" d="100"/>
          <a:sy n="70" d="100"/>
        </p:scale>
        <p:origin x="4296" y="19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371" cy="464184"/>
          </a:xfrm>
          <a:prstGeom prst="rect">
            <a:avLst/>
          </a:prstGeom>
        </p:spPr>
        <p:txBody>
          <a:bodyPr vert="horz" lIns="91627" tIns="45814" rIns="91627" bIns="45814" rtlCol="0"/>
          <a:lstStyle>
            <a:lvl1pPr algn="l">
              <a:defRPr sz="1200"/>
            </a:lvl1pPr>
          </a:lstStyle>
          <a:p>
            <a:endParaRPr lang="en-US"/>
          </a:p>
        </p:txBody>
      </p:sp>
      <p:sp>
        <p:nvSpPr>
          <p:cNvPr id="3" name="Date Placeholder 2"/>
          <p:cNvSpPr>
            <a:spLocks noGrp="1"/>
          </p:cNvSpPr>
          <p:nvPr>
            <p:ph type="dt" sz="quarter" idx="1"/>
          </p:nvPr>
        </p:nvSpPr>
        <p:spPr>
          <a:xfrm>
            <a:off x="3970437" y="1"/>
            <a:ext cx="3038371" cy="464184"/>
          </a:xfrm>
          <a:prstGeom prst="rect">
            <a:avLst/>
          </a:prstGeom>
        </p:spPr>
        <p:txBody>
          <a:bodyPr vert="horz" lIns="91627" tIns="45814" rIns="91627" bIns="45814" rtlCol="0"/>
          <a:lstStyle>
            <a:lvl1pPr algn="r">
              <a:defRPr sz="1200"/>
            </a:lvl1pPr>
          </a:lstStyle>
          <a:p>
            <a:fld id="{9E7F04EB-398C-40BE-B34D-5FD2535CE387}" type="datetimeFigureOut">
              <a:rPr lang="en-US" smtClean="0"/>
              <a:t>10/28/2020</a:t>
            </a:fld>
            <a:endParaRPr lang="en-US"/>
          </a:p>
        </p:txBody>
      </p:sp>
      <p:sp>
        <p:nvSpPr>
          <p:cNvPr id="4" name="Footer Placeholder 3"/>
          <p:cNvSpPr>
            <a:spLocks noGrp="1"/>
          </p:cNvSpPr>
          <p:nvPr>
            <p:ph type="ftr" sz="quarter" idx="2"/>
          </p:nvPr>
        </p:nvSpPr>
        <p:spPr>
          <a:xfrm>
            <a:off x="3" y="8830628"/>
            <a:ext cx="3038371" cy="464184"/>
          </a:xfrm>
          <a:prstGeom prst="rect">
            <a:avLst/>
          </a:prstGeom>
        </p:spPr>
        <p:txBody>
          <a:bodyPr vert="horz" lIns="91627" tIns="45814" rIns="91627" bIns="45814" rtlCol="0" anchor="b"/>
          <a:lstStyle>
            <a:lvl1pPr algn="l">
              <a:defRPr sz="1200"/>
            </a:lvl1pPr>
          </a:lstStyle>
          <a:p>
            <a:endParaRPr lang="en-US"/>
          </a:p>
        </p:txBody>
      </p:sp>
      <p:sp>
        <p:nvSpPr>
          <p:cNvPr id="5" name="Slide Number Placeholder 4"/>
          <p:cNvSpPr>
            <a:spLocks noGrp="1"/>
          </p:cNvSpPr>
          <p:nvPr>
            <p:ph type="sldNum" sz="quarter" idx="3"/>
          </p:nvPr>
        </p:nvSpPr>
        <p:spPr>
          <a:xfrm>
            <a:off x="3970437" y="8830628"/>
            <a:ext cx="3038371" cy="464184"/>
          </a:xfrm>
          <a:prstGeom prst="rect">
            <a:avLst/>
          </a:prstGeom>
        </p:spPr>
        <p:txBody>
          <a:bodyPr vert="horz" lIns="91627" tIns="45814" rIns="91627" bIns="45814" rtlCol="0" anchor="b"/>
          <a:lstStyle>
            <a:lvl1pPr algn="r">
              <a:defRPr sz="1200"/>
            </a:lvl1pPr>
          </a:lstStyle>
          <a:p>
            <a:fld id="{14B0A1E0-4363-4509-A8E8-4165E0DF9D85}" type="slidenum">
              <a:rPr lang="en-US" smtClean="0"/>
              <a:t>‹#›</a:t>
            </a:fld>
            <a:endParaRPr lang="en-US"/>
          </a:p>
        </p:txBody>
      </p:sp>
    </p:spTree>
    <p:extLst>
      <p:ext uri="{BB962C8B-B14F-4D97-AF65-F5344CB8AC3E}">
        <p14:creationId xmlns:p14="http://schemas.microsoft.com/office/powerpoint/2010/main" val="726804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1"/>
          </a:xfrm>
          <a:prstGeom prst="rect">
            <a:avLst/>
          </a:prstGeom>
        </p:spPr>
        <p:txBody>
          <a:bodyPr vert="horz" lIns="93146" tIns="46574" rIns="93146" bIns="46574"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1"/>
          </a:xfrm>
          <a:prstGeom prst="rect">
            <a:avLst/>
          </a:prstGeom>
        </p:spPr>
        <p:txBody>
          <a:bodyPr vert="horz" lIns="93146" tIns="46574" rIns="93146" bIns="46574" rtlCol="0"/>
          <a:lstStyle>
            <a:lvl1pPr algn="r">
              <a:defRPr sz="1200"/>
            </a:lvl1pPr>
          </a:lstStyle>
          <a:p>
            <a:fld id="{24EF396B-4256-4052-984E-F0E4E62A1B38}" type="datetimeFigureOut">
              <a:rPr lang="en-US" smtClean="0"/>
              <a:t>10/28/2020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6" tIns="46574" rIns="93146" bIns="46574" rtlCol="0" anchor="ctr"/>
          <a:lstStyle/>
          <a:p>
            <a:endParaRPr lang="en-US" dirty="0"/>
          </a:p>
        </p:txBody>
      </p:sp>
      <p:sp>
        <p:nvSpPr>
          <p:cNvPr id="5" name="Notes Placeholder 4"/>
          <p:cNvSpPr>
            <a:spLocks noGrp="1"/>
          </p:cNvSpPr>
          <p:nvPr>
            <p:ph type="body" sz="quarter" idx="3"/>
          </p:nvPr>
        </p:nvSpPr>
        <p:spPr>
          <a:xfrm>
            <a:off x="701040" y="4415793"/>
            <a:ext cx="5608320" cy="4183381"/>
          </a:xfrm>
          <a:prstGeom prst="rect">
            <a:avLst/>
          </a:prstGeom>
        </p:spPr>
        <p:txBody>
          <a:bodyPr vert="horz" lIns="93146" tIns="46574" rIns="93146"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1"/>
          </a:xfrm>
          <a:prstGeom prst="rect">
            <a:avLst/>
          </a:prstGeom>
        </p:spPr>
        <p:txBody>
          <a:bodyPr vert="horz" lIns="93146" tIns="46574" rIns="93146"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1"/>
          </a:xfrm>
          <a:prstGeom prst="rect">
            <a:avLst/>
          </a:prstGeom>
        </p:spPr>
        <p:txBody>
          <a:bodyPr vert="horz" lIns="93146" tIns="46574" rIns="93146" bIns="46574" rtlCol="0" anchor="b"/>
          <a:lstStyle>
            <a:lvl1pPr algn="r">
              <a:defRPr sz="1200"/>
            </a:lvl1pPr>
          </a:lstStyle>
          <a:p>
            <a:fld id="{109E8C53-1E97-4AB0-9465-4ED29BDD9DF7}" type="slidenum">
              <a:rPr lang="en-US" smtClean="0"/>
              <a:t>‹#›</a:t>
            </a:fld>
            <a:endParaRPr lang="en-US" dirty="0"/>
          </a:p>
        </p:txBody>
      </p:sp>
    </p:spTree>
    <p:extLst>
      <p:ext uri="{BB962C8B-B14F-4D97-AF65-F5344CB8AC3E}">
        <p14:creationId xmlns:p14="http://schemas.microsoft.com/office/powerpoint/2010/main" val="302701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Introduction</a:t>
            </a:r>
            <a:r>
              <a:rPr lang="en-US" sz="1800" dirty="0" err="1">
                <a:effectLst/>
                <a:latin typeface="Times" panose="02020603050405020304" pitchFamily="18" charset="0"/>
                <a:ea typeface="Times New Roman" panose="02020603050405020304" pitchFamily="18" charset="0"/>
                <a:cs typeface="Times New Roman" panose="02020603050405020304" pitchFamily="18" charset="0"/>
              </a:rPr>
              <a:t>Specialty</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ceilings include interior open metal mesh ceilings, linear metal ceilings, linear wood “grille” ceilings, decorative “cloud” wood panel ceilings with concealed fasteners, custom wood ceilings and channeled plank ceilings. Suspended or specialty ceilings systems are typically heavier than standard acoustical tile ceilings and require additional considerations due to the risk to the public and consequences of failure of an attachment.  The intent of the standard is to establish a higher standard of care for detailing and securing ceiling system to the structure.</a:t>
            </a:r>
          </a:p>
          <a:p>
            <a:endParaRPr lang="en-US" baseline="0" dirty="0"/>
          </a:p>
        </p:txBody>
      </p:sp>
      <p:sp>
        <p:nvSpPr>
          <p:cNvPr id="4" name="Slide Number Placeholder 3"/>
          <p:cNvSpPr>
            <a:spLocks noGrp="1"/>
          </p:cNvSpPr>
          <p:nvPr>
            <p:ph type="sldNum" sz="quarter" idx="10"/>
          </p:nvPr>
        </p:nvSpPr>
        <p:spPr/>
        <p:txBody>
          <a:bodyPr/>
          <a:lstStyle/>
          <a:p>
            <a:fld id="{109E8C53-1E97-4AB0-9465-4ED29BDD9DF7}" type="slidenum">
              <a:rPr lang="en-US" smtClean="0"/>
              <a:t>1</a:t>
            </a:fld>
            <a:endParaRPr lang="en-US" dirty="0"/>
          </a:p>
        </p:txBody>
      </p:sp>
    </p:spTree>
    <p:extLst>
      <p:ext uri="{BB962C8B-B14F-4D97-AF65-F5344CB8AC3E}">
        <p14:creationId xmlns:p14="http://schemas.microsoft.com/office/powerpoint/2010/main" val="142294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requirements, materials, execution, </a:t>
            </a:r>
            <a:r>
              <a:rPr lang="en-US" dirty="0" err="1"/>
              <a:t>installtion</a:t>
            </a:r>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2</a:t>
            </a:fld>
            <a:endParaRPr lang="en-US" dirty="0"/>
          </a:p>
        </p:txBody>
      </p:sp>
    </p:spTree>
    <p:extLst>
      <p:ext uri="{BB962C8B-B14F-4D97-AF65-F5344CB8AC3E}">
        <p14:creationId xmlns:p14="http://schemas.microsoft.com/office/powerpoint/2010/main" val="6773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requirements, materials, execution, </a:t>
            </a:r>
            <a:r>
              <a:rPr lang="en-US" dirty="0" err="1"/>
              <a:t>installtion</a:t>
            </a:r>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3</a:t>
            </a:fld>
            <a:endParaRPr lang="en-US" dirty="0"/>
          </a:p>
        </p:txBody>
      </p:sp>
    </p:spTree>
    <p:extLst>
      <p:ext uri="{BB962C8B-B14F-4D97-AF65-F5344CB8AC3E}">
        <p14:creationId xmlns:p14="http://schemas.microsoft.com/office/powerpoint/2010/main" val="115002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4</a:t>
            </a:fld>
            <a:endParaRPr lang="en-US" dirty="0"/>
          </a:p>
        </p:txBody>
      </p:sp>
    </p:spTree>
    <p:extLst>
      <p:ext uri="{BB962C8B-B14F-4D97-AF65-F5344CB8AC3E}">
        <p14:creationId xmlns:p14="http://schemas.microsoft.com/office/powerpoint/2010/main" val="384287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5</a:t>
            </a:fld>
            <a:endParaRPr lang="en-US" dirty="0"/>
          </a:p>
        </p:txBody>
      </p:sp>
    </p:spTree>
    <p:extLst>
      <p:ext uri="{BB962C8B-B14F-4D97-AF65-F5344CB8AC3E}">
        <p14:creationId xmlns:p14="http://schemas.microsoft.com/office/powerpoint/2010/main" val="298091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panose="02020603050405020304" pitchFamily="18" charset="0"/>
                <a:ea typeface="Times New Roman" panose="02020603050405020304" pitchFamily="18" charset="0"/>
                <a:cs typeface="Times New Roman" panose="02020603050405020304" pitchFamily="18" charset="0"/>
              </a:rPr>
              <a:t>Industry Standard Construction for Acoustical Tile or Lay-in Panel Ceilings, Seismic Design Categories D through F</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09E8C53-1E97-4AB0-9465-4ED29BDD9DF7}" type="slidenum">
              <a:rPr lang="en-US" smtClean="0"/>
              <a:t>6</a:t>
            </a:fld>
            <a:endParaRPr lang="en-US" dirty="0"/>
          </a:p>
        </p:txBody>
      </p:sp>
    </p:spTree>
    <p:extLst>
      <p:ext uri="{BB962C8B-B14F-4D97-AF65-F5344CB8AC3E}">
        <p14:creationId xmlns:p14="http://schemas.microsoft.com/office/powerpoint/2010/main" val="306204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fld id="{109E8C53-1E97-4AB0-9465-4ED29BDD9DF7}" type="slidenum">
              <a:rPr lang="en-US" smtClean="0"/>
              <a:t>7</a:t>
            </a:fld>
            <a:endParaRPr lang="en-US" dirty="0"/>
          </a:p>
        </p:txBody>
      </p:sp>
    </p:spTree>
    <p:extLst>
      <p:ext uri="{BB962C8B-B14F-4D97-AF65-F5344CB8AC3E}">
        <p14:creationId xmlns:p14="http://schemas.microsoft.com/office/powerpoint/2010/main" val="2124801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2229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24911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38859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40708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8174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29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4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4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5518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10/28/2020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311615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1B1B"/>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fontScale="85000" lnSpcReduction="10000"/>
          </a:bodyPr>
          <a:lstStyle/>
          <a:p>
            <a:r>
              <a:rPr lang="en-US" sz="3800" dirty="0">
                <a:solidFill>
                  <a:srgbClr val="FFFFFF"/>
                </a:solidFill>
                <a:latin typeface="Helvetica" panose="020B0604020202020204" pitchFamily="34" charset="0"/>
                <a:cs typeface="Helvetica" panose="020B0604020202020204" pitchFamily="34" charset="0"/>
              </a:rPr>
              <a:t>Special Ceiling Systems Update</a:t>
            </a:r>
          </a:p>
          <a:p>
            <a:r>
              <a:rPr lang="en-US" sz="2800" dirty="0">
                <a:solidFill>
                  <a:srgbClr val="FFFFFF"/>
                </a:solidFill>
                <a:latin typeface="Times New Roman" panose="02020603050405020304" pitchFamily="18" charset="0"/>
                <a:cs typeface="Times New Roman" panose="02020603050405020304" pitchFamily="18" charset="0"/>
              </a:rPr>
              <a:t>CU Standard 095400</a:t>
            </a:r>
          </a:p>
          <a:p>
            <a:endParaRPr lang="en-US" sz="2800" dirty="0">
              <a:solidFill>
                <a:srgbClr val="FFFFFF"/>
              </a:solidFill>
              <a:latin typeface="Times New Roman" panose="02020603050405020304" pitchFamily="18" charset="0"/>
              <a:cs typeface="Times New Roman" panose="02020603050405020304" pitchFamily="18" charset="0"/>
            </a:endParaRPr>
          </a:p>
          <a:p>
            <a:r>
              <a:rPr lang="en-US" sz="2200" dirty="0">
                <a:solidFill>
                  <a:srgbClr val="FFFFFF"/>
                </a:solidFill>
                <a:latin typeface="Georgia" panose="02040502050405020303" pitchFamily="18" charset="0"/>
                <a:cs typeface="Times New Roman" panose="02020603050405020304" pitchFamily="18" charset="0"/>
              </a:rPr>
              <a:t>Facilities Engineering</a:t>
            </a:r>
          </a:p>
          <a:p>
            <a:r>
              <a:rPr lang="en-US" sz="2200" dirty="0">
                <a:solidFill>
                  <a:srgbClr val="FFFFFF"/>
                </a:solidFill>
                <a:latin typeface="Georgia" panose="02040502050405020303" pitchFamily="18" charset="0"/>
                <a:cs typeface="Times New Roman" panose="02020603050405020304" pitchFamily="18" charset="0"/>
              </a:rPr>
              <a:t>Ithaca, NY</a:t>
            </a:r>
          </a:p>
        </p:txBody>
      </p:sp>
      <p:sp>
        <p:nvSpPr>
          <p:cNvPr id="4" name="Rectangle 3"/>
          <p:cNvSpPr/>
          <p:nvPr/>
        </p:nvSpPr>
        <p:spPr>
          <a:xfrm>
            <a:off x="4133418" y="3244334"/>
            <a:ext cx="877163" cy="369332"/>
          </a:xfrm>
          <a:prstGeom prst="rect">
            <a:avLst/>
          </a:prstGeom>
        </p:spPr>
        <p:txBody>
          <a:bodyPr wrap="none">
            <a:spAutoFit/>
          </a:bodyPr>
          <a:lstStyle/>
          <a:p>
            <a:r>
              <a:rPr lang="en-US" dirty="0">
                <a:latin typeface="Times" panose="02020603050405020304" pitchFamily="18" charset="0"/>
                <a:ea typeface="Times New Roman" panose="02020603050405020304" pitchFamily="18" charset="0"/>
                <a:cs typeface="Times New Roman" panose="02020603050405020304" pitchFamily="18" charset="0"/>
              </a:rPr>
              <a:t>272133</a:t>
            </a:r>
            <a:endParaRPr lang="en-US" dirty="0"/>
          </a:p>
        </p:txBody>
      </p:sp>
    </p:spTree>
    <p:extLst>
      <p:ext uri="{BB962C8B-B14F-4D97-AF65-F5344CB8AC3E}">
        <p14:creationId xmlns:p14="http://schemas.microsoft.com/office/powerpoint/2010/main" val="3775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33172" y="381000"/>
            <a:ext cx="8677656" cy="685800"/>
          </a:xfrm>
        </p:spPr>
        <p:txBody>
          <a:bodyPr>
            <a:normAutofit/>
          </a:bodyPr>
          <a:lstStyle/>
          <a:p>
            <a:r>
              <a:rPr lang="en-US" b="1" dirty="0">
                <a:solidFill>
                  <a:srgbClr val="C00000"/>
                </a:solidFill>
              </a:rPr>
              <a:t>CU Design Standard 095400 - Scope</a:t>
            </a:r>
          </a:p>
        </p:txBody>
      </p:sp>
      <p:pic>
        <p:nvPicPr>
          <p:cNvPr id="5" name="Picture 4">
            <a:extLst>
              <a:ext uri="{FF2B5EF4-FFF2-40B4-BE49-F238E27FC236}">
                <a16:creationId xmlns:a16="http://schemas.microsoft.com/office/drawing/2014/main" id="{26787E0B-67A6-43E4-919B-6D2F4335B108}"/>
              </a:ext>
            </a:extLst>
          </p:cNvPr>
          <p:cNvPicPr>
            <a:picLocks noChangeAspect="1"/>
          </p:cNvPicPr>
          <p:nvPr/>
        </p:nvPicPr>
        <p:blipFill rotWithShape="1">
          <a:blip r:embed="rId3"/>
          <a:srcRect r="61072"/>
          <a:stretch/>
        </p:blipFill>
        <p:spPr>
          <a:xfrm>
            <a:off x="393203" y="1164609"/>
            <a:ext cx="7531597" cy="3001347"/>
          </a:xfrm>
          <a:prstGeom prst="rect">
            <a:avLst/>
          </a:prstGeom>
        </p:spPr>
      </p:pic>
      <p:sp>
        <p:nvSpPr>
          <p:cNvPr id="16" name="TextBox 15">
            <a:extLst>
              <a:ext uri="{FF2B5EF4-FFF2-40B4-BE49-F238E27FC236}">
                <a16:creationId xmlns:a16="http://schemas.microsoft.com/office/drawing/2014/main" id="{079D7A17-0D12-4125-8276-E38CFEEAF9B2}"/>
              </a:ext>
            </a:extLst>
          </p:cNvPr>
          <p:cNvSpPr txBox="1"/>
          <p:nvPr/>
        </p:nvSpPr>
        <p:spPr>
          <a:xfrm>
            <a:off x="710821" y="3886202"/>
            <a:ext cx="8356979" cy="2308324"/>
          </a:xfrm>
          <a:prstGeom prst="rect">
            <a:avLst/>
          </a:prstGeom>
          <a:noFill/>
        </p:spPr>
        <p:txBody>
          <a:bodyPr wrap="square">
            <a:spAutoFit/>
          </a:bodyPr>
          <a:lstStyle/>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Interior open metal mesh ceilings,</a:t>
            </a:r>
          </a:p>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Linear metal ceilings</a:t>
            </a:r>
          </a:p>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Linear wood “grille” ceilings</a:t>
            </a:r>
          </a:p>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Decorative “cloud” wood panel ceilings</a:t>
            </a:r>
          </a:p>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Custom wood ceilings </a:t>
            </a:r>
          </a:p>
          <a:p>
            <a:pPr marL="285750" marR="76200" lvl="0" indent="-285750" algn="just">
              <a:spcBef>
                <a:spcPts val="0"/>
              </a:spcBef>
              <a:spcAft>
                <a:spcPts val="0"/>
              </a:spcAft>
              <a:buFont typeface="Arial" panose="020B0604020202020204" pitchFamily="34" charset="0"/>
              <a:buChar char="•"/>
            </a:pPr>
            <a:r>
              <a:rPr lang="en-US" sz="2400" dirty="0">
                <a:effectLst/>
                <a:latin typeface="Times" panose="02020603050405020304" pitchFamily="18" charset="0"/>
                <a:ea typeface="Times New Roman" panose="02020603050405020304" pitchFamily="18" charset="0"/>
                <a:cs typeface="Times New Roman" panose="02020603050405020304" pitchFamily="18" charset="0"/>
              </a:rPr>
              <a:t>Channeled plank ceilings</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EEBAB6B-0F40-404D-825B-EBFAFB8C8C9B}"/>
              </a:ext>
            </a:extLst>
          </p:cNvPr>
          <p:cNvSpPr/>
          <p:nvPr/>
        </p:nvSpPr>
        <p:spPr>
          <a:xfrm>
            <a:off x="710821" y="2492990"/>
            <a:ext cx="6604379" cy="478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381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33172" y="381000"/>
            <a:ext cx="8677656" cy="685800"/>
          </a:xfrm>
        </p:spPr>
        <p:txBody>
          <a:bodyPr>
            <a:normAutofit/>
          </a:bodyPr>
          <a:lstStyle/>
          <a:p>
            <a:r>
              <a:rPr lang="en-US" b="1" dirty="0">
                <a:solidFill>
                  <a:srgbClr val="C00000"/>
                </a:solidFill>
              </a:rPr>
              <a:t>CU Design Standard 095400 - Goals</a:t>
            </a:r>
          </a:p>
        </p:txBody>
      </p:sp>
      <p:pic>
        <p:nvPicPr>
          <p:cNvPr id="5" name="Picture 4">
            <a:extLst>
              <a:ext uri="{FF2B5EF4-FFF2-40B4-BE49-F238E27FC236}">
                <a16:creationId xmlns:a16="http://schemas.microsoft.com/office/drawing/2014/main" id="{26787E0B-67A6-43E4-919B-6D2F4335B108}"/>
              </a:ext>
            </a:extLst>
          </p:cNvPr>
          <p:cNvPicPr>
            <a:picLocks noChangeAspect="1"/>
          </p:cNvPicPr>
          <p:nvPr/>
        </p:nvPicPr>
        <p:blipFill rotWithShape="1">
          <a:blip r:embed="rId3"/>
          <a:srcRect r="61072"/>
          <a:stretch/>
        </p:blipFill>
        <p:spPr>
          <a:xfrm>
            <a:off x="393203" y="1164609"/>
            <a:ext cx="7838841" cy="3123784"/>
          </a:xfrm>
          <a:prstGeom prst="rect">
            <a:avLst/>
          </a:prstGeom>
        </p:spPr>
      </p:pic>
      <p:sp>
        <p:nvSpPr>
          <p:cNvPr id="16" name="TextBox 15">
            <a:extLst>
              <a:ext uri="{FF2B5EF4-FFF2-40B4-BE49-F238E27FC236}">
                <a16:creationId xmlns:a16="http://schemas.microsoft.com/office/drawing/2014/main" id="{079D7A17-0D12-4125-8276-E38CFEEAF9B2}"/>
              </a:ext>
            </a:extLst>
          </p:cNvPr>
          <p:cNvSpPr txBox="1"/>
          <p:nvPr/>
        </p:nvSpPr>
        <p:spPr>
          <a:xfrm>
            <a:off x="710821" y="4038600"/>
            <a:ext cx="7977116" cy="2246769"/>
          </a:xfrm>
          <a:prstGeom prst="rect">
            <a:avLst/>
          </a:prstGeom>
          <a:noFill/>
        </p:spPr>
        <p:txBody>
          <a:bodyPr wrap="square">
            <a:spAutoFit/>
          </a:bodyPr>
          <a:lstStyle/>
          <a:p>
            <a:pPr marR="76200" lvl="0" algn="just">
              <a:spcBef>
                <a:spcPts val="0"/>
              </a:spcBef>
              <a:spcAft>
                <a:spcPts val="0"/>
              </a:spcAft>
            </a:pPr>
            <a:endParaRPr lang="en-US" sz="2800" dirty="0">
              <a:effectLst/>
              <a:latin typeface="Times" panose="02020603050405020304" pitchFamily="18" charset="0"/>
              <a:ea typeface="Times New Roman" panose="02020603050405020304" pitchFamily="18" charset="0"/>
              <a:cs typeface="Times New Roman" panose="02020603050405020304" pitchFamily="18" charset="0"/>
            </a:endParaRPr>
          </a:p>
          <a:p>
            <a:pPr marL="457200" marR="76200" lvl="0" indent="-457200" algn="just">
              <a:spcBef>
                <a:spcPts val="0"/>
              </a:spcBef>
              <a:spcAft>
                <a:spcPts val="0"/>
              </a:spcAft>
              <a:buFont typeface="Arial" panose="020B0604020202020204" pitchFamily="34" charset="0"/>
              <a:buChar char="•"/>
            </a:pPr>
            <a:r>
              <a:rPr lang="en-US" sz="2800" dirty="0">
                <a:latin typeface="Times" panose="02020603050405020304" pitchFamily="18" charset="0"/>
                <a:ea typeface="Times New Roman" panose="02020603050405020304" pitchFamily="18" charset="0"/>
                <a:cs typeface="Times New Roman" panose="02020603050405020304" pitchFamily="18" charset="0"/>
              </a:rPr>
              <a:t>Quality</a:t>
            </a:r>
          </a:p>
          <a:p>
            <a:pPr marL="457200" marR="76200" lvl="0" indent="-457200" algn="just">
              <a:spcBef>
                <a:spcPts val="0"/>
              </a:spcBef>
              <a:spcAft>
                <a:spcPts val="0"/>
              </a:spcAft>
              <a:buFont typeface="Arial" panose="020B0604020202020204" pitchFamily="34" charset="0"/>
              <a:buChar char="•"/>
            </a:pPr>
            <a:r>
              <a:rPr lang="en-US" sz="2800" dirty="0">
                <a:effectLst/>
                <a:latin typeface="Times" panose="02020603050405020304" pitchFamily="18" charset="0"/>
                <a:ea typeface="Times New Roman" panose="02020603050405020304" pitchFamily="18" charset="0"/>
                <a:cs typeface="Times New Roman" panose="02020603050405020304" pitchFamily="18" charset="0"/>
              </a:rPr>
              <a:t>Access/maintenance</a:t>
            </a:r>
          </a:p>
          <a:p>
            <a:pPr marL="457200" marR="76200" lvl="0" indent="-457200" algn="just">
              <a:spcBef>
                <a:spcPts val="0"/>
              </a:spcBef>
              <a:spcAft>
                <a:spcPts val="0"/>
              </a:spcAft>
              <a:buFont typeface="Arial" panose="020B0604020202020204" pitchFamily="34" charset="0"/>
              <a:buChar char="•"/>
            </a:pPr>
            <a:r>
              <a:rPr lang="en-US" sz="2800" dirty="0">
                <a:latin typeface="Times" panose="02020603050405020304" pitchFamily="18" charset="0"/>
                <a:ea typeface="Times New Roman" panose="02020603050405020304" pitchFamily="18" charset="0"/>
                <a:cs typeface="Times New Roman" panose="02020603050405020304" pitchFamily="18" charset="0"/>
              </a:rPr>
              <a:t>Demounting/reinstallation</a:t>
            </a:r>
          </a:p>
          <a:p>
            <a:pPr marL="457200" marR="76200" lvl="0" indent="-457200" algn="just">
              <a:spcBef>
                <a:spcPts val="0"/>
              </a:spcBef>
              <a:spcAft>
                <a:spcPts val="0"/>
              </a:spcAft>
              <a:buFont typeface="Arial" panose="020B0604020202020204" pitchFamily="34" charset="0"/>
              <a:buChar char="•"/>
            </a:pPr>
            <a:r>
              <a:rPr lang="en-US" sz="2800" dirty="0">
                <a:effectLst/>
                <a:latin typeface="Times" panose="02020603050405020304" pitchFamily="18" charset="0"/>
                <a:ea typeface="Times New Roman" panose="02020603050405020304" pitchFamily="18" charset="0"/>
                <a:cs typeface="Times New Roman" panose="02020603050405020304" pitchFamily="18" charset="0"/>
              </a:rPr>
              <a:t>Higher standard of care detailing/installation</a:t>
            </a:r>
          </a:p>
        </p:txBody>
      </p:sp>
      <p:sp>
        <p:nvSpPr>
          <p:cNvPr id="17" name="Rectangle 16">
            <a:extLst>
              <a:ext uri="{FF2B5EF4-FFF2-40B4-BE49-F238E27FC236}">
                <a16:creationId xmlns:a16="http://schemas.microsoft.com/office/drawing/2014/main" id="{1EEBAB6B-0F40-404D-825B-EBFAFB8C8C9B}"/>
              </a:ext>
            </a:extLst>
          </p:cNvPr>
          <p:cNvSpPr/>
          <p:nvPr/>
        </p:nvSpPr>
        <p:spPr>
          <a:xfrm>
            <a:off x="838200" y="2590800"/>
            <a:ext cx="7722358"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0685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33172" y="381000"/>
            <a:ext cx="8677656" cy="685800"/>
          </a:xfrm>
        </p:spPr>
        <p:txBody>
          <a:bodyPr>
            <a:normAutofit/>
          </a:bodyPr>
          <a:lstStyle/>
          <a:p>
            <a:r>
              <a:rPr lang="en-US" b="1" dirty="0">
                <a:solidFill>
                  <a:srgbClr val="C00000"/>
                </a:solidFill>
              </a:rPr>
              <a:t>Noyes Lodge – Welcome Center </a:t>
            </a:r>
          </a:p>
        </p:txBody>
      </p:sp>
      <p:pic>
        <p:nvPicPr>
          <p:cNvPr id="1026" name="Picture 2">
            <a:extLst>
              <a:ext uri="{FF2B5EF4-FFF2-40B4-BE49-F238E27FC236}">
                <a16:creationId xmlns:a16="http://schemas.microsoft.com/office/drawing/2014/main" id="{A3DD7094-3254-4981-BA9B-6BC7BE55A2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0" r="4000" b="14017"/>
          <a:stretch/>
        </p:blipFill>
        <p:spPr bwMode="auto">
          <a:xfrm>
            <a:off x="233172" y="1316624"/>
            <a:ext cx="4110228" cy="288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47AD5322-CBF3-4BBD-ADDC-DE2855C2E0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91478" y="1279640"/>
            <a:ext cx="3886200" cy="291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1EE30723-D196-4DC3-9926-1C67A3389B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07" t="22737" r="18301" b="31582"/>
          <a:stretch/>
        </p:blipFill>
        <p:spPr bwMode="auto">
          <a:xfrm rot="10800000">
            <a:off x="838200" y="4392344"/>
            <a:ext cx="4917733" cy="228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315293C-A4FF-44F4-BD51-55A8A5F20AA5}"/>
              </a:ext>
            </a:extLst>
          </p:cNvPr>
          <p:cNvSpPr txBox="1"/>
          <p:nvPr/>
        </p:nvSpPr>
        <p:spPr>
          <a:xfrm>
            <a:off x="6688540" y="4967364"/>
            <a:ext cx="2222288" cy="646331"/>
          </a:xfrm>
          <a:prstGeom prst="rect">
            <a:avLst/>
          </a:prstGeom>
          <a:noFill/>
        </p:spPr>
        <p:txBody>
          <a:bodyPr wrap="square" rtlCol="0">
            <a:spAutoFit/>
          </a:bodyPr>
          <a:lstStyle/>
          <a:p>
            <a:r>
              <a:rPr lang="en-US" sz="3600" dirty="0">
                <a:solidFill>
                  <a:srgbClr val="C00000"/>
                </a:solidFill>
              </a:rPr>
              <a:t>Z Clips</a:t>
            </a:r>
          </a:p>
        </p:txBody>
      </p:sp>
      <p:cxnSp>
        <p:nvCxnSpPr>
          <p:cNvPr id="15" name="Straight Arrow Connector 14">
            <a:extLst>
              <a:ext uri="{FF2B5EF4-FFF2-40B4-BE49-F238E27FC236}">
                <a16:creationId xmlns:a16="http://schemas.microsoft.com/office/drawing/2014/main" id="{2DAFA6DF-DCA3-4305-B292-D307C7711C55}"/>
              </a:ext>
            </a:extLst>
          </p:cNvPr>
          <p:cNvCxnSpPr/>
          <p:nvPr/>
        </p:nvCxnSpPr>
        <p:spPr>
          <a:xfrm flipH="1" flipV="1">
            <a:off x="7086600" y="3429000"/>
            <a:ext cx="152400" cy="1498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376068-6B35-4560-B596-17248C729D20}"/>
              </a:ext>
            </a:extLst>
          </p:cNvPr>
          <p:cNvCxnSpPr>
            <a:cxnSpLocks/>
            <a:stCxn id="10" idx="1"/>
          </p:cNvCxnSpPr>
          <p:nvPr/>
        </p:nvCxnSpPr>
        <p:spPr>
          <a:xfrm flipH="1">
            <a:off x="5070134" y="5290530"/>
            <a:ext cx="1618406" cy="450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42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33172" y="381000"/>
            <a:ext cx="8677656" cy="685800"/>
          </a:xfrm>
        </p:spPr>
        <p:txBody>
          <a:bodyPr>
            <a:normAutofit/>
          </a:bodyPr>
          <a:lstStyle/>
          <a:p>
            <a:r>
              <a:rPr lang="en-US" b="1" dirty="0">
                <a:solidFill>
                  <a:srgbClr val="C00000"/>
                </a:solidFill>
              </a:rPr>
              <a:t>VMC Class Expansion – Atrium Ceiling</a:t>
            </a:r>
          </a:p>
        </p:txBody>
      </p:sp>
      <p:pic>
        <p:nvPicPr>
          <p:cNvPr id="5" name="Picture 4">
            <a:extLst>
              <a:ext uri="{FF2B5EF4-FFF2-40B4-BE49-F238E27FC236}">
                <a16:creationId xmlns:a16="http://schemas.microsoft.com/office/drawing/2014/main" id="{C6D0ABDF-B75C-4E7E-A5B4-27B937736837}"/>
              </a:ext>
            </a:extLst>
          </p:cNvPr>
          <p:cNvPicPr>
            <a:picLocks noChangeAspect="1"/>
          </p:cNvPicPr>
          <p:nvPr/>
        </p:nvPicPr>
        <p:blipFill>
          <a:blip r:embed="rId3"/>
          <a:stretch>
            <a:fillRect/>
          </a:stretch>
        </p:blipFill>
        <p:spPr>
          <a:xfrm>
            <a:off x="5070783" y="993801"/>
            <a:ext cx="3840045" cy="2883828"/>
          </a:xfrm>
          <a:prstGeom prst="rect">
            <a:avLst/>
          </a:prstGeom>
        </p:spPr>
      </p:pic>
      <p:pic>
        <p:nvPicPr>
          <p:cNvPr id="7" name="Picture 6">
            <a:extLst>
              <a:ext uri="{FF2B5EF4-FFF2-40B4-BE49-F238E27FC236}">
                <a16:creationId xmlns:a16="http://schemas.microsoft.com/office/drawing/2014/main" id="{7AEF0F6C-5D8C-4CD1-ABB8-F0C23900A5AD}"/>
              </a:ext>
            </a:extLst>
          </p:cNvPr>
          <p:cNvPicPr>
            <a:picLocks noChangeAspect="1"/>
          </p:cNvPicPr>
          <p:nvPr/>
        </p:nvPicPr>
        <p:blipFill rotWithShape="1">
          <a:blip r:embed="rId4"/>
          <a:srcRect l="31310" t="44383" r="18907" b="22691"/>
          <a:stretch/>
        </p:blipFill>
        <p:spPr>
          <a:xfrm>
            <a:off x="5638800" y="3950627"/>
            <a:ext cx="3193512" cy="2732600"/>
          </a:xfrm>
          <a:prstGeom prst="rect">
            <a:avLst/>
          </a:prstGeom>
        </p:spPr>
      </p:pic>
      <p:pic>
        <p:nvPicPr>
          <p:cNvPr id="10" name="Picture 9" descr="A close up of a piano keyboard&#10;&#10;Description automatically generated">
            <a:extLst>
              <a:ext uri="{FF2B5EF4-FFF2-40B4-BE49-F238E27FC236}">
                <a16:creationId xmlns:a16="http://schemas.microsoft.com/office/drawing/2014/main" id="{DA32CABB-5FBC-413C-9250-E3C05BF461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62419" y="1769507"/>
            <a:ext cx="5621659" cy="4216244"/>
          </a:xfrm>
          <a:prstGeom prst="rect">
            <a:avLst/>
          </a:prstGeom>
        </p:spPr>
      </p:pic>
      <p:sp>
        <p:nvSpPr>
          <p:cNvPr id="17" name="TextBox 16">
            <a:extLst>
              <a:ext uri="{FF2B5EF4-FFF2-40B4-BE49-F238E27FC236}">
                <a16:creationId xmlns:a16="http://schemas.microsoft.com/office/drawing/2014/main" id="{BE4DE266-5809-495D-8204-6E1A93900973}"/>
              </a:ext>
            </a:extLst>
          </p:cNvPr>
          <p:cNvSpPr txBox="1"/>
          <p:nvPr/>
        </p:nvSpPr>
        <p:spPr>
          <a:xfrm>
            <a:off x="7467600" y="2560239"/>
            <a:ext cx="1136112" cy="369332"/>
          </a:xfrm>
          <a:prstGeom prst="rect">
            <a:avLst/>
          </a:prstGeom>
          <a:noFill/>
        </p:spPr>
        <p:txBody>
          <a:bodyPr wrap="square" rtlCol="0">
            <a:spAutoFit/>
          </a:bodyPr>
          <a:lstStyle/>
          <a:p>
            <a:r>
              <a:rPr lang="en-US" b="1" dirty="0">
                <a:solidFill>
                  <a:srgbClr val="C00000"/>
                </a:solidFill>
              </a:rPr>
              <a:t>ZCLIP</a:t>
            </a:r>
          </a:p>
        </p:txBody>
      </p:sp>
      <p:sp>
        <p:nvSpPr>
          <p:cNvPr id="19" name="TextBox 18">
            <a:extLst>
              <a:ext uri="{FF2B5EF4-FFF2-40B4-BE49-F238E27FC236}">
                <a16:creationId xmlns:a16="http://schemas.microsoft.com/office/drawing/2014/main" id="{29302E1C-5D75-4E3D-8483-9A1BAE2F012B}"/>
              </a:ext>
            </a:extLst>
          </p:cNvPr>
          <p:cNvSpPr txBox="1"/>
          <p:nvPr/>
        </p:nvSpPr>
        <p:spPr>
          <a:xfrm>
            <a:off x="7013140" y="3369903"/>
            <a:ext cx="1403477" cy="369332"/>
          </a:xfrm>
          <a:prstGeom prst="rect">
            <a:avLst/>
          </a:prstGeom>
          <a:noFill/>
        </p:spPr>
        <p:txBody>
          <a:bodyPr wrap="square" rtlCol="0">
            <a:spAutoFit/>
          </a:bodyPr>
          <a:lstStyle/>
          <a:p>
            <a:r>
              <a:rPr lang="en-US" b="1" dirty="0">
                <a:solidFill>
                  <a:srgbClr val="C00000"/>
                </a:solidFill>
              </a:rPr>
              <a:t>SCREWS</a:t>
            </a:r>
          </a:p>
        </p:txBody>
      </p:sp>
      <p:cxnSp>
        <p:nvCxnSpPr>
          <p:cNvPr id="21" name="Straight Arrow Connector 20">
            <a:extLst>
              <a:ext uri="{FF2B5EF4-FFF2-40B4-BE49-F238E27FC236}">
                <a16:creationId xmlns:a16="http://schemas.microsoft.com/office/drawing/2014/main" id="{F2867F81-0AE1-4789-82C5-B072CDAFDDDB}"/>
              </a:ext>
            </a:extLst>
          </p:cNvPr>
          <p:cNvCxnSpPr/>
          <p:nvPr/>
        </p:nvCxnSpPr>
        <p:spPr>
          <a:xfrm flipH="1" flipV="1">
            <a:off x="6400800" y="1905000"/>
            <a:ext cx="6858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0BF8182-2932-45E4-A165-93419B2A3ADF}"/>
              </a:ext>
            </a:extLst>
          </p:cNvPr>
          <p:cNvCxnSpPr>
            <a:cxnSpLocks/>
          </p:cNvCxnSpPr>
          <p:nvPr/>
        </p:nvCxnSpPr>
        <p:spPr>
          <a:xfrm flipH="1" flipV="1">
            <a:off x="7747356" y="1798239"/>
            <a:ext cx="177444" cy="73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26396-84DE-4D98-B2D3-32D07684ED6E}"/>
              </a:ext>
            </a:extLst>
          </p:cNvPr>
          <p:cNvSpPr>
            <a:spLocks noGrp="1"/>
          </p:cNvSpPr>
          <p:nvPr>
            <p:ph type="title"/>
          </p:nvPr>
        </p:nvSpPr>
        <p:spPr>
          <a:xfrm>
            <a:off x="233172" y="381000"/>
            <a:ext cx="8677656" cy="685800"/>
          </a:xfrm>
        </p:spPr>
        <p:txBody>
          <a:bodyPr>
            <a:normAutofit/>
          </a:bodyPr>
          <a:lstStyle/>
          <a:p>
            <a:r>
              <a:rPr lang="en-US" b="1" dirty="0">
                <a:solidFill>
                  <a:srgbClr val="C00000"/>
                </a:solidFill>
              </a:rPr>
              <a:t>CU Design Standard 095400 Updates </a:t>
            </a:r>
          </a:p>
        </p:txBody>
      </p:sp>
      <p:sp>
        <p:nvSpPr>
          <p:cNvPr id="8" name="Text Placeholder 1">
            <a:extLst>
              <a:ext uri="{FF2B5EF4-FFF2-40B4-BE49-F238E27FC236}">
                <a16:creationId xmlns:a16="http://schemas.microsoft.com/office/drawing/2014/main" id="{39323783-3788-444A-B9BC-C529E3A8CEDA}"/>
              </a:ext>
            </a:extLst>
          </p:cNvPr>
          <p:cNvSpPr txBox="1">
            <a:spLocks/>
          </p:cNvSpPr>
          <p:nvPr/>
        </p:nvSpPr>
        <p:spPr>
          <a:xfrm>
            <a:off x="-386710" y="1295400"/>
            <a:ext cx="9297538"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Components, supports, and attachments shall be </a:t>
            </a:r>
            <a:r>
              <a:rPr lang="en-US" b="1" dirty="0">
                <a:solidFill>
                  <a:srgbClr val="C00000"/>
                </a:solidFill>
                <a:effectLst/>
                <a:latin typeface="Times" panose="02020603050405020304" pitchFamily="18" charset="0"/>
                <a:ea typeface="Times New Roman" panose="02020603050405020304" pitchFamily="18" charset="0"/>
                <a:cs typeface="Times New Roman" panose="02020603050405020304" pitchFamily="18" charset="0"/>
              </a:rPr>
              <a:t>designed by a licensed engineer </a:t>
            </a:r>
            <a:r>
              <a:rPr lang="en-US"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in accordance with ASCE 7</a:t>
            </a:r>
          </a:p>
          <a:p>
            <a:pPr lvl="1">
              <a:buFont typeface="Arial" panose="020B0604020202020204" pitchFamily="34" charset="0"/>
              <a:buChar char="•"/>
            </a:pPr>
            <a:r>
              <a:rPr lang="en-US"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Specialty ceilings shall include </a:t>
            </a:r>
            <a:r>
              <a:rPr lang="en-US" b="1" dirty="0">
                <a:solidFill>
                  <a:srgbClr val="C00000"/>
                </a:solidFill>
                <a:effectLst/>
                <a:latin typeface="Times" panose="02020603050405020304" pitchFamily="18" charset="0"/>
                <a:ea typeface="Times New Roman" panose="02020603050405020304" pitchFamily="18" charset="0"/>
                <a:cs typeface="Times New Roman" panose="02020603050405020304" pitchFamily="18" charset="0"/>
              </a:rPr>
              <a:t>positive attachment </a:t>
            </a:r>
            <a:r>
              <a:rPr lang="en-US"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to the suspension system; Z-clip without mechanical fasteners are not permitted.</a:t>
            </a:r>
          </a:p>
          <a:p>
            <a:pPr lvl="1">
              <a:buFont typeface="Arial" panose="020B0604020202020204" pitchFamily="34" charset="0"/>
              <a:buChar char="•"/>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Specialty ceilings and their attachments shall be included in the </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Statement of Special Inspections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provided by the Structural Engineer.</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6056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r>
              <a:rPr lang="en-US" dirty="0">
                <a:latin typeface="Times" panose="02020603050405020304" pitchFamily="18" charset="0"/>
                <a:ea typeface="Times New Roman" panose="02020603050405020304" pitchFamily="18" charset="0"/>
                <a:cs typeface="Times New Roman" panose="02020603050405020304" pitchFamily="18" charset="0"/>
              </a:rPr>
              <a:t>272133</a:t>
            </a:r>
            <a:endParaRPr lang="en-US" dirty="0"/>
          </a:p>
        </p:txBody>
      </p:sp>
    </p:spTree>
    <p:extLst>
      <p:ext uri="{BB962C8B-B14F-4D97-AF65-F5344CB8AC3E}">
        <p14:creationId xmlns:p14="http://schemas.microsoft.com/office/powerpoint/2010/main" val="22482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B+P Template-cu-powerpoint-template-010915 - Copy</Template>
  <TotalTime>10178</TotalTime>
  <Words>282</Words>
  <Application>Microsoft Office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vt:lpstr>
      <vt:lpstr>Helvetica</vt:lpstr>
      <vt:lpstr>Times</vt:lpstr>
      <vt:lpstr>Times New Roman</vt:lpstr>
      <vt:lpstr>New B+P Template-cu-powerpoint-template-010915 - Copy</vt:lpstr>
      <vt:lpstr>PowerPoint Presentation</vt:lpstr>
      <vt:lpstr>CU Design Standard 095400 - Scope</vt:lpstr>
      <vt:lpstr>CU Design Standard 095400 - Goals</vt:lpstr>
      <vt:lpstr>Noyes Lodge – Welcome Center </vt:lpstr>
      <vt:lpstr>VMC Class Expansion – Atrium Ceiling</vt:lpstr>
      <vt:lpstr>CU Design Standard 095400 Updates </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Ruben</dc:creator>
  <cp:lastModifiedBy>Matthew T. Reiter</cp:lastModifiedBy>
  <cp:revision>512</cp:revision>
  <cp:lastPrinted>2016-02-26T01:46:26Z</cp:lastPrinted>
  <dcterms:created xsi:type="dcterms:W3CDTF">2012-04-02T19:53:15Z</dcterms:created>
  <dcterms:modified xsi:type="dcterms:W3CDTF">2020-10-28T13:35:15Z</dcterms:modified>
</cp:coreProperties>
</file>