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2" r:id="rId5"/>
    <p:sldId id="256" r:id="rId6"/>
    <p:sldId id="414" r:id="rId7"/>
    <p:sldId id="434" r:id="rId8"/>
    <p:sldId id="407" r:id="rId9"/>
    <p:sldId id="435" r:id="rId10"/>
    <p:sldId id="509" r:id="rId11"/>
    <p:sldId id="513" r:id="rId12"/>
    <p:sldId id="514" r:id="rId13"/>
    <p:sldId id="515" r:id="rId14"/>
    <p:sldId id="519" r:id="rId15"/>
    <p:sldId id="518" r:id="rId16"/>
    <p:sldId id="511" r:id="rId17"/>
    <p:sldId id="39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e C. Godden" initials="ECG" lastIdx="1" clrIdx="0">
    <p:extLst>
      <p:ext uri="{19B8F6BF-5375-455C-9EA6-DF929625EA0E}">
        <p15:presenceInfo xmlns:p15="http://schemas.microsoft.com/office/powerpoint/2012/main" userId="S::ecg84@cornell.edu::8283aaf9-097c-437b-9d5b-29e9062fe0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406" autoAdjust="0"/>
  </p:normalViewPr>
  <p:slideViewPr>
    <p:cSldViewPr>
      <p:cViewPr varScale="1">
        <p:scale>
          <a:sx n="103" d="100"/>
          <a:sy n="103" d="100"/>
        </p:scale>
        <p:origin x="19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5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Exhaust Plenum Box Thank Steve Beyers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65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John Bell and Erich </a:t>
            </a:r>
            <a:r>
              <a:rPr lang="en-US" dirty="0" err="1"/>
              <a:t>Riecard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Vince and Mechanical Team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Erich </a:t>
            </a:r>
            <a:r>
              <a:rPr lang="en-US" dirty="0" err="1"/>
              <a:t>Eschellman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1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4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D. Bilderback, 25 August 2004, Cancun, Mexico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4B56FF-C48F-49B6-A46A-E65D7370A393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5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4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2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88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9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7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6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9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99D28E-7F41-451B-9235-32B15AB602B9}"/>
              </a:ext>
            </a:extLst>
          </p:cNvPr>
          <p:cNvSpPr txBox="1"/>
          <p:nvPr/>
        </p:nvSpPr>
        <p:spPr>
          <a:xfrm>
            <a:off x="571500" y="2151727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*As you sign on, please send your net ID to Paula Slocum via a private chat so she can mark you as attended</a:t>
            </a:r>
          </a:p>
        </p:txBody>
      </p:sp>
    </p:spTree>
    <p:extLst>
      <p:ext uri="{BB962C8B-B14F-4D97-AF65-F5344CB8AC3E}">
        <p14:creationId xmlns:p14="http://schemas.microsoft.com/office/powerpoint/2010/main" val="383789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CC8C8D7-AB31-4B46-8AF1-D43F275468B5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625577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Installation Example (Exterior)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40A83-9958-480F-A514-0E7A9DF3F3FC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  <p:pic>
        <p:nvPicPr>
          <p:cNvPr id="4" name="Picture 3" descr="A picture containing building, outdoor, ledge, window&#10;&#10;Description automatically generated">
            <a:extLst>
              <a:ext uri="{FF2B5EF4-FFF2-40B4-BE49-F238E27FC236}">
                <a16:creationId xmlns:a16="http://schemas.microsoft.com/office/drawing/2014/main" id="{E62D9D68-09E2-4EEC-BDCD-A45C85111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3" r="21518"/>
          <a:stretch/>
        </p:blipFill>
        <p:spPr>
          <a:xfrm>
            <a:off x="4685620" y="1698055"/>
            <a:ext cx="312420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08E6AF60-9969-4051-8A2D-DDF64B98F57E}"/>
              </a:ext>
            </a:extLst>
          </p:cNvPr>
          <p:cNvSpPr/>
          <p:nvPr/>
        </p:nvSpPr>
        <p:spPr>
          <a:xfrm>
            <a:off x="6546695" y="5334000"/>
            <a:ext cx="1777797" cy="533400"/>
          </a:xfrm>
          <a:prstGeom prst="borderCallout2">
            <a:avLst>
              <a:gd name="adj1" fmla="val 18751"/>
              <a:gd name="adj2" fmla="val 138"/>
              <a:gd name="adj3" fmla="val 18750"/>
              <a:gd name="adj4" fmla="val -16667"/>
              <a:gd name="adj5" fmla="val -273320"/>
              <a:gd name="adj6" fmla="val -30023"/>
            </a:avLst>
          </a:prstGeom>
          <a:solidFill>
            <a:schemeClr val="bg1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 VENT</a:t>
            </a:r>
          </a:p>
        </p:txBody>
      </p:sp>
      <p:pic>
        <p:nvPicPr>
          <p:cNvPr id="6" name="Picture 5" descr="A building next to a window&#10;&#10;Description automatically generated">
            <a:extLst>
              <a:ext uri="{FF2B5EF4-FFF2-40B4-BE49-F238E27FC236}">
                <a16:creationId xmlns:a16="http://schemas.microsoft.com/office/drawing/2014/main" id="{F85B0580-AB60-4833-8F68-31D0B69185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7" t="3333" r="23136"/>
          <a:stretch/>
        </p:blipFill>
        <p:spPr>
          <a:xfrm>
            <a:off x="925772" y="1701165"/>
            <a:ext cx="3318880" cy="456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03361B20-32C3-4DDF-B702-B72D8F93C4D8}"/>
              </a:ext>
            </a:extLst>
          </p:cNvPr>
          <p:cNvSpPr/>
          <p:nvPr/>
        </p:nvSpPr>
        <p:spPr>
          <a:xfrm>
            <a:off x="839724" y="5334000"/>
            <a:ext cx="1752600" cy="533400"/>
          </a:xfrm>
          <a:prstGeom prst="borderCallout2">
            <a:avLst>
              <a:gd name="adj1" fmla="val 22180"/>
              <a:gd name="adj2" fmla="val 99790"/>
              <a:gd name="adj3" fmla="val 22389"/>
              <a:gd name="adj4" fmla="val 119326"/>
              <a:gd name="adj5" fmla="val -227034"/>
              <a:gd name="adj6" fmla="val 106325"/>
            </a:avLst>
          </a:prstGeom>
          <a:solidFill>
            <a:schemeClr val="bg1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 VENT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9A57026-6869-4016-AF4C-BEC774BE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2" y="6060037"/>
            <a:ext cx="2438400" cy="6858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Hollister Hall</a:t>
            </a:r>
          </a:p>
        </p:txBody>
      </p:sp>
    </p:spTree>
    <p:extLst>
      <p:ext uri="{BB962C8B-B14F-4D97-AF65-F5344CB8AC3E}">
        <p14:creationId xmlns:p14="http://schemas.microsoft.com/office/powerpoint/2010/main" val="11437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DDFD6BF-CCC9-46F8-9D98-A493C33A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575" y="6060037"/>
            <a:ext cx="2438400" cy="6858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Sage Chapel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6725F07-7B44-466E-80B7-1A478CFFD78D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625577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Unusual Installation Example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EA19815-D6C2-4323-BB37-D1C53454F8C7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  <p:pic>
        <p:nvPicPr>
          <p:cNvPr id="10" name="Picture 9" descr="A picture containing living, television, table, room&#10;&#10;Description automatically generated">
            <a:extLst>
              <a:ext uri="{FF2B5EF4-FFF2-40B4-BE49-F238E27FC236}">
                <a16:creationId xmlns:a16="http://schemas.microsoft.com/office/drawing/2014/main" id="{451A9E18-8744-4243-A201-97D59A75B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800" y="22479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indoor, sitting, chair, table&#10;&#10;Description automatically generated">
            <a:extLst>
              <a:ext uri="{FF2B5EF4-FFF2-40B4-BE49-F238E27FC236}">
                <a16:creationId xmlns:a16="http://schemas.microsoft.com/office/drawing/2014/main" id="{77687805-AA3C-40FF-968B-34821770B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7200" y="2247900"/>
            <a:ext cx="4267202" cy="320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61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A74E1-7A7A-4350-A94F-DBF92054C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" b="4167"/>
          <a:stretch/>
        </p:blipFill>
        <p:spPr>
          <a:xfrm>
            <a:off x="4876800" y="1447800"/>
            <a:ext cx="3581400" cy="3127267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B4D9E93-E88D-4785-92CC-15AE975119A6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5053169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Learned, Successes and Outcomes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Timers in fan controller were not reoccurring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 best to determine and test controls upfront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Timely and clear communication is key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 need to be addressed ASAP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decisions based on best-practices is ok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ahead and prepare for plan b, c, d…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Surplus materials can be used for replacements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given the opportunity exceed expectations: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contract is also helping SCL install temporary ventilation at an additional 160 spaces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497344A-DA80-4541-A7C6-2A8FCE6EC69C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</p:spTree>
    <p:extLst>
      <p:ext uri="{BB962C8B-B14F-4D97-AF65-F5344CB8AC3E}">
        <p14:creationId xmlns:p14="http://schemas.microsoft.com/office/powerpoint/2010/main" val="2877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2D04CB4C-C7B1-4092-939B-32D622DAE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2"/>
          <a:stretch/>
        </p:blipFill>
        <p:spPr>
          <a:xfrm>
            <a:off x="3962400" y="3228812"/>
            <a:ext cx="4928507" cy="297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DEBE6-A6CB-4F8D-9D2F-86D5CF41C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" t="4047" r="24638" b="2731"/>
          <a:stretch/>
        </p:blipFill>
        <p:spPr>
          <a:xfrm>
            <a:off x="302856" y="3228812"/>
            <a:ext cx="3518237" cy="297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D8776F1-8395-44EE-B016-60E286A620AC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5053169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Steps, Looking Ahead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cold season and brainstorm air tempering with campus partners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various solutions for different spaces and uses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installs in SCL 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ounge spaces that are used 24/7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C627841-8F4C-465F-ACE2-51CC49C34947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</p:spTree>
    <p:extLst>
      <p:ext uri="{BB962C8B-B14F-4D97-AF65-F5344CB8AC3E}">
        <p14:creationId xmlns:p14="http://schemas.microsoft.com/office/powerpoint/2010/main" val="240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04800" y="19050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3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24, 2020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llard Straight 440&#10;&#10;&#10;Description automatically generated">
            <a:extLst>
              <a:ext uri="{FF2B5EF4-FFF2-40B4-BE49-F238E27FC236}">
                <a16:creationId xmlns:a16="http://schemas.microsoft.com/office/drawing/2014/main" id="{8B258B65-DF5D-4589-BB2D-5C0027358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88" y="1408145"/>
            <a:ext cx="6697824" cy="502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AFF7E156-7AC2-4EF2-8888-229A39F16F0D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F096D44-015F-4757-834F-DAB53A1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5745713"/>
            <a:ext cx="2438400" cy="6858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Willard Straight 414</a:t>
            </a:r>
          </a:p>
        </p:txBody>
      </p:sp>
    </p:spTree>
    <p:extLst>
      <p:ext uri="{BB962C8B-B14F-4D97-AF65-F5344CB8AC3E}">
        <p14:creationId xmlns:p14="http://schemas.microsoft.com/office/powerpoint/2010/main" val="15079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389360" y="1127023"/>
            <a:ext cx="8065611" cy="5876250"/>
          </a:xfrm>
          <a:prstGeom prst="rect">
            <a:avLst/>
          </a:prstGeom>
        </p:spPr>
        <p:txBody>
          <a:bodyPr vert="horz" lIns="80682" tIns="40341" rIns="80682" bIns="40341" rtlCol="0">
            <a:normAutofit fontScale="25000" lnSpcReduction="2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Project Manager - Elisabete Godden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Designers – Steve Beyer and Scott Burke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Construction Manager – Pat Conrad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en-US" sz="7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20 days from project introduction to final delivery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Scope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Installation of temporary ventilation systems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related equipment at various spaces for use during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COVID Pandemic to increase air flow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 classrooms without mechanical ventilation)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$100,000~</a:t>
            </a:r>
          </a:p>
          <a:p>
            <a:pPr marL="0" indent="0">
              <a:lnSpc>
                <a:spcPct val="150000"/>
              </a:lnSpc>
              <a:buNone/>
            </a:pP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uilding with a tiled floor&#10;&#10;Description automatically generated">
            <a:extLst>
              <a:ext uri="{FF2B5EF4-FFF2-40B4-BE49-F238E27FC236}">
                <a16:creationId xmlns:a16="http://schemas.microsoft.com/office/drawing/2014/main" id="{82EF5CCC-9C01-493D-A93E-6A9D13E43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5" b="18674"/>
          <a:stretch/>
        </p:blipFill>
        <p:spPr>
          <a:xfrm>
            <a:off x="4572000" y="3998093"/>
            <a:ext cx="4323944" cy="268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room with a wooden floor&#10;&#10;Description automatically generated">
            <a:extLst>
              <a:ext uri="{FF2B5EF4-FFF2-40B4-BE49-F238E27FC236}">
                <a16:creationId xmlns:a16="http://schemas.microsoft.com/office/drawing/2014/main" id="{39F47D24-29F4-47FC-991F-12753E72F2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4"/>
          <a:stretch/>
        </p:blipFill>
        <p:spPr>
          <a:xfrm>
            <a:off x="4572000" y="1208978"/>
            <a:ext cx="4323944" cy="263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6867">
              <a:defRPr/>
            </a:pPr>
            <a:fld id="{6315554C-9387-4378-80C2-5F7076CAC952}" type="slidenum">
              <a:rPr lang="en-US" sz="1059">
                <a:solidFill>
                  <a:prstClr val="black">
                    <a:tint val="75000"/>
                  </a:prstClr>
                </a:solidFill>
              </a:rPr>
              <a:pPr defTabSz="806867">
                <a:defRPr/>
              </a:pPr>
              <a:t>4</a:t>
            </a:fld>
            <a:endParaRPr lang="en-US" sz="1059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9C65BD7-1E1C-4418-ACCF-0D56268F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440" y="3560810"/>
            <a:ext cx="3505200" cy="6858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Willard Straight Memorial Room</a:t>
            </a:r>
          </a:p>
        </p:txBody>
      </p:sp>
    </p:spTree>
    <p:extLst>
      <p:ext uri="{BB962C8B-B14F-4D97-AF65-F5344CB8AC3E}">
        <p14:creationId xmlns:p14="http://schemas.microsoft.com/office/powerpoint/2010/main" val="4617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5392444"/>
          </a:xfrm>
          <a:prstGeom prst="rect">
            <a:avLst/>
          </a:prstGeom>
        </p:spPr>
        <p:txBody>
          <a:bodyPr vert="horz" lIns="80682" tIns="40341" rIns="80682" bIns="40341" rtlCol="0">
            <a:normAutofit lnSpcReduction="1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Alone Contract for T&amp;M with W L Klein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min. max PM response time to campus partners and team members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notice to building occupants of access requirements to their facilities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to 50 spaces designed and installed in 20 days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core team check in and constant communication with contractors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status updates to Stakeholders team with succinct information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spaces flagged for ventilation on OUR (central registrar)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spaces designed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spaces installed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working days left to fall classes 2020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6867">
              <a:defRPr/>
            </a:pPr>
            <a:fld id="{6315554C-9387-4378-80C2-5F7076CAC952}" type="slidenum">
              <a:rPr lang="en-US" sz="1059">
                <a:solidFill>
                  <a:prstClr val="black">
                    <a:tint val="75000"/>
                  </a:prstClr>
                </a:solidFill>
              </a:rPr>
              <a:pPr defTabSz="806867">
                <a:defRPr/>
              </a:pPr>
              <a:t>5</a:t>
            </a:fld>
            <a:endParaRPr lang="en-US" sz="1059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82EA31E-762B-4CAC-BAE5-621012ABD917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</p:spTree>
    <p:extLst>
      <p:ext uri="{BB962C8B-B14F-4D97-AF65-F5344CB8AC3E}">
        <p14:creationId xmlns:p14="http://schemas.microsoft.com/office/powerpoint/2010/main" val="41908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5053169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Risks and Challenges</a:t>
            </a: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 of classrooms needing temporary ventilation was not yet complete</a:t>
            </a: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to help campus partners determine where mechanical ventilation was not available or not functioning</a:t>
            </a: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list was a moving target, some spaces were still not laid out for COVID Occupancy for design calculations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the entire project in 24hrs (PIR, eBuilder, Self-Pricing Invitation to Bid, and Contract) so materials could be ordered ASAP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decisions about ordering materials prior to number of spaces known or design complete</a:t>
            </a: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Hire contractor and order materials prior to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documents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 to potential equipment shortages and delays in delivery</a:t>
            </a: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Accessing spaces during 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pandemic on short notice</a:t>
            </a: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059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DAA77A0-0CF2-49A0-8908-8BEB9AAE0882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</p:spTree>
    <p:extLst>
      <p:ext uri="{BB962C8B-B14F-4D97-AF65-F5344CB8AC3E}">
        <p14:creationId xmlns:p14="http://schemas.microsoft.com/office/powerpoint/2010/main" val="32041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0B6011D1-F0BC-479F-B23A-96295BF46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57" y="2105470"/>
            <a:ext cx="3200400" cy="264706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976CF1A-49FE-4B28-9472-E669219B89C7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5053169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Design Concept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consisted of inline fans, window panels, window vents, insulated flexible ductwork and fan speed controllers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 NYS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Mechanical Code minimum (ASHRAE 62.1)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Maintained building pressurization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Intake and Exhaust Vent locations carefully considered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Supply air to fron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of classroom where possible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Install timers to reduce energy use when ventilation is not needed</a:t>
            </a: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63DEC63-DD0F-4A1F-805B-F02282505DDF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</p:spTree>
    <p:extLst>
      <p:ext uri="{BB962C8B-B14F-4D97-AF65-F5344CB8AC3E}">
        <p14:creationId xmlns:p14="http://schemas.microsoft.com/office/powerpoint/2010/main" val="13328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17889FFB-36B9-4CD1-947E-2FDC94766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6" r="36832" b="13951"/>
          <a:stretch/>
        </p:blipFill>
        <p:spPr>
          <a:xfrm>
            <a:off x="762000" y="1800195"/>
            <a:ext cx="7239000" cy="4699002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555D97AF-FAAC-4517-9D0C-061C3BC1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5638800"/>
            <a:ext cx="2438400" cy="6858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Plant Sciences G22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1E2CC2A-DBF1-4A4A-BDEB-5E151A4C28EE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626E8CA-BDCA-4696-A519-9D520642E8CC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625577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Diagram Example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indow, room, sitting&#10;&#10;Description automatically generated">
            <a:extLst>
              <a:ext uri="{FF2B5EF4-FFF2-40B4-BE49-F238E27FC236}">
                <a16:creationId xmlns:a16="http://schemas.microsoft.com/office/drawing/2014/main" id="{E5D7C735-890B-452F-BF59-7E4AC6C73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-579" r="1176" b="9072"/>
          <a:stretch/>
        </p:blipFill>
        <p:spPr>
          <a:xfrm>
            <a:off x="1635967" y="1676400"/>
            <a:ext cx="5943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1629FA90-29BC-4933-8BD4-12537AA9D039}"/>
              </a:ext>
            </a:extLst>
          </p:cNvPr>
          <p:cNvSpPr/>
          <p:nvPr/>
        </p:nvSpPr>
        <p:spPr>
          <a:xfrm>
            <a:off x="5257800" y="3005632"/>
            <a:ext cx="1295400" cy="381000"/>
          </a:xfrm>
          <a:prstGeom prst="borderCallout2">
            <a:avLst>
              <a:gd name="adj1" fmla="val 18751"/>
              <a:gd name="adj2" fmla="val 138"/>
              <a:gd name="adj3" fmla="val 18750"/>
              <a:gd name="adj4" fmla="val -16667"/>
              <a:gd name="adj5" fmla="val 387023"/>
              <a:gd name="adj6" fmla="val -53726"/>
            </a:avLst>
          </a:prstGeom>
          <a:solidFill>
            <a:schemeClr val="bg1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018D4481-A09F-4234-B723-1D9BC5352949}"/>
              </a:ext>
            </a:extLst>
          </p:cNvPr>
          <p:cNvSpPr/>
          <p:nvPr/>
        </p:nvSpPr>
        <p:spPr>
          <a:xfrm>
            <a:off x="5257800" y="2257248"/>
            <a:ext cx="1752600" cy="381000"/>
          </a:xfrm>
          <a:prstGeom prst="borderCallout2">
            <a:avLst>
              <a:gd name="adj1" fmla="val 18751"/>
              <a:gd name="adj2" fmla="val 138"/>
              <a:gd name="adj3" fmla="val 18750"/>
              <a:gd name="adj4" fmla="val -16667"/>
              <a:gd name="adj5" fmla="val 179056"/>
              <a:gd name="adj6" fmla="val -81309"/>
            </a:avLst>
          </a:prstGeom>
          <a:solidFill>
            <a:schemeClr val="bg1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08427C7-7C2B-4150-AA34-8BE8477FD620}"/>
              </a:ext>
            </a:extLst>
          </p:cNvPr>
          <p:cNvSpPr txBox="1">
            <a:spLocks/>
          </p:cNvSpPr>
          <p:nvPr/>
        </p:nvSpPr>
        <p:spPr>
          <a:xfrm>
            <a:off x="369143" y="358803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Temporary Ventilation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D5E421F-B1CF-45A7-ABEF-14EE94CC2A80}"/>
              </a:ext>
            </a:extLst>
          </p:cNvPr>
          <p:cNvSpPr txBox="1">
            <a:spLocks/>
          </p:cNvSpPr>
          <p:nvPr/>
        </p:nvSpPr>
        <p:spPr>
          <a:xfrm>
            <a:off x="378474" y="1127023"/>
            <a:ext cx="7797670" cy="625577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Installation Example (Interior)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8595" marR="0" lvl="0" indent="-188595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754380" rtl="0" eaLnBrk="1" fontAlgn="auto" latinLnBrk="0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78847D8-36C9-486A-92A8-113A247D5842}"/>
              </a:ext>
            </a:extLst>
          </p:cNvPr>
          <p:cNvSpPr txBox="1">
            <a:spLocks/>
          </p:cNvSpPr>
          <p:nvPr/>
        </p:nvSpPr>
        <p:spPr>
          <a:xfrm>
            <a:off x="3271012" y="6060037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Morill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111</a:t>
            </a:r>
          </a:p>
        </p:txBody>
      </p:sp>
    </p:spTree>
    <p:extLst>
      <p:ext uri="{BB962C8B-B14F-4D97-AF65-F5344CB8AC3E}">
        <p14:creationId xmlns:p14="http://schemas.microsoft.com/office/powerpoint/2010/main" val="15218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12733</TotalTime>
  <Words>637</Words>
  <Application>Microsoft Office PowerPoint</Application>
  <PresentationFormat>On-screen Show (4:3)</PresentationFormat>
  <Paragraphs>142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Willard Straight 414</vt:lpstr>
      <vt:lpstr>Willard Straight Memorial Room</vt:lpstr>
      <vt:lpstr>PowerPoint Presentation</vt:lpstr>
      <vt:lpstr>PowerPoint Presentation</vt:lpstr>
      <vt:lpstr>PowerPoint Presentation</vt:lpstr>
      <vt:lpstr>Plant Sciences G22</vt:lpstr>
      <vt:lpstr>PowerPoint Presentation</vt:lpstr>
      <vt:lpstr>Hollister Hall</vt:lpstr>
      <vt:lpstr>Sage Chapel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Elisabete C. Godden</cp:lastModifiedBy>
  <cp:revision>469</cp:revision>
  <cp:lastPrinted>2019-11-12T19:43:45Z</cp:lastPrinted>
  <dcterms:created xsi:type="dcterms:W3CDTF">2014-05-07T13:58:10Z</dcterms:created>
  <dcterms:modified xsi:type="dcterms:W3CDTF">2020-09-22T17:35:50Z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