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notesSlides/notesSlide8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drawings/drawing2.xml" ContentType="application/vnd.openxmlformats-officedocument.drawingml.chartshapes+xml"/>
  <Override PartName="/ppt/notesSlides/notesSlide9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drawings/drawing3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122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5" Type="http://schemas.openxmlformats.org/officeDocument/2006/relationships/chartUserShapes" Target="../drawings/drawing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5" Type="http://schemas.openxmlformats.org/officeDocument/2006/relationships/chartUserShapes" Target="../drawings/drawing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5" Type="http://schemas.openxmlformats.org/officeDocument/2006/relationships/chartUserShapes" Target="../drawings/drawing3.xml"/><Relationship Id="rId4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[Orig Cap Est.xlsx]Visual and Data!PivotTable1</c:name>
    <c:fmtId val="26"/>
  </c:pivotSource>
  <c:chart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numFmt formatCode="#,##0;\-#,##0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numFmt formatCode="#,##0;\-#,##0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numFmt formatCode="#,##0;\-#,##0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numFmt formatCode="#,##0;\-#,##0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numFmt formatCode="#,##0;\-#,##0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numFmt formatCode="#,##0;\-#,##0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numFmt formatCode="#,##0;\-#,##0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numFmt formatCode="#,##0;\-#,##0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numFmt formatCode="#,##0;\-#,##0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numFmt formatCode="#,##0;\-#,##0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numFmt formatCode="#,##0;\-#,##0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numFmt formatCode="#,##0;\-#,##0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>
        <c:manualLayout>
          <c:layoutTarget val="inner"/>
          <c:xMode val="edge"/>
          <c:yMode val="edge"/>
          <c:x val="3.6655270923913776E-2"/>
          <c:y val="2.2032041875073433E-2"/>
          <c:w val="0.91752823069993095"/>
          <c:h val="0.8614234499692564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'Visual and Data'!$A$3</c:f>
              <c:strCache>
                <c:ptCount val="1"/>
                <c:pt idx="0">
                  <c:v>Sum of PRE_COVID_CAPACITY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;\-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'Visual and Data'!$A$4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'Visual and Data'!$A$4</c:f>
              <c:numCache>
                <c:formatCode>General</c:formatCode>
                <c:ptCount val="1"/>
                <c:pt idx="0">
                  <c:v>37847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53A-47E5-8E6E-BEA94F8EBACA}"/>
            </c:ext>
          </c:extLst>
        </c:ser>
        <c:ser>
          <c:idx val="1"/>
          <c:order val="1"/>
          <c:tx>
            <c:strRef>
              <c:f>'Visual and Data'!$B$3</c:f>
              <c:strCache>
                <c:ptCount val="1"/>
                <c:pt idx="0">
                  <c:v>Sum of COVID_INSTRUCTION_CAP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;\-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'Visual and Data'!$A$4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'Visual and Data'!$B$4</c:f>
              <c:numCache>
                <c:formatCode>General</c:formatCode>
                <c:ptCount val="1"/>
                <c:pt idx="0">
                  <c:v>9249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53A-47E5-8E6E-BEA94F8EBACA}"/>
            </c:ext>
          </c:extLst>
        </c:ser>
        <c:ser>
          <c:idx val="2"/>
          <c:order val="2"/>
          <c:tx>
            <c:strRef>
              <c:f>'Visual and Data'!$C$3</c:f>
              <c:strCache>
                <c:ptCount val="1"/>
                <c:pt idx="0">
                  <c:v>Sum of MAX_CAP_SQFT</c:v>
                </c:pt>
              </c:strCache>
            </c:strRef>
          </c:tx>
          <c:spPr>
            <a:solidFill>
              <a:sysClr val="window" lastClr="FFFFFF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'Visual and Data'!$A$4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'Visual and Data'!$C$4</c:f>
              <c:numCache>
                <c:formatCode>General</c:formatCode>
                <c:ptCount val="1"/>
                <c:pt idx="0">
                  <c:v>10989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53A-47E5-8E6E-BEA94F8EBACA}"/>
            </c:ext>
          </c:extLst>
        </c:ser>
        <c:ser>
          <c:idx val="3"/>
          <c:order val="3"/>
          <c:tx>
            <c:strRef>
              <c:f>'Visual and Data'!$D$3</c:f>
              <c:strCache>
                <c:ptCount val="1"/>
                <c:pt idx="0">
                  <c:v>Sum of MIN_CAP_SQFT</c:v>
                </c:pt>
              </c:strCache>
            </c:strRef>
          </c:tx>
          <c:spPr>
            <a:solidFill>
              <a:sysClr val="window" lastClr="FFFFFF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'Visual and Data'!$A$4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'Visual and Data'!$D$4</c:f>
              <c:numCache>
                <c:formatCode>General</c:formatCode>
                <c:ptCount val="1"/>
                <c:pt idx="0">
                  <c:v>6226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53A-47E5-8E6E-BEA94F8EBAC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011676512"/>
        <c:axId val="2036856336"/>
      </c:barChart>
      <c:catAx>
        <c:axId val="201167651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036856336"/>
        <c:crosses val="autoZero"/>
        <c:auto val="1"/>
        <c:lblAlgn val="ctr"/>
        <c:lblOffset val="100"/>
        <c:noMultiLvlLbl val="0"/>
      </c:catAx>
      <c:valAx>
        <c:axId val="20368563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116765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[Orig Cap Est.xlsx]Visual and Data!PivotTable1</c:name>
    <c:fmtId val="26"/>
  </c:pivotSource>
  <c:chart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numFmt formatCode="#,##0;\-#,##0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numFmt formatCode="#,##0;\-#,##0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numFmt formatCode="#,##0;\-#,##0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numFmt formatCode="#,##0;\-#,##0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numFmt formatCode="#,##0;\-#,##0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numFmt formatCode="#,##0;\-#,##0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numFmt formatCode="#,##0;\-#,##0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numFmt formatCode="#,##0;\-#,##0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numFmt formatCode="#,##0;\-#,##0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numFmt formatCode="#,##0;\-#,##0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numFmt formatCode="#,##0;\-#,##0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numFmt formatCode="#,##0;\-#,##0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>
        <c:manualLayout>
          <c:layoutTarget val="inner"/>
          <c:xMode val="edge"/>
          <c:yMode val="edge"/>
          <c:x val="3.6655270923913776E-2"/>
          <c:y val="2.2032041875073433E-2"/>
          <c:w val="0.91752823069993095"/>
          <c:h val="0.8614234499692564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'Visual and Data'!$A$3</c:f>
              <c:strCache>
                <c:ptCount val="1"/>
                <c:pt idx="0">
                  <c:v>Sum of PRE_COVID_CAPACITY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;\-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'Visual and Data'!$A$4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'Visual and Data'!$A$4</c:f>
              <c:numCache>
                <c:formatCode>General</c:formatCode>
                <c:ptCount val="1"/>
                <c:pt idx="0">
                  <c:v>37847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53A-47E5-8E6E-BEA94F8EBACA}"/>
            </c:ext>
          </c:extLst>
        </c:ser>
        <c:ser>
          <c:idx val="1"/>
          <c:order val="1"/>
          <c:tx>
            <c:strRef>
              <c:f>'Visual and Data'!$B$3</c:f>
              <c:strCache>
                <c:ptCount val="1"/>
                <c:pt idx="0">
                  <c:v>Sum of COVID_INSTRUCTION_CAP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;\-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'Visual and Data'!$A$4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'Visual and Data'!$B$4</c:f>
              <c:numCache>
                <c:formatCode>General</c:formatCode>
                <c:ptCount val="1"/>
                <c:pt idx="0">
                  <c:v>9249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53A-47E5-8E6E-BEA94F8EBACA}"/>
            </c:ext>
          </c:extLst>
        </c:ser>
        <c:ser>
          <c:idx val="2"/>
          <c:order val="2"/>
          <c:tx>
            <c:strRef>
              <c:f>'Visual and Data'!$C$3</c:f>
              <c:strCache>
                <c:ptCount val="1"/>
                <c:pt idx="0">
                  <c:v>Sum of MAX_CAP_SQFT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numFmt formatCode="#,##0;\-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'Visual and Data'!$A$4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'Visual and Data'!$C$4</c:f>
              <c:numCache>
                <c:formatCode>General</c:formatCode>
                <c:ptCount val="1"/>
                <c:pt idx="0">
                  <c:v>10989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53A-47E5-8E6E-BEA94F8EBACA}"/>
            </c:ext>
          </c:extLst>
        </c:ser>
        <c:ser>
          <c:idx val="3"/>
          <c:order val="3"/>
          <c:tx>
            <c:strRef>
              <c:f>'Visual and Data'!$D$3</c:f>
              <c:strCache>
                <c:ptCount val="1"/>
                <c:pt idx="0">
                  <c:v>Sum of MIN_CAP_SQFT</c:v>
                </c:pt>
              </c:strCache>
            </c:strRef>
          </c:tx>
          <c:spPr>
            <a:solidFill>
              <a:sysClr val="window" lastClr="FFFFFF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'Visual and Data'!$A$4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'Visual and Data'!$D$4</c:f>
              <c:numCache>
                <c:formatCode>General</c:formatCode>
                <c:ptCount val="1"/>
                <c:pt idx="0">
                  <c:v>6226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53A-47E5-8E6E-BEA94F8EBAC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011676512"/>
        <c:axId val="2036856336"/>
      </c:barChart>
      <c:catAx>
        <c:axId val="201167651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036856336"/>
        <c:crosses val="autoZero"/>
        <c:auto val="1"/>
        <c:lblAlgn val="ctr"/>
        <c:lblOffset val="100"/>
        <c:noMultiLvlLbl val="0"/>
      </c:catAx>
      <c:valAx>
        <c:axId val="20368563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116765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[Orig Cap Est.xlsx]Visual and Data!PivotTable1</c:name>
    <c:fmtId val="26"/>
  </c:pivotSource>
  <c:chart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numFmt formatCode="#,##0;\-#,##0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numFmt formatCode="#,##0;\-#,##0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numFmt formatCode="#,##0;\-#,##0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numFmt formatCode="#,##0;\-#,##0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numFmt formatCode="#,##0;\-#,##0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numFmt formatCode="#,##0;\-#,##0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numFmt formatCode="#,##0;\-#,##0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numFmt formatCode="#,##0;\-#,##0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numFmt formatCode="#,##0;\-#,##0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numFmt formatCode="#,##0;\-#,##0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numFmt formatCode="#,##0;\-#,##0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numFmt formatCode="#,##0;\-#,##0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>
        <c:manualLayout>
          <c:layoutTarget val="inner"/>
          <c:xMode val="edge"/>
          <c:yMode val="edge"/>
          <c:x val="3.6655270923913776E-2"/>
          <c:y val="2.2032041875073433E-2"/>
          <c:w val="0.91752823069993095"/>
          <c:h val="0.8614234499692564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'Visual and Data'!$A$3</c:f>
              <c:strCache>
                <c:ptCount val="1"/>
                <c:pt idx="0">
                  <c:v>Sum of PRE_COVID_CAPACITY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;\-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'Visual and Data'!$A$4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'Visual and Data'!$A$4</c:f>
              <c:numCache>
                <c:formatCode>General</c:formatCode>
                <c:ptCount val="1"/>
                <c:pt idx="0">
                  <c:v>37847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53A-47E5-8E6E-BEA94F8EBACA}"/>
            </c:ext>
          </c:extLst>
        </c:ser>
        <c:ser>
          <c:idx val="1"/>
          <c:order val="1"/>
          <c:tx>
            <c:strRef>
              <c:f>'Visual and Data'!$B$3</c:f>
              <c:strCache>
                <c:ptCount val="1"/>
                <c:pt idx="0">
                  <c:v>Sum of COVID_INSTRUCTION_CAP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;\-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'Visual and Data'!$A$4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'Visual and Data'!$B$4</c:f>
              <c:numCache>
                <c:formatCode>General</c:formatCode>
                <c:ptCount val="1"/>
                <c:pt idx="0">
                  <c:v>9249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53A-47E5-8E6E-BEA94F8EBACA}"/>
            </c:ext>
          </c:extLst>
        </c:ser>
        <c:ser>
          <c:idx val="2"/>
          <c:order val="2"/>
          <c:tx>
            <c:strRef>
              <c:f>'Visual and Data'!$C$3</c:f>
              <c:strCache>
                <c:ptCount val="1"/>
                <c:pt idx="0">
                  <c:v>Sum of MAX_CAP_SQFT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numFmt formatCode="#,##0;\-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'Visual and Data'!$A$4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'Visual and Data'!$C$4</c:f>
              <c:numCache>
                <c:formatCode>General</c:formatCode>
                <c:ptCount val="1"/>
                <c:pt idx="0">
                  <c:v>10989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53A-47E5-8E6E-BEA94F8EBACA}"/>
            </c:ext>
          </c:extLst>
        </c:ser>
        <c:ser>
          <c:idx val="3"/>
          <c:order val="3"/>
          <c:tx>
            <c:strRef>
              <c:f>'Visual and Data'!$D$3</c:f>
              <c:strCache>
                <c:ptCount val="1"/>
                <c:pt idx="0">
                  <c:v>Sum of MIN_CAP_SQFT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numFmt formatCode="#,##0;\-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'Visual and Data'!$A$4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'Visual and Data'!$D$4</c:f>
              <c:numCache>
                <c:formatCode>General</c:formatCode>
                <c:ptCount val="1"/>
                <c:pt idx="0">
                  <c:v>6226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53A-47E5-8E6E-BEA94F8EBAC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011676512"/>
        <c:axId val="2036856336"/>
      </c:barChart>
      <c:catAx>
        <c:axId val="201167651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036856336"/>
        <c:crosses val="autoZero"/>
        <c:auto val="1"/>
        <c:lblAlgn val="ctr"/>
        <c:lblOffset val="100"/>
        <c:noMultiLvlLbl val="0"/>
      </c:catAx>
      <c:valAx>
        <c:axId val="20368563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116765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0.21571</cdr:x>
      <cdr:y>0.32505</cdr:y>
    </cdr:from>
    <cdr:to>
      <cdr:x>0.32356</cdr:x>
      <cdr:y>0.61914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828800" y="1600200"/>
          <a:ext cx="914400" cy="1447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2000" dirty="0">
              <a:solidFill>
                <a:schemeClr val="bg1"/>
              </a:solidFill>
            </a:rPr>
            <a:t>Pre -COVID CAP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0.21571</cdr:x>
      <cdr:y>0.32505</cdr:y>
    </cdr:from>
    <cdr:to>
      <cdr:x>0.32356</cdr:x>
      <cdr:y>0.61914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828800" y="1600200"/>
          <a:ext cx="914400" cy="1447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2000" dirty="0">
              <a:solidFill>
                <a:schemeClr val="bg1"/>
              </a:solidFill>
            </a:rPr>
            <a:t>Pre -COVID CAP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0.21571</cdr:x>
      <cdr:y>0.32505</cdr:y>
    </cdr:from>
    <cdr:to>
      <cdr:x>0.32356</cdr:x>
      <cdr:y>0.61914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828800" y="1600200"/>
          <a:ext cx="914400" cy="1447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2000" dirty="0">
              <a:solidFill>
                <a:schemeClr val="bg1"/>
              </a:solidFill>
            </a:rPr>
            <a:t>Pre -COVID CAP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07CE3E-F299-473C-B838-C5DD2F45007F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090AC5-2C86-4B1D-9AEF-03E2E1D87D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5561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53D443-CBAC-934A-8506-FB4DF260D86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8315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53D443-CBAC-934A-8506-FB4DF260D86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88274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53D443-CBAC-934A-8506-FB4DF260D86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28174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302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D. Bilderback, 25 August 2004, Cancun, Mexico</a:t>
            </a:r>
          </a:p>
        </p:txBody>
      </p:sp>
      <p:sp>
        <p:nvSpPr>
          <p:cNvPr id="2560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302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4B56FF-C48F-49B6-A46A-E65D7370A393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302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56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16017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302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D. Bilderback, 25 August 2004, Cancun, Mexico</a:t>
            </a:r>
          </a:p>
        </p:txBody>
      </p:sp>
      <p:sp>
        <p:nvSpPr>
          <p:cNvPr id="2560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302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4B56FF-C48F-49B6-A46A-E65D7370A393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302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56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46792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302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D. Bilderback, 25 August 2004, Cancun, Mexico</a:t>
            </a:r>
          </a:p>
        </p:txBody>
      </p:sp>
      <p:sp>
        <p:nvSpPr>
          <p:cNvPr id="2560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302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4B56FF-C48F-49B6-A46A-E65D7370A393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302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56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53943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53D443-CBAC-934A-8506-FB4DF260D86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18155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53D443-CBAC-934A-8506-FB4DF260D86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05485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53D443-CBAC-934A-8506-FB4DF260D86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75608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C4747-CA71-4453-AB8C-1DD2312C99CC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0EE3B-8902-4833-9F8B-22C190E437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157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C4747-CA71-4453-AB8C-1DD2312C99CC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0EE3B-8902-4833-9F8B-22C190E437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5807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C4747-CA71-4453-AB8C-1DD2312C99CC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0EE3B-8902-4833-9F8B-22C190E437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3802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cu white lrg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3" r="-704"/>
          <a:stretch/>
        </p:blipFill>
        <p:spPr>
          <a:xfrm>
            <a:off x="3871576" y="-157024"/>
            <a:ext cx="1370059" cy="522449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85750" y="1752600"/>
            <a:ext cx="8678863" cy="399891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85750" y="1066800"/>
            <a:ext cx="8677656" cy="685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13913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C4747-CA71-4453-AB8C-1DD2312C99CC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0EE3B-8902-4833-9F8B-22C190E437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248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C4747-CA71-4453-AB8C-1DD2312C99CC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0EE3B-8902-4833-9F8B-22C190E437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0527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C4747-CA71-4453-AB8C-1DD2312C99CC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0EE3B-8902-4833-9F8B-22C190E437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10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C4747-CA71-4453-AB8C-1DD2312C99CC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0EE3B-8902-4833-9F8B-22C190E437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393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C4747-CA71-4453-AB8C-1DD2312C99CC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0EE3B-8902-4833-9F8B-22C190E437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28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C4747-CA71-4453-AB8C-1DD2312C99CC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0EE3B-8902-4833-9F8B-22C190E437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6958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C4747-CA71-4453-AB8C-1DD2312C99CC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0EE3B-8902-4833-9F8B-22C190E437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8890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C4747-CA71-4453-AB8C-1DD2312C99CC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0EE3B-8902-4833-9F8B-22C190E437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74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DC4747-CA71-4453-AB8C-1DD2312C99CC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00EE3B-8902-4833-9F8B-22C190E437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762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0660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2">
            <a:extLst>
              <a:ext uri="{FF2B5EF4-FFF2-40B4-BE49-F238E27FC236}">
                <a16:creationId xmlns:a16="http://schemas.microsoft.com/office/drawing/2014/main" id="{5EEC0C34-DCEA-1F4A-AA0E-17F23C8C9860}"/>
              </a:ext>
            </a:extLst>
          </p:cNvPr>
          <p:cNvSpPr txBox="1">
            <a:spLocks/>
          </p:cNvSpPr>
          <p:nvPr/>
        </p:nvSpPr>
        <p:spPr>
          <a:xfrm>
            <a:off x="369143" y="609600"/>
            <a:ext cx="8405714" cy="665629"/>
          </a:xfrm>
          <a:prstGeom prst="rect">
            <a:avLst/>
          </a:prstGeom>
        </p:spPr>
        <p:txBody>
          <a:bodyPr vert="horz" lIns="88751" tIns="44375" rIns="88751" bIns="44375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88755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4" name="Title 2">
            <a:extLst>
              <a:ext uri="{FF2B5EF4-FFF2-40B4-BE49-F238E27FC236}">
                <a16:creationId xmlns:a16="http://schemas.microsoft.com/office/drawing/2014/main" id="{5EEC0C34-DCEA-1F4A-AA0E-17F23C8C9860}"/>
              </a:ext>
            </a:extLst>
          </p:cNvPr>
          <p:cNvSpPr txBox="1">
            <a:spLocks/>
          </p:cNvSpPr>
          <p:nvPr/>
        </p:nvSpPr>
        <p:spPr>
          <a:xfrm>
            <a:off x="521543" y="381000"/>
            <a:ext cx="8405714" cy="665629"/>
          </a:xfrm>
          <a:prstGeom prst="rect">
            <a:avLst/>
          </a:prstGeom>
        </p:spPr>
        <p:txBody>
          <a:bodyPr vert="horz" lIns="88751" tIns="44375" rIns="88751" bIns="44375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88755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Completed Scope</a:t>
            </a:r>
          </a:p>
        </p:txBody>
      </p:sp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216743" y="1109284"/>
          <a:ext cx="4179144" cy="54457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36143">
                  <a:extLst>
                    <a:ext uri="{9D8B030D-6E8A-4147-A177-3AD203B41FA5}">
                      <a16:colId xmlns:a16="http://schemas.microsoft.com/office/drawing/2014/main" val="2641503348"/>
                    </a:ext>
                  </a:extLst>
                </a:gridCol>
                <a:gridCol w="1143001">
                  <a:extLst>
                    <a:ext uri="{9D8B030D-6E8A-4147-A177-3AD203B41FA5}">
                      <a16:colId xmlns:a16="http://schemas.microsoft.com/office/drawing/2014/main" val="2513022435"/>
                    </a:ext>
                  </a:extLst>
                </a:gridCol>
              </a:tblGrid>
              <a:tr h="41650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Academic Unit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# Spaces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8239163"/>
                  </a:ext>
                </a:extLst>
              </a:tr>
              <a:tr h="326935">
                <a:tc>
                  <a:txBody>
                    <a:bodyPr/>
                    <a:lstStyle/>
                    <a:p>
                      <a:r>
                        <a:rPr lang="en-US" sz="1600" dirty="0"/>
                        <a:t> Arts and Sciences           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93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3308536"/>
                  </a:ext>
                </a:extLst>
              </a:tr>
              <a:tr h="326935">
                <a:tc>
                  <a:txBody>
                    <a:bodyPr/>
                    <a:lstStyle/>
                    <a:p>
                      <a:r>
                        <a:rPr lang="en-US" sz="1600" dirty="0"/>
                        <a:t>Art Architecture and Planning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6104275"/>
                  </a:ext>
                </a:extLst>
              </a:tr>
              <a:tr h="326935">
                <a:tc>
                  <a:txBody>
                    <a:bodyPr/>
                    <a:lstStyle/>
                    <a:p>
                      <a:r>
                        <a:rPr lang="en-US" sz="1600" dirty="0"/>
                        <a:t>CALS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73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3633888"/>
                  </a:ext>
                </a:extLst>
              </a:tr>
              <a:tr h="326935">
                <a:tc>
                  <a:txBody>
                    <a:bodyPr/>
                    <a:lstStyle/>
                    <a:p>
                      <a:r>
                        <a:rPr lang="en-US" sz="1600" dirty="0"/>
                        <a:t>Engineering/CIS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94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575009"/>
                  </a:ext>
                </a:extLst>
              </a:tr>
              <a:tr h="326935">
                <a:tc>
                  <a:txBody>
                    <a:bodyPr/>
                    <a:lstStyle/>
                    <a:p>
                      <a:r>
                        <a:rPr lang="en-US" sz="1600" dirty="0"/>
                        <a:t>Graduate School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1782533"/>
                  </a:ext>
                </a:extLst>
              </a:tr>
              <a:tr h="326935">
                <a:tc>
                  <a:txBody>
                    <a:bodyPr/>
                    <a:lstStyle/>
                    <a:p>
                      <a:r>
                        <a:rPr lang="en-US" sz="1600" dirty="0"/>
                        <a:t>Human</a:t>
                      </a:r>
                      <a:r>
                        <a:rPr lang="en-US" sz="1600" baseline="0" dirty="0"/>
                        <a:t> Ecology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730162"/>
                  </a:ext>
                </a:extLst>
              </a:tr>
              <a:tr h="326935">
                <a:tc>
                  <a:txBody>
                    <a:bodyPr/>
                    <a:lstStyle/>
                    <a:p>
                      <a:r>
                        <a:rPr lang="en-US" sz="1600" dirty="0"/>
                        <a:t>ILR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3433109"/>
                  </a:ext>
                </a:extLst>
              </a:tr>
              <a:tr h="326935">
                <a:tc>
                  <a:txBody>
                    <a:bodyPr/>
                    <a:lstStyle/>
                    <a:p>
                      <a:r>
                        <a:rPr lang="en-US" sz="1600" dirty="0"/>
                        <a:t>Law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5345736"/>
                  </a:ext>
                </a:extLst>
              </a:tr>
              <a:tr h="326935">
                <a:tc>
                  <a:txBody>
                    <a:bodyPr/>
                    <a:lstStyle/>
                    <a:p>
                      <a:r>
                        <a:rPr lang="en-US" sz="1600" dirty="0"/>
                        <a:t>Provost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774351"/>
                  </a:ext>
                </a:extLst>
              </a:tr>
              <a:tr h="326935">
                <a:tc>
                  <a:txBody>
                    <a:bodyPr/>
                    <a:lstStyle/>
                    <a:p>
                      <a:r>
                        <a:rPr lang="en-US" sz="1600" dirty="0"/>
                        <a:t>Office of Research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4239495"/>
                  </a:ext>
                </a:extLst>
              </a:tr>
              <a:tr h="326935">
                <a:tc>
                  <a:txBody>
                    <a:bodyPr/>
                    <a:lstStyle/>
                    <a:p>
                      <a:r>
                        <a:rPr lang="en-US" sz="1600" dirty="0"/>
                        <a:t>SCI College of Business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4171347"/>
                  </a:ext>
                </a:extLst>
              </a:tr>
              <a:tr h="326935">
                <a:tc>
                  <a:txBody>
                    <a:bodyPr/>
                    <a:lstStyle/>
                    <a:p>
                      <a:r>
                        <a:rPr lang="en-US" sz="1600" dirty="0"/>
                        <a:t>Student Campus Life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6798593"/>
                  </a:ext>
                </a:extLst>
              </a:tr>
              <a:tr h="326935">
                <a:tc>
                  <a:txBody>
                    <a:bodyPr/>
                    <a:lstStyle/>
                    <a:p>
                      <a:r>
                        <a:rPr lang="en-US" sz="1600" dirty="0"/>
                        <a:t>University Libraries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8038914"/>
                  </a:ext>
                </a:extLst>
              </a:tr>
              <a:tr h="326935">
                <a:tc>
                  <a:txBody>
                    <a:bodyPr/>
                    <a:lstStyle/>
                    <a:p>
                      <a:r>
                        <a:rPr lang="en-US" sz="1600" dirty="0"/>
                        <a:t>Veterinary</a:t>
                      </a:r>
                      <a:r>
                        <a:rPr lang="en-US" sz="1600" baseline="0" dirty="0"/>
                        <a:t> Medicine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6042752"/>
                  </a:ext>
                </a:extLst>
              </a:tr>
              <a:tr h="326935">
                <a:tc>
                  <a:txBody>
                    <a:bodyPr/>
                    <a:lstStyle/>
                    <a:p>
                      <a:r>
                        <a:rPr lang="en-US" sz="1600" b="1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579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8671292"/>
                  </a:ext>
                </a:extLst>
              </a:tr>
            </a:tbl>
          </a:graphicData>
        </a:graphic>
      </p:graphicFrame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4953000" y="1167752"/>
          <a:ext cx="3898057" cy="5400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3416595271"/>
                    </a:ext>
                  </a:extLst>
                </a:gridCol>
                <a:gridCol w="1154857">
                  <a:extLst>
                    <a:ext uri="{9D8B030D-6E8A-4147-A177-3AD203B41FA5}">
                      <a16:colId xmlns:a16="http://schemas.microsoft.com/office/drawing/2014/main" val="20173534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OUR</a:t>
                      </a:r>
                      <a:r>
                        <a:rPr lang="en-US" baseline="0" dirty="0"/>
                        <a:t> List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# Spaces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12450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0" dirty="0"/>
                        <a:t>Central-1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255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57067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Central-2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18686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Central-3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03759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Locally Scheduled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93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43707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Locally Scheduled/Central Pending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65134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Not Available for use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47736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Local 40 </a:t>
                      </a:r>
                      <a:r>
                        <a:rPr lang="en-US" sz="1600" dirty="0" err="1"/>
                        <a:t>Hr</a:t>
                      </a:r>
                      <a:r>
                        <a:rPr lang="en-US" sz="1600" dirty="0"/>
                        <a:t> Swap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69679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TBD Team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93678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Locally Scheduled Pending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7561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Blank (TA Office Hours)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23892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Listed but not on spreadsheet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37384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61859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463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52332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6447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51D87CC1-D021-4324-95E4-85ADD2222DE6}"/>
              </a:ext>
            </a:extLst>
          </p:cNvPr>
          <p:cNvGraphicFramePr>
            <a:graphicFrameLocks/>
          </p:cNvGraphicFramePr>
          <p:nvPr/>
        </p:nvGraphicFramePr>
        <p:xfrm>
          <a:off x="228600" y="1524000"/>
          <a:ext cx="8478078" cy="50753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1"/>
          <p:cNvSpPr txBox="1"/>
          <p:nvPr/>
        </p:nvSpPr>
        <p:spPr>
          <a:xfrm>
            <a:off x="4114800" y="2705100"/>
            <a:ext cx="914400" cy="144780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"/>
                <a:ea typeface="+mn-ea"/>
                <a:cs typeface="+mn-cs"/>
              </a:rPr>
              <a:t>Pre COVID CAP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4267200" y="2857500"/>
            <a:ext cx="914400" cy="144780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"/>
                <a:ea typeface="+mn-ea"/>
                <a:cs typeface="+mn-cs"/>
              </a:rPr>
              <a:t>Pre COVID CAP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3429000" y="5029200"/>
            <a:ext cx="914400" cy="144780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OUA COVID CAP</a:t>
            </a:r>
          </a:p>
        </p:txBody>
      </p:sp>
      <p:sp>
        <p:nvSpPr>
          <p:cNvPr id="9" name="TextBox 1"/>
          <p:cNvSpPr txBox="1"/>
          <p:nvPr/>
        </p:nvSpPr>
        <p:spPr>
          <a:xfrm>
            <a:off x="4848639" y="5337228"/>
            <a:ext cx="914400" cy="892237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0" name="TextBox 1"/>
          <p:cNvSpPr txBox="1"/>
          <p:nvPr/>
        </p:nvSpPr>
        <p:spPr>
          <a:xfrm>
            <a:off x="6248400" y="5334000"/>
            <a:ext cx="914400" cy="144780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4000" y="304800"/>
            <a:ext cx="6629400" cy="685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alt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Findings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057400" y="6092787"/>
            <a:ext cx="6248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100%                   24%</a:t>
            </a:r>
          </a:p>
        </p:txBody>
      </p:sp>
    </p:spTree>
    <p:extLst>
      <p:ext uri="{BB962C8B-B14F-4D97-AF65-F5344CB8AC3E}">
        <p14:creationId xmlns:p14="http://schemas.microsoft.com/office/powerpoint/2010/main" val="3700928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51D87CC1-D021-4324-95E4-85ADD2222DE6}"/>
              </a:ext>
            </a:extLst>
          </p:cNvPr>
          <p:cNvGraphicFramePr>
            <a:graphicFrameLocks/>
          </p:cNvGraphicFramePr>
          <p:nvPr/>
        </p:nvGraphicFramePr>
        <p:xfrm>
          <a:off x="228600" y="1524000"/>
          <a:ext cx="8478078" cy="50753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1"/>
          <p:cNvSpPr txBox="1"/>
          <p:nvPr/>
        </p:nvSpPr>
        <p:spPr>
          <a:xfrm>
            <a:off x="4114800" y="2705100"/>
            <a:ext cx="914400" cy="144780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"/>
                <a:ea typeface="+mn-ea"/>
                <a:cs typeface="+mn-cs"/>
              </a:rPr>
              <a:t>Pre COVID CAP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4267200" y="2857500"/>
            <a:ext cx="914400" cy="144780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"/>
                <a:ea typeface="+mn-ea"/>
                <a:cs typeface="+mn-cs"/>
              </a:rPr>
              <a:t>Pre COVID CAP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3429000" y="5029200"/>
            <a:ext cx="914400" cy="144780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OUA COVID CAP</a:t>
            </a:r>
          </a:p>
        </p:txBody>
      </p:sp>
      <p:sp>
        <p:nvSpPr>
          <p:cNvPr id="9" name="TextBox 1"/>
          <p:cNvSpPr txBox="1"/>
          <p:nvPr/>
        </p:nvSpPr>
        <p:spPr>
          <a:xfrm>
            <a:off x="4848639" y="5337228"/>
            <a:ext cx="914400" cy="892237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OUR MAX</a:t>
            </a:r>
          </a:p>
        </p:txBody>
      </p:sp>
      <p:sp>
        <p:nvSpPr>
          <p:cNvPr id="10" name="TextBox 1"/>
          <p:cNvSpPr txBox="1"/>
          <p:nvPr/>
        </p:nvSpPr>
        <p:spPr>
          <a:xfrm>
            <a:off x="6248400" y="5334000"/>
            <a:ext cx="914400" cy="144780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4000" y="304800"/>
            <a:ext cx="6629400" cy="685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alt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Findings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057400" y="6092787"/>
            <a:ext cx="6248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100%                   24%                    29%</a:t>
            </a:r>
          </a:p>
        </p:txBody>
      </p:sp>
    </p:spTree>
    <p:extLst>
      <p:ext uri="{BB962C8B-B14F-4D97-AF65-F5344CB8AC3E}">
        <p14:creationId xmlns:p14="http://schemas.microsoft.com/office/powerpoint/2010/main" val="178158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51D87CC1-D021-4324-95E4-85ADD2222DE6}"/>
              </a:ext>
            </a:extLst>
          </p:cNvPr>
          <p:cNvGraphicFramePr>
            <a:graphicFrameLocks/>
          </p:cNvGraphicFramePr>
          <p:nvPr/>
        </p:nvGraphicFramePr>
        <p:xfrm>
          <a:off x="228600" y="1524000"/>
          <a:ext cx="8478078" cy="50753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1"/>
          <p:cNvSpPr txBox="1"/>
          <p:nvPr/>
        </p:nvSpPr>
        <p:spPr>
          <a:xfrm>
            <a:off x="4114800" y="2705100"/>
            <a:ext cx="914400" cy="144780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"/>
                <a:ea typeface="+mn-ea"/>
                <a:cs typeface="+mn-cs"/>
              </a:rPr>
              <a:t>Pre COVID CAP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4267200" y="2857500"/>
            <a:ext cx="914400" cy="144780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"/>
                <a:ea typeface="+mn-ea"/>
                <a:cs typeface="+mn-cs"/>
              </a:rPr>
              <a:t>Pre COVID CAP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3429000" y="5029200"/>
            <a:ext cx="914400" cy="144780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OUA COVID CAP</a:t>
            </a:r>
          </a:p>
        </p:txBody>
      </p:sp>
      <p:sp>
        <p:nvSpPr>
          <p:cNvPr id="9" name="TextBox 1"/>
          <p:cNvSpPr txBox="1"/>
          <p:nvPr/>
        </p:nvSpPr>
        <p:spPr>
          <a:xfrm>
            <a:off x="4848639" y="5337228"/>
            <a:ext cx="914400" cy="892237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OUR MAX</a:t>
            </a:r>
          </a:p>
        </p:txBody>
      </p:sp>
      <p:sp>
        <p:nvSpPr>
          <p:cNvPr id="10" name="TextBox 1"/>
          <p:cNvSpPr txBox="1"/>
          <p:nvPr/>
        </p:nvSpPr>
        <p:spPr>
          <a:xfrm>
            <a:off x="6248400" y="5334000"/>
            <a:ext cx="914400" cy="144780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OUR Min CAP</a:t>
            </a:r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4000" y="304800"/>
            <a:ext cx="6629400" cy="685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alt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Findings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057400" y="6092787"/>
            <a:ext cx="6248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100%                   24%                    29%                    16%</a:t>
            </a:r>
          </a:p>
        </p:txBody>
      </p:sp>
    </p:spTree>
    <p:extLst>
      <p:ext uri="{BB962C8B-B14F-4D97-AF65-F5344CB8AC3E}">
        <p14:creationId xmlns:p14="http://schemas.microsoft.com/office/powerpoint/2010/main" val="3577697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40391"/>
          <a:stretch/>
        </p:blipFill>
        <p:spPr>
          <a:xfrm>
            <a:off x="2875723" y="457200"/>
            <a:ext cx="6553200" cy="809691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r="13625"/>
          <a:stretch/>
        </p:blipFill>
        <p:spPr>
          <a:xfrm>
            <a:off x="-380999" y="762342"/>
            <a:ext cx="3276600" cy="609565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t="86391"/>
          <a:stretch/>
        </p:blipFill>
        <p:spPr>
          <a:xfrm>
            <a:off x="3200400" y="5791200"/>
            <a:ext cx="5671930" cy="1599930"/>
          </a:xfrm>
          <a:prstGeom prst="rect">
            <a:avLst/>
          </a:prstGeom>
        </p:spPr>
      </p:pic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4000" y="304800"/>
            <a:ext cx="8051800" cy="685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alt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Archive</a:t>
            </a:r>
            <a:endParaRPr lang="en-US" altLang="en-US" sz="36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4967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2">
            <a:extLst>
              <a:ext uri="{FF2B5EF4-FFF2-40B4-BE49-F238E27FC236}">
                <a16:creationId xmlns:a16="http://schemas.microsoft.com/office/drawing/2014/main" id="{5EEC0C34-DCEA-1F4A-AA0E-17F23C8C9860}"/>
              </a:ext>
            </a:extLst>
          </p:cNvPr>
          <p:cNvSpPr txBox="1">
            <a:spLocks/>
          </p:cNvSpPr>
          <p:nvPr/>
        </p:nvSpPr>
        <p:spPr>
          <a:xfrm>
            <a:off x="369143" y="609600"/>
            <a:ext cx="8405714" cy="665629"/>
          </a:xfrm>
          <a:prstGeom prst="rect">
            <a:avLst/>
          </a:prstGeom>
        </p:spPr>
        <p:txBody>
          <a:bodyPr vert="horz" lIns="88751" tIns="44375" rIns="88751" bIns="44375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88755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4" name="Title 2">
            <a:extLst>
              <a:ext uri="{FF2B5EF4-FFF2-40B4-BE49-F238E27FC236}">
                <a16:creationId xmlns:a16="http://schemas.microsoft.com/office/drawing/2014/main" id="{5EEC0C34-DCEA-1F4A-AA0E-17F23C8C9860}"/>
              </a:ext>
            </a:extLst>
          </p:cNvPr>
          <p:cNvSpPr txBox="1">
            <a:spLocks/>
          </p:cNvSpPr>
          <p:nvPr/>
        </p:nvSpPr>
        <p:spPr>
          <a:xfrm>
            <a:off x="521543" y="381000"/>
            <a:ext cx="8405714" cy="665629"/>
          </a:xfrm>
          <a:prstGeom prst="rect">
            <a:avLst/>
          </a:prstGeom>
        </p:spPr>
        <p:txBody>
          <a:bodyPr vert="horz" lIns="88751" tIns="44375" rIns="88751" bIns="44375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88755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Partners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04978" y="1219200"/>
            <a:ext cx="824145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/>
                <a:ea typeface="+mn-ea"/>
                <a:cs typeface="+mn-cs"/>
              </a:rPr>
              <a:t>UFD’s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/>
                <a:ea typeface="+mn-ea"/>
                <a:cs typeface="+mn-cs"/>
              </a:rPr>
              <a:t>Erik Gray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/>
                <a:ea typeface="+mn-ea"/>
                <a:cs typeface="+mn-cs"/>
              </a:rPr>
              <a:t>Tom King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/>
                <a:ea typeface="+mn-ea"/>
                <a:cs typeface="+mn-cs"/>
              </a:rPr>
              <a:t>Kristi Mahoney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/>
                <a:ea typeface="+mn-ea"/>
                <a:cs typeface="+mn-cs"/>
              </a:rPr>
              <a:t>Frank Parish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/>
                <a:ea typeface="+mn-ea"/>
                <a:cs typeface="+mn-cs"/>
              </a:rPr>
              <a:t>Peter Meixell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/>
                <a:ea typeface="+mn-ea"/>
                <a:cs typeface="+mn-cs"/>
              </a:rPr>
              <a:t>Mike Pado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/>
                <a:ea typeface="+mn-ea"/>
                <a:cs typeface="+mn-cs"/>
              </a:rPr>
              <a:t>David Lippincott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/>
                <a:ea typeface="+mn-ea"/>
                <a:cs typeface="+mn-cs"/>
              </a:rPr>
              <a:t>Kevin Baradet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/>
                <a:ea typeface="+mn-ea"/>
                <a:cs typeface="+mn-cs"/>
              </a:rPr>
              <a:t>Jon Ladley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/>
                <a:ea typeface="+mn-ea"/>
                <a:cs typeface="+mn-cs"/>
              </a:rPr>
              <a:t>Lisa Anderson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/>
                <a:ea typeface="+mn-ea"/>
                <a:cs typeface="+mn-cs"/>
              </a:rPr>
              <a:t>Danny Disidoro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/>
                <a:ea typeface="+mn-ea"/>
                <a:cs typeface="+mn-cs"/>
              </a:rPr>
              <a:t>Wayne Davenport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/>
                <a:ea typeface="+mn-ea"/>
                <a:cs typeface="+mn-cs"/>
              </a:rPr>
              <a:t>David Taylor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/>
                <a:ea typeface="+mn-ea"/>
                <a:cs typeface="+mn-cs"/>
              </a:rPr>
              <a:t>Andy Vail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/>
                <a:ea typeface="+mn-ea"/>
                <a:cs typeface="+mn-cs"/>
              </a:rPr>
              <a:t>Todd Pfeiffer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14800" y="838200"/>
            <a:ext cx="4371822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/>
                <a:ea typeface="+mn-ea"/>
                <a:cs typeface="+mn-cs"/>
              </a:rPr>
              <a:t>Office of the University Registrar Team 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/>
                <a:ea typeface="+mn-ea"/>
                <a:cs typeface="+mn-cs"/>
              </a:rPr>
              <a:t>Architecture Student Interns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/>
                <a:ea typeface="+mn-ea"/>
                <a:cs typeface="+mn-cs"/>
              </a:rPr>
              <a:t>Engineering Student Optimization Team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/>
                <a:ea typeface="+mn-ea"/>
                <a:cs typeface="+mn-cs"/>
              </a:rPr>
              <a:t>Steve Beyers, Elisabete Godden,  FE staff 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/>
                <a:ea typeface="+mn-ea"/>
                <a:cs typeface="+mn-cs"/>
              </a:rPr>
              <a:t>Bob Pils and Building Care Staff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/>
                <a:ea typeface="+mn-ea"/>
                <a:cs typeface="+mn-cs"/>
              </a:rPr>
              <a:t>Andy Paige and CIT Staff in Units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/>
                <a:ea typeface="+mn-ea"/>
                <a:cs typeface="+mn-cs"/>
              </a:rPr>
              <a:t>Print Shop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0205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000" y="990600"/>
            <a:ext cx="4248150" cy="5664198"/>
          </a:xfrm>
          <a:prstGeom prst="rect">
            <a:avLst/>
          </a:prstGeom>
        </p:spPr>
      </p:pic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4000" y="304800"/>
            <a:ext cx="6629400" cy="685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alt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Lessons Learned</a:t>
            </a:r>
          </a:p>
        </p:txBody>
      </p:sp>
    </p:spTree>
    <p:extLst>
      <p:ext uri="{BB962C8B-B14F-4D97-AF65-F5344CB8AC3E}">
        <p14:creationId xmlns:p14="http://schemas.microsoft.com/office/powerpoint/2010/main" val="2555101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BF7A8766-1D21-480B-8A12-EAC111E57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075" y="3086100"/>
            <a:ext cx="7943850" cy="685800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OUA Minute</a:t>
            </a:r>
          </a:p>
        </p:txBody>
      </p:sp>
    </p:spTree>
    <p:extLst>
      <p:ext uri="{BB962C8B-B14F-4D97-AF65-F5344CB8AC3E}">
        <p14:creationId xmlns:p14="http://schemas.microsoft.com/office/powerpoint/2010/main" val="1779052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95" t="20989" r="10549" b="44725"/>
          <a:stretch/>
        </p:blipFill>
        <p:spPr>
          <a:xfrm>
            <a:off x="4572000" y="2667000"/>
            <a:ext cx="3323492" cy="3456432"/>
          </a:xfrm>
          <a:prstGeom prst="rect">
            <a:avLst/>
          </a:prstGeom>
        </p:spPr>
      </p:pic>
      <p:sp>
        <p:nvSpPr>
          <p:cNvPr id="7" name="Title 7">
            <a:extLst>
              <a:ext uri="{FF2B5EF4-FFF2-40B4-BE49-F238E27FC236}">
                <a16:creationId xmlns:a16="http://schemas.microsoft.com/office/drawing/2014/main" id="{BF7A8766-1D21-480B-8A12-EAC111E5701A}"/>
              </a:ext>
            </a:extLst>
          </p:cNvPr>
          <p:cNvSpPr txBox="1">
            <a:spLocks/>
          </p:cNvSpPr>
          <p:nvPr/>
        </p:nvSpPr>
        <p:spPr>
          <a:xfrm>
            <a:off x="381000" y="1295400"/>
            <a:ext cx="794385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Helvetica"/>
                <a:ea typeface="+mj-ea"/>
                <a:cs typeface="+mj-cs"/>
              </a:rPr>
              <a:t>COVID Impacts-</a:t>
            </a:r>
            <a:b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Helvetica"/>
                <a:ea typeface="+mj-ea"/>
                <a:cs typeface="+mj-cs"/>
              </a:rPr>
            </a:b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Helvetica"/>
                <a:ea typeface="+mj-ea"/>
                <a:cs typeface="+mj-cs"/>
              </a:rPr>
              <a:t>Instructional Space Capacity and Layout Initiative</a:t>
            </a:r>
            <a:b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Helvetica"/>
                <a:ea typeface="+mj-ea"/>
                <a:cs typeface="+mj-cs"/>
              </a:rPr>
            </a:b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Helvetica"/>
              <a:ea typeface="+mj-ea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2667000"/>
            <a:ext cx="48768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Design Team</a:t>
            </a:r>
          </a:p>
          <a:p>
            <a:pPr lvl="1"/>
            <a:r>
              <a:rPr lang="en-US" dirty="0" smtClean="0"/>
              <a:t>Margaret Carney</a:t>
            </a:r>
          </a:p>
          <a:p>
            <a:pPr lvl="1"/>
            <a:r>
              <a:rPr lang="en-US" dirty="0" smtClean="0"/>
              <a:t>J. Shermeta</a:t>
            </a:r>
          </a:p>
          <a:p>
            <a:pPr lvl="1"/>
            <a:r>
              <a:rPr lang="en-US" dirty="0" smtClean="0"/>
              <a:t>Jeanne </a:t>
            </a:r>
            <a:r>
              <a:rPr lang="en-US" dirty="0" err="1" smtClean="0"/>
              <a:t>Boodley</a:t>
            </a:r>
            <a:r>
              <a:rPr lang="en-US" dirty="0"/>
              <a:t>-</a:t>
            </a:r>
            <a:r>
              <a:rPr lang="en-US" dirty="0" smtClean="0"/>
              <a:t>Buchannan</a:t>
            </a:r>
          </a:p>
          <a:p>
            <a:pPr lvl="1"/>
            <a:r>
              <a:rPr lang="en-US" dirty="0" smtClean="0"/>
              <a:t>Zac Stevenson</a:t>
            </a:r>
          </a:p>
          <a:p>
            <a:endParaRPr lang="en-US" dirty="0"/>
          </a:p>
          <a:p>
            <a:r>
              <a:rPr lang="en-US" b="1" dirty="0" smtClean="0"/>
              <a:t>Data Management</a:t>
            </a:r>
          </a:p>
          <a:p>
            <a:pPr lvl="1"/>
            <a:r>
              <a:rPr lang="en-US" dirty="0"/>
              <a:t> Lisa </a:t>
            </a:r>
            <a:r>
              <a:rPr lang="en-US" dirty="0" smtClean="0"/>
              <a:t>Ciaschi</a:t>
            </a:r>
          </a:p>
          <a:p>
            <a:endParaRPr lang="en-US" dirty="0"/>
          </a:p>
          <a:p>
            <a:r>
              <a:rPr lang="en-US" b="1" dirty="0" smtClean="0"/>
              <a:t>Furniture  Logistics</a:t>
            </a:r>
          </a:p>
          <a:p>
            <a:pPr lvl="1"/>
            <a:r>
              <a:rPr lang="en-US" dirty="0" smtClean="0"/>
              <a:t>Leslie Schill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0127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>
            <a:extLst>
              <a:ext uri="{FF2B5EF4-FFF2-40B4-BE49-F238E27FC236}">
                <a16:creationId xmlns:a16="http://schemas.microsoft.com/office/drawing/2014/main" id="{5EEC0C34-DCEA-1F4A-AA0E-17F23C8C9860}"/>
              </a:ext>
            </a:extLst>
          </p:cNvPr>
          <p:cNvSpPr txBox="1">
            <a:spLocks/>
          </p:cNvSpPr>
          <p:nvPr/>
        </p:nvSpPr>
        <p:spPr>
          <a:xfrm>
            <a:off x="369143" y="609600"/>
            <a:ext cx="8405714" cy="665629"/>
          </a:xfrm>
          <a:prstGeom prst="rect">
            <a:avLst/>
          </a:prstGeom>
        </p:spPr>
        <p:txBody>
          <a:bodyPr vert="horz" lIns="88751" tIns="44375" rIns="88751" bIns="44375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88755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Original Scope</a:t>
            </a:r>
          </a:p>
        </p:txBody>
      </p:sp>
      <p:sp>
        <p:nvSpPr>
          <p:cNvPr id="21" name="Text Placeholder 1">
            <a:extLst>
              <a:ext uri="{FF2B5EF4-FFF2-40B4-BE49-F238E27FC236}">
                <a16:creationId xmlns:a16="http://schemas.microsoft.com/office/drawing/2014/main" id="{3F286EF0-D186-F044-8AD0-56657EB5A826}"/>
              </a:ext>
            </a:extLst>
          </p:cNvPr>
          <p:cNvSpPr txBox="1">
            <a:spLocks/>
          </p:cNvSpPr>
          <p:nvPr/>
        </p:nvSpPr>
        <p:spPr>
          <a:xfrm>
            <a:off x="392588" y="1500031"/>
            <a:ext cx="8305969" cy="5053169"/>
          </a:xfrm>
          <a:prstGeom prst="rect">
            <a:avLst/>
          </a:prstGeom>
        </p:spPr>
        <p:txBody>
          <a:bodyPr vert="horz" lIns="80682" tIns="40341" rIns="80682" bIns="40341" rtlCol="0">
            <a:normAutofit fontScale="40000" lnSpcReduction="20000"/>
          </a:bodyPr>
          <a:lstStyle>
            <a:lvl1pPr marL="188595" indent="-188595" algn="l" defTabSz="754380" rtl="0" eaLnBrk="1" latinLnBrk="0" hangingPunct="1">
              <a:lnSpc>
                <a:spcPct val="90000"/>
              </a:lnSpc>
              <a:spcBef>
                <a:spcPts val="825"/>
              </a:spcBef>
              <a:buFont typeface="Arial" panose="020B0604020202020204" pitchFamily="34" charset="0"/>
              <a:buChar char="•"/>
              <a:defRPr sz="23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5785" indent="-188595" algn="l" defTabSz="754380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42975" indent="-188595" algn="l" defTabSz="754380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6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20165" indent="-188595" algn="l" defTabSz="754380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97355" indent="-188595" algn="l" defTabSz="754380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74545" indent="-188595" algn="l" defTabSz="754380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1735" indent="-188595" algn="l" defTabSz="754380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28925" indent="-188595" algn="l" defTabSz="754380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06115" indent="-188595" algn="l" defTabSz="754380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754380" rtl="0" eaLnBrk="1" fontAlgn="auto" latinLnBrk="0" hangingPunct="1">
              <a:lnSpc>
                <a:spcPct val="150000"/>
              </a:lnSpc>
              <a:spcBef>
                <a:spcPts val="82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5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1. </a:t>
            </a:r>
            <a:r>
              <a:rPr kumimoji="0" lang="en-US" sz="5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Establish Guidelines </a:t>
            </a:r>
            <a:r>
              <a:rPr kumimoji="0" lang="en-US" sz="5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for determining maximum allowable seating            capacities within proposed list of spaces to inform Fall ‘20 scheduling.</a:t>
            </a:r>
          </a:p>
          <a:p>
            <a:pPr marL="686769" marR="0" lvl="1" indent="-309579" algn="l" defTabSz="754380" rtl="0" eaLnBrk="1" fontAlgn="auto" latinLnBrk="0" hangingPunct="1">
              <a:lnSpc>
                <a:spcPct val="150000"/>
              </a:lnSpc>
              <a:spcBef>
                <a:spcPts val="41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77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Use </a:t>
            </a:r>
            <a:r>
              <a:rPr kumimoji="0" lang="en-US" sz="477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NYState</a:t>
            </a:r>
            <a:r>
              <a:rPr kumimoji="0" lang="en-US" sz="477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guidelines for physical distancing</a:t>
            </a:r>
          </a:p>
          <a:p>
            <a:pPr marL="754380" marR="0" lvl="2" indent="0" algn="l" defTabSz="754380" rtl="0" eaLnBrk="1" fontAlgn="auto" latinLnBrk="0" hangingPunct="1">
              <a:lnSpc>
                <a:spcPct val="150000"/>
              </a:lnSpc>
              <a:spcBef>
                <a:spcPts val="41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44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-Minimum of 6’-0” apart</a:t>
            </a:r>
          </a:p>
          <a:p>
            <a:pPr marL="754380" marR="0" lvl="2" indent="0" algn="l" defTabSz="754380" rtl="0" eaLnBrk="1" fontAlgn="auto" latinLnBrk="0" hangingPunct="1">
              <a:lnSpc>
                <a:spcPct val="150000"/>
              </a:lnSpc>
              <a:spcBef>
                <a:spcPts val="41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44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-Max 50 person gatherings</a:t>
            </a:r>
          </a:p>
          <a:p>
            <a:pPr marL="0" marR="0" lvl="0" indent="0" algn="l" defTabSz="754380" rtl="0" eaLnBrk="1" fontAlgn="auto" latinLnBrk="0" hangingPunct="1">
              <a:lnSpc>
                <a:spcPct val="150000"/>
              </a:lnSpc>
              <a:spcBef>
                <a:spcPts val="82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5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2. </a:t>
            </a:r>
            <a:r>
              <a:rPr kumimoji="0" lang="en-US" sz="5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Lead a process </a:t>
            </a:r>
            <a:r>
              <a:rPr kumimoji="0" lang="en-US" sz="5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of creating seating plans to confirm calculated                 estimates, working with UFD’s.</a:t>
            </a:r>
          </a:p>
          <a:p>
            <a:pPr marL="686769" marR="0" lvl="1" indent="-309579" algn="l" defTabSz="754380" rtl="0" eaLnBrk="1" fontAlgn="auto" latinLnBrk="0" hangingPunct="1">
              <a:lnSpc>
                <a:spcPct val="150000"/>
              </a:lnSpc>
              <a:spcBef>
                <a:spcPts val="41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44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Engage Units to develop seating plans </a:t>
            </a:r>
          </a:p>
          <a:p>
            <a:pPr marL="686769" marR="0" lvl="1" indent="-309579" algn="l" defTabSz="754380" rtl="0" eaLnBrk="1" fontAlgn="auto" latinLnBrk="0" hangingPunct="1">
              <a:lnSpc>
                <a:spcPct val="150000"/>
              </a:lnSpc>
              <a:spcBef>
                <a:spcPts val="41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77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Provide guidelines, templates, examples, and consultation</a:t>
            </a:r>
          </a:p>
          <a:p>
            <a:pPr marL="0" marR="0" lvl="0" indent="0" algn="l" defTabSz="754380" rtl="0" eaLnBrk="1" fontAlgn="auto" latinLnBrk="0" hangingPunct="1">
              <a:lnSpc>
                <a:spcPct val="150000"/>
              </a:lnSpc>
              <a:spcBef>
                <a:spcPts val="82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5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3. </a:t>
            </a:r>
            <a:r>
              <a:rPr kumimoji="0" lang="en-US" sz="5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Review plans </a:t>
            </a:r>
            <a:r>
              <a:rPr kumimoji="0" lang="en-US" sz="5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for compliance with guidelines and upload to 25Live for use by OUR and Faculty.</a:t>
            </a:r>
          </a:p>
          <a:p>
            <a:pPr marL="309579" marR="0" lvl="0" indent="-309579" algn="l" defTabSz="754380" rtl="0" eaLnBrk="1" fontAlgn="auto" latinLnBrk="0" hangingPunct="1">
              <a:lnSpc>
                <a:spcPct val="150000"/>
              </a:lnSpc>
              <a:spcBef>
                <a:spcPts val="82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5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09579" marR="0" lvl="0" indent="-309579" algn="l" defTabSz="754380" rtl="0" eaLnBrk="1" fontAlgn="auto" latinLnBrk="0" hangingPunct="1">
              <a:lnSpc>
                <a:spcPct val="150000"/>
              </a:lnSpc>
              <a:spcBef>
                <a:spcPts val="82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5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AC5D38E0-9305-D649-AF14-9AB2CE31806E}"/>
              </a:ext>
            </a:extLst>
          </p:cNvPr>
          <p:cNvSpPr txBox="1">
            <a:spLocks/>
          </p:cNvSpPr>
          <p:nvPr/>
        </p:nvSpPr>
        <p:spPr>
          <a:xfrm>
            <a:off x="8417859" y="6331946"/>
            <a:ext cx="280698" cy="322169"/>
          </a:xfrm>
          <a:prstGeom prst="rect">
            <a:avLst/>
          </a:prstGeom>
        </p:spPr>
        <p:txBody>
          <a:bodyPr vert="horz" lIns="80682" tIns="40341" rIns="80682" bIns="40341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+mn-cs"/>
              </a:defRPr>
            </a:lvl1pPr>
            <a:lvl2pPr marL="455613" indent="1588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2813" indent="1588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0013" indent="1588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7213" indent="1588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r" defTabSz="80686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315554C-9387-4378-80C2-5F7076CAC952}" type="slidenum">
              <a:rPr kumimoji="0" lang="en-US" sz="1059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806867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059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6087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D5F7AC57-9ECC-4128-B604-7F2AE6CC36FD}"/>
              </a:ext>
            </a:extLst>
          </p:cNvPr>
          <p:cNvGraphicFramePr>
            <a:graphicFrameLocks/>
          </p:cNvGraphicFramePr>
          <p:nvPr/>
        </p:nvGraphicFramePr>
        <p:xfrm>
          <a:off x="228601" y="1046630"/>
          <a:ext cx="8567082" cy="56790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9947">
                  <a:extLst>
                    <a:ext uri="{9D8B030D-6E8A-4147-A177-3AD203B41FA5}">
                      <a16:colId xmlns:a16="http://schemas.microsoft.com/office/drawing/2014/main" val="2464685118"/>
                    </a:ext>
                  </a:extLst>
                </a:gridCol>
                <a:gridCol w="3303502">
                  <a:extLst>
                    <a:ext uri="{9D8B030D-6E8A-4147-A177-3AD203B41FA5}">
                      <a16:colId xmlns:a16="http://schemas.microsoft.com/office/drawing/2014/main" val="1927856258"/>
                    </a:ext>
                  </a:extLst>
                </a:gridCol>
                <a:gridCol w="774476">
                  <a:extLst>
                    <a:ext uri="{9D8B030D-6E8A-4147-A177-3AD203B41FA5}">
                      <a16:colId xmlns:a16="http://schemas.microsoft.com/office/drawing/2014/main" val="1017729293"/>
                    </a:ext>
                  </a:extLst>
                </a:gridCol>
                <a:gridCol w="2049157">
                  <a:extLst>
                    <a:ext uri="{9D8B030D-6E8A-4147-A177-3AD203B41FA5}">
                      <a16:colId xmlns:a16="http://schemas.microsoft.com/office/drawing/2014/main" val="1405410781"/>
                    </a:ext>
                  </a:extLst>
                </a:gridCol>
              </a:tblGrid>
              <a:tr h="558059">
                <a:tc>
                  <a:txBody>
                    <a:bodyPr/>
                    <a:lstStyle/>
                    <a:p>
                      <a:r>
                        <a:rPr lang="en-US" sz="1400" dirty="0"/>
                        <a:t>Task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Description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Status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Notes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7052511"/>
                  </a:ext>
                </a:extLst>
              </a:tr>
              <a:tr h="459578">
                <a:tc>
                  <a:txBody>
                    <a:bodyPr/>
                    <a:lstStyle/>
                    <a:p>
                      <a:r>
                        <a:rPr lang="en-US" sz="1100" dirty="0"/>
                        <a:t>Seating Plan Guidelines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="1" dirty="0"/>
                        <a:t>Develop specific guidelines </a:t>
                      </a:r>
                      <a:r>
                        <a:rPr lang="en-US" sz="1100" dirty="0"/>
                        <a:t>for physical distancing to be used in various types of instructional spaces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Completed 7/9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5752774"/>
                  </a:ext>
                </a:extLst>
              </a:tr>
              <a:tr h="459578">
                <a:tc>
                  <a:txBody>
                    <a:bodyPr/>
                    <a:lstStyle/>
                    <a:p>
                      <a:r>
                        <a:rPr lang="en-US" sz="1100" dirty="0"/>
                        <a:t>Communications Process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="1" dirty="0"/>
                        <a:t>Establish process </a:t>
                      </a:r>
                      <a:r>
                        <a:rPr lang="en-US" sz="1100" dirty="0"/>
                        <a:t>to assist Units in development of plans based on available technology and capability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Established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5757040"/>
                  </a:ext>
                </a:extLst>
              </a:tr>
              <a:tr h="820675">
                <a:tc>
                  <a:txBody>
                    <a:bodyPr/>
                    <a:lstStyle/>
                    <a:p>
                      <a:r>
                        <a:rPr lang="en-US" sz="1100" dirty="0"/>
                        <a:t>Seating Examples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="1" dirty="0"/>
                        <a:t>Develop examples </a:t>
                      </a:r>
                      <a:r>
                        <a:rPr lang="en-US" sz="1100" dirty="0"/>
                        <a:t>of seat spacing guidelines applied to 40-50 instructional spaces of various types; create and distribute CAD and PDF templates of various generic seating plans to assist in production of plans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Completed 7/31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8785821"/>
                  </a:ext>
                </a:extLst>
              </a:tr>
              <a:tr h="640126">
                <a:tc>
                  <a:txBody>
                    <a:bodyPr/>
                    <a:lstStyle/>
                    <a:p>
                      <a:r>
                        <a:rPr lang="en-US" sz="1100" dirty="0"/>
                        <a:t>Create COVID seating plans for OUR list of 600 potential instructional spaces and others from list of 3200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="1" dirty="0"/>
                        <a:t>Review and finalize </a:t>
                      </a:r>
                      <a:r>
                        <a:rPr lang="en-US" sz="1100" dirty="0"/>
                        <a:t>capacity plans from OUA team and Units as they are completed; uploaded to 25Live, including centrally and locally scheduled spaces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Complete 8/14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5473799"/>
                  </a:ext>
                </a:extLst>
              </a:tr>
              <a:tr h="820675">
                <a:tc>
                  <a:txBody>
                    <a:bodyPr/>
                    <a:lstStyle/>
                    <a:p>
                      <a:r>
                        <a:rPr lang="en-US" sz="1100" dirty="0"/>
                        <a:t>Preliminary Ventilation Assessment and Resolution of Centrally Scheduled spaces from 600 list (C-1)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/>
                        <a:t>Work with Steve Beyers</a:t>
                      </a:r>
                      <a:r>
                        <a:rPr lang="en-US" sz="1100" dirty="0"/>
                        <a:t>, FE, and Units to complete</a:t>
                      </a:r>
                      <a:r>
                        <a:rPr lang="en-US" sz="1100" baseline="0" dirty="0"/>
                        <a:t> assessment and documentation of ventilation status for all 600 spaces on OUR list. Identify spaces that can be resolved. Send to OUR COB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Complete 8/31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5918089"/>
                  </a:ext>
                </a:extLst>
              </a:tr>
              <a:tr h="640126">
                <a:tc>
                  <a:txBody>
                    <a:bodyPr/>
                    <a:lstStyle/>
                    <a:p>
                      <a:r>
                        <a:rPr lang="en-US" sz="1100" dirty="0"/>
                        <a:t>Preliminary Ventilation Assessment and Resolution of locally scheduled spaces and special requests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Work with Steve Beyers, FE, Units to complete</a:t>
                      </a:r>
                      <a:r>
                        <a:rPr lang="en-US" sz="1100" baseline="0" dirty="0"/>
                        <a:t> assessment &amp; documentation of ventilation status for additional spaces from OUR and Units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Complete 8/31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506443"/>
                  </a:ext>
                </a:extLst>
              </a:tr>
              <a:tr h="459578">
                <a:tc>
                  <a:txBody>
                    <a:bodyPr/>
                    <a:lstStyle/>
                    <a:p>
                      <a:r>
                        <a:rPr lang="en-US" sz="1100" dirty="0"/>
                        <a:t>Develop Classroom Cleaning Plan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/>
                        <a:t>Work with Bob Pils </a:t>
                      </a:r>
                      <a:r>
                        <a:rPr lang="en-US" sz="1100" dirty="0"/>
                        <a:t>and OUR  to integrate cleaning into class schedule; conduct time trials to inform plan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Complete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4723871"/>
                  </a:ext>
                </a:extLst>
              </a:tr>
              <a:tr h="820675">
                <a:tc>
                  <a:txBody>
                    <a:bodyPr/>
                    <a:lstStyle/>
                    <a:p>
                      <a:r>
                        <a:rPr lang="en-US" sz="1100" dirty="0"/>
                        <a:t>Establish procedures/guidelines for excess furniture moves and storage: Assist </a:t>
                      </a:r>
                      <a:r>
                        <a:rPr lang="en-US" sz="1100"/>
                        <a:t>with Implementation.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Work with Units to identify</a:t>
                      </a:r>
                      <a:r>
                        <a:rPr lang="en-US" sz="1100" baseline="0" dirty="0"/>
                        <a:t> available resources and needs for each unit to </a:t>
                      </a:r>
                      <a:r>
                        <a:rPr lang="en-US" sz="1100" b="1" baseline="0" dirty="0"/>
                        <a:t>manage furniture movements </a:t>
                      </a:r>
                      <a:r>
                        <a:rPr lang="en-US" sz="1100" baseline="0" dirty="0"/>
                        <a:t>created by classroom strategy. Establish clear procedure as needed to assist, support, implement.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  <a:p>
                      <a:r>
                        <a:rPr lang="en-US" sz="1100" dirty="0"/>
                        <a:t>Complete: Monitoring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8898113"/>
                  </a:ext>
                </a:extLst>
              </a:tr>
            </a:tbl>
          </a:graphicData>
        </a:graphic>
      </p:graphicFrame>
      <p:sp>
        <p:nvSpPr>
          <p:cNvPr id="5" name="Oval 4">
            <a:extLst>
              <a:ext uri="{FF2B5EF4-FFF2-40B4-BE49-F238E27FC236}">
                <a16:creationId xmlns:a16="http://schemas.microsoft.com/office/drawing/2014/main" id="{C902297E-705A-46F5-BFEE-2267605F2DE3}"/>
              </a:ext>
            </a:extLst>
          </p:cNvPr>
          <p:cNvSpPr/>
          <p:nvPr/>
        </p:nvSpPr>
        <p:spPr>
          <a:xfrm>
            <a:off x="6183787" y="1637906"/>
            <a:ext cx="318959" cy="340779"/>
          </a:xfrm>
          <a:prstGeom prst="ellipse">
            <a:avLst/>
          </a:prstGeom>
          <a:pattFill prst="pct80">
            <a:fgClr>
              <a:srgbClr val="00B05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B813375-0845-47AD-ACB8-7AFAE9F1FFB2}"/>
              </a:ext>
            </a:extLst>
          </p:cNvPr>
          <p:cNvSpPr/>
          <p:nvPr/>
        </p:nvSpPr>
        <p:spPr>
          <a:xfrm>
            <a:off x="6183787" y="2772360"/>
            <a:ext cx="318959" cy="340779"/>
          </a:xfrm>
          <a:prstGeom prst="ellipse">
            <a:avLst/>
          </a:prstGeom>
          <a:pattFill prst="pct80">
            <a:fgClr>
              <a:srgbClr val="00B05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9CA7E9F-510A-4002-9059-6FC2316E7499}"/>
              </a:ext>
            </a:extLst>
          </p:cNvPr>
          <p:cNvSpPr/>
          <p:nvPr/>
        </p:nvSpPr>
        <p:spPr>
          <a:xfrm>
            <a:off x="6187708" y="6060021"/>
            <a:ext cx="318959" cy="340779"/>
          </a:xfrm>
          <a:prstGeom prst="ellipse">
            <a:avLst/>
          </a:prstGeom>
          <a:pattFill prst="dkHorz">
            <a:fgClr>
              <a:srgbClr val="FFFF00"/>
            </a:fgClr>
            <a:bgClr>
              <a:srgbClr val="00B050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D8B7013-1149-40B6-92E1-49178ACD289F}"/>
              </a:ext>
            </a:extLst>
          </p:cNvPr>
          <p:cNvSpPr/>
          <p:nvPr/>
        </p:nvSpPr>
        <p:spPr>
          <a:xfrm>
            <a:off x="6187706" y="2120767"/>
            <a:ext cx="318959" cy="340779"/>
          </a:xfrm>
          <a:prstGeom prst="ellipse">
            <a:avLst/>
          </a:prstGeom>
          <a:pattFill prst="pct80">
            <a:fgClr>
              <a:srgbClr val="00B05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606880E-CC20-4741-95B1-809364C4511D}"/>
              </a:ext>
            </a:extLst>
          </p:cNvPr>
          <p:cNvSpPr/>
          <p:nvPr/>
        </p:nvSpPr>
        <p:spPr>
          <a:xfrm>
            <a:off x="6183787" y="3485100"/>
            <a:ext cx="318959" cy="340779"/>
          </a:xfrm>
          <a:prstGeom prst="ellipse">
            <a:avLst/>
          </a:prstGeom>
          <a:pattFill prst="pct80">
            <a:fgClr>
              <a:srgbClr val="00B05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606880E-CC20-4741-95B1-809364C4511D}"/>
              </a:ext>
            </a:extLst>
          </p:cNvPr>
          <p:cNvSpPr/>
          <p:nvPr/>
        </p:nvSpPr>
        <p:spPr>
          <a:xfrm>
            <a:off x="6194435" y="4993221"/>
            <a:ext cx="318959" cy="340779"/>
          </a:xfrm>
          <a:prstGeom prst="ellipse">
            <a:avLst/>
          </a:prstGeom>
          <a:pattFill prst="pct80">
            <a:fgClr>
              <a:srgbClr val="00B05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606880E-CC20-4741-95B1-809364C4511D}"/>
              </a:ext>
            </a:extLst>
          </p:cNvPr>
          <p:cNvSpPr/>
          <p:nvPr/>
        </p:nvSpPr>
        <p:spPr>
          <a:xfrm>
            <a:off x="6183787" y="4239160"/>
            <a:ext cx="318959" cy="340779"/>
          </a:xfrm>
          <a:prstGeom prst="ellipse">
            <a:avLst/>
          </a:prstGeom>
          <a:pattFill prst="pct80">
            <a:fgClr>
              <a:srgbClr val="00B05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606880E-CC20-4741-95B1-809364C4511D}"/>
              </a:ext>
            </a:extLst>
          </p:cNvPr>
          <p:cNvSpPr/>
          <p:nvPr/>
        </p:nvSpPr>
        <p:spPr>
          <a:xfrm>
            <a:off x="6183787" y="5502819"/>
            <a:ext cx="318959" cy="340779"/>
          </a:xfrm>
          <a:prstGeom prst="ellipse">
            <a:avLst/>
          </a:prstGeom>
          <a:pattFill prst="pct80">
            <a:fgClr>
              <a:srgbClr val="00B05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13" name="Title 2">
            <a:extLst>
              <a:ext uri="{FF2B5EF4-FFF2-40B4-BE49-F238E27FC236}">
                <a16:creationId xmlns:a16="http://schemas.microsoft.com/office/drawing/2014/main" id="{5EEC0C34-DCEA-1F4A-AA0E-17F23C8C9860}"/>
              </a:ext>
            </a:extLst>
          </p:cNvPr>
          <p:cNvSpPr txBox="1">
            <a:spLocks/>
          </p:cNvSpPr>
          <p:nvPr/>
        </p:nvSpPr>
        <p:spPr>
          <a:xfrm>
            <a:off x="369143" y="609600"/>
            <a:ext cx="8405714" cy="665629"/>
          </a:xfrm>
          <a:prstGeom prst="rect">
            <a:avLst/>
          </a:prstGeom>
        </p:spPr>
        <p:txBody>
          <a:bodyPr vert="horz" lIns="88751" tIns="44375" rIns="88751" bIns="44375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88755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4" name="Title 2">
            <a:extLst>
              <a:ext uri="{FF2B5EF4-FFF2-40B4-BE49-F238E27FC236}">
                <a16:creationId xmlns:a16="http://schemas.microsoft.com/office/drawing/2014/main" id="{5EEC0C34-DCEA-1F4A-AA0E-17F23C8C9860}"/>
              </a:ext>
            </a:extLst>
          </p:cNvPr>
          <p:cNvSpPr txBox="1">
            <a:spLocks/>
          </p:cNvSpPr>
          <p:nvPr/>
        </p:nvSpPr>
        <p:spPr>
          <a:xfrm>
            <a:off x="521543" y="381000"/>
            <a:ext cx="8405714" cy="665629"/>
          </a:xfrm>
          <a:prstGeom prst="rect">
            <a:avLst/>
          </a:prstGeom>
        </p:spPr>
        <p:txBody>
          <a:bodyPr vert="horz" lIns="88751" tIns="44375" rIns="88751" bIns="44375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88755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Completed Scope</a:t>
            </a:r>
          </a:p>
        </p:txBody>
      </p:sp>
    </p:spTree>
    <p:extLst>
      <p:ext uri="{BB962C8B-B14F-4D97-AF65-F5344CB8AC3E}">
        <p14:creationId xmlns:p14="http://schemas.microsoft.com/office/powerpoint/2010/main" val="632634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839436"/>
            <a:ext cx="9220200" cy="5998685"/>
          </a:xfrm>
          <a:prstGeom prst="rect">
            <a:avLst/>
          </a:prstGeom>
        </p:spPr>
      </p:pic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4000" y="304800"/>
            <a:ext cx="8280400" cy="685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alt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Guidelines: </a:t>
            </a:r>
            <a:r>
              <a:rPr lang="en-US" alt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Sloped Floor Fixed Seats</a:t>
            </a:r>
          </a:p>
        </p:txBody>
      </p:sp>
    </p:spTree>
    <p:extLst>
      <p:ext uri="{BB962C8B-B14F-4D97-AF65-F5344CB8AC3E}">
        <p14:creationId xmlns:p14="http://schemas.microsoft.com/office/powerpoint/2010/main" val="2582676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6200" y="838200"/>
            <a:ext cx="9338504" cy="6019800"/>
          </a:xfrm>
          <a:prstGeom prst="rect">
            <a:avLst/>
          </a:prstGeom>
        </p:spPr>
      </p:pic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4000" y="304800"/>
            <a:ext cx="8280400" cy="685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alt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Guidelines: </a:t>
            </a:r>
            <a:r>
              <a:rPr lang="en-US" alt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Flat Floor Tablet Chairs</a:t>
            </a:r>
          </a:p>
        </p:txBody>
      </p:sp>
      <p:sp>
        <p:nvSpPr>
          <p:cNvPr id="8" name="Rectangle 7"/>
          <p:cNvSpPr/>
          <p:nvPr/>
        </p:nvSpPr>
        <p:spPr>
          <a:xfrm rot="13586770">
            <a:off x="-297618" y="6375384"/>
            <a:ext cx="772365" cy="4932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5233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070" y="838200"/>
            <a:ext cx="9225270" cy="6022256"/>
          </a:xfrm>
          <a:prstGeom prst="rect">
            <a:avLst/>
          </a:prstGeom>
        </p:spPr>
      </p:pic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4000" y="304800"/>
            <a:ext cx="8051800" cy="685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alt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Guidelines: </a:t>
            </a:r>
            <a:r>
              <a:rPr lang="en-US" alt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Flat Floor Tables &amp; Chairs</a:t>
            </a:r>
          </a:p>
        </p:txBody>
      </p:sp>
      <p:sp>
        <p:nvSpPr>
          <p:cNvPr id="9" name="Rectangle 8"/>
          <p:cNvSpPr/>
          <p:nvPr/>
        </p:nvSpPr>
        <p:spPr>
          <a:xfrm rot="14646375">
            <a:off x="-243302" y="6435427"/>
            <a:ext cx="772365" cy="4932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0061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81930" y="1061070"/>
            <a:ext cx="5932141" cy="53340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3081751" y="836819"/>
            <a:ext cx="5715000" cy="57825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b="54426"/>
          <a:stretch/>
        </p:blipFill>
        <p:spPr>
          <a:xfrm rot="16200000">
            <a:off x="5407946" y="4112546"/>
            <a:ext cx="2976308" cy="2514599"/>
          </a:xfrm>
          <a:prstGeom prst="rect">
            <a:avLst/>
          </a:prstGeom>
        </p:spPr>
      </p:pic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4000" y="304800"/>
            <a:ext cx="8051800" cy="685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altLang="en-US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Templates</a:t>
            </a:r>
            <a:endParaRPr lang="en-US" altLang="en-US" sz="36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0320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719</Words>
  <Application>Microsoft Office PowerPoint</Application>
  <PresentationFormat>On-screen Show (4:3)</PresentationFormat>
  <Paragraphs>182</Paragraphs>
  <Slides>16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Helvetica</vt:lpstr>
      <vt:lpstr>Times</vt:lpstr>
      <vt:lpstr>Times New Roman</vt:lpstr>
      <vt:lpstr>Office Theme</vt:lpstr>
      <vt:lpstr>PowerPoint Presentation</vt:lpstr>
      <vt:lpstr>OUA Minute</vt:lpstr>
      <vt:lpstr>PowerPoint Presentation</vt:lpstr>
      <vt:lpstr>PowerPoint Presentation</vt:lpstr>
      <vt:lpstr>PowerPoint Presentation</vt:lpstr>
      <vt:lpstr>Guidelines: Sloped Floor Fixed Seats</vt:lpstr>
      <vt:lpstr>Guidelines: Flat Floor Tablet Chairs</vt:lpstr>
      <vt:lpstr>Guidelines: Flat Floor Tables &amp; Chairs</vt:lpstr>
      <vt:lpstr>Templates</vt:lpstr>
      <vt:lpstr>PowerPoint Presentation</vt:lpstr>
      <vt:lpstr>Findings</vt:lpstr>
      <vt:lpstr>Findings</vt:lpstr>
      <vt:lpstr>Findings</vt:lpstr>
      <vt:lpstr>Archive</vt:lpstr>
      <vt:lpstr>PowerPoint Presentation</vt:lpstr>
      <vt:lpstr>Lessons Learned</vt:lpstr>
    </vt:vector>
  </TitlesOfParts>
  <Company>Cornell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Margaret McFadden Carney</dc:creator>
  <cp:lastModifiedBy>Margaret McFadden Carney</cp:lastModifiedBy>
  <cp:revision>1</cp:revision>
  <dcterms:created xsi:type="dcterms:W3CDTF">2020-09-24T13:32:34Z</dcterms:created>
  <dcterms:modified xsi:type="dcterms:W3CDTF">2020-09-24T13:33:18Z</dcterms:modified>
</cp:coreProperties>
</file>