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 id="2147483715" r:id="rId2"/>
    <p:sldMasterId id="2147483752" r:id="rId3"/>
  </p:sldMasterIdLst>
  <p:notesMasterIdLst>
    <p:notesMasterId r:id="rId13"/>
  </p:notesMasterIdLst>
  <p:sldIdLst>
    <p:sldId id="262" r:id="rId4"/>
    <p:sldId id="256" r:id="rId5"/>
    <p:sldId id="257" r:id="rId6"/>
    <p:sldId id="541" r:id="rId7"/>
    <p:sldId id="535" r:id="rId8"/>
    <p:sldId id="536" r:id="rId9"/>
    <p:sldId id="537" r:id="rId10"/>
    <p:sldId id="538" r:id="rId11"/>
    <p:sldId id="447" r:id="rId12"/>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6" autoAdjust="0"/>
    <p:restoredTop sz="94249" autoAdjust="0"/>
  </p:normalViewPr>
  <p:slideViewPr>
    <p:cSldViewPr>
      <p:cViewPr varScale="1">
        <p:scale>
          <a:sx n="64" d="100"/>
          <a:sy n="64" d="100"/>
        </p:scale>
        <p:origin x="720" y="1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34ACCC28-19B3-4899-B746-5CAA87CA08B3}" type="datetimeFigureOut">
              <a:rPr lang="en-US" smtClean="0"/>
              <a:t>9/25/2020</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35F52ED8-C295-44CF-90E8-5E7932A5FC8A}" type="slidenum">
              <a:rPr lang="en-US" smtClean="0"/>
              <a:t>‹#›</a:t>
            </a:fld>
            <a:endParaRPr lang="en-US"/>
          </a:p>
        </p:txBody>
      </p:sp>
    </p:spTree>
    <p:extLst>
      <p:ext uri="{BB962C8B-B14F-4D97-AF65-F5344CB8AC3E}">
        <p14:creationId xmlns:p14="http://schemas.microsoft.com/office/powerpoint/2010/main" val="68144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pp.e-builder.net/public/publicLanding.aspx?QS=24cbb853ccb44eed929ce9bb31f8c3b5"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pp.e-builder.net/da2/daLanding.aspx?QS=d7719d9d9fb94f7ab93f05f4dc984101"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app.e-builder.net/public/publicLanding.aspx?QS=da7886f8fc48452db8f59f9a50521267" TargetMode="External"/><Relationship Id="rId4" Type="http://schemas.openxmlformats.org/officeDocument/2006/relationships/hyperlink" Target="https://app.e-builder.net/public/fileview_fileview_act.aspx?portaltype=7&amp;o=%7b96ec0520-6544-41f0-ba06-02404c786e3f%7d"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5F52ED8-C295-44CF-90E8-5E7932A5FC8A}" type="slidenum">
              <a:rPr lang="en-US" smtClean="0"/>
              <a:t>1</a:t>
            </a:fld>
            <a:endParaRPr lang="en-US"/>
          </a:p>
        </p:txBody>
      </p:sp>
    </p:spTree>
    <p:extLst>
      <p:ext uri="{BB962C8B-B14F-4D97-AF65-F5344CB8AC3E}">
        <p14:creationId xmlns:p14="http://schemas.microsoft.com/office/powerpoint/2010/main" val="2190875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52ED8-C295-44CF-90E8-5E7932A5FC8A}" type="slidenum">
              <a:rPr lang="en-US" smtClean="0"/>
              <a:t>3</a:t>
            </a:fld>
            <a:endParaRPr lang="en-US"/>
          </a:p>
        </p:txBody>
      </p:sp>
    </p:spTree>
    <p:extLst>
      <p:ext uri="{BB962C8B-B14F-4D97-AF65-F5344CB8AC3E}">
        <p14:creationId xmlns:p14="http://schemas.microsoft.com/office/powerpoint/2010/main" val="3137191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This is real – impacting projects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Make sure COVID plan is in place and reviewed by EHS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Make sure workers are complying with University guidelines when outside construction area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557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Our insurance carrier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Feedback loop (FM global tour of Campus) three projects they did not review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When in doubt contact FM global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Three pages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7364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665665">
              <a:spcBef>
                <a:spcPts val="728"/>
              </a:spcBef>
              <a:buNone/>
            </a:pPr>
            <a:r>
              <a:rPr lang="en-US" dirty="0"/>
              <a:t>Cross Functional Teams for Design, Bid and Construction have been very productive recently and I would like to highlight resources that have been added recently </a:t>
            </a:r>
          </a:p>
          <a:p>
            <a:pPr marL="0" indent="0" defTabSz="665665">
              <a:spcBef>
                <a:spcPts val="728"/>
              </a:spcBef>
              <a:buNone/>
            </a:pPr>
            <a:endParaRPr lang="en-US" dirty="0"/>
          </a:p>
          <a:p>
            <a:pPr marL="0" indent="0" defTabSz="665665">
              <a:spcBef>
                <a:spcPts val="728"/>
              </a:spcBef>
              <a:buNone/>
            </a:pPr>
            <a:r>
              <a:rPr lang="en-US" dirty="0"/>
              <a:t>Guidance document outlines unique aspects of State-funded projects versus Cornell-Funded. Information is also contained within State checklists.</a:t>
            </a:r>
          </a:p>
          <a:p>
            <a:pPr marL="0" indent="0" defTabSz="665665">
              <a:spcBef>
                <a:spcPts val="728"/>
              </a:spcBef>
              <a:buNone/>
            </a:pPr>
            <a:endParaRPr lang="en-US" sz="1200" u="sng" dirty="0">
              <a:solidFill>
                <a:srgbClr val="00206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marL="0" indent="0" defTabSz="665665">
              <a:spcBef>
                <a:spcPts val="728"/>
              </a:spcBef>
              <a:buNone/>
            </a:pPr>
            <a:r>
              <a:rPr lang="en-US" dirty="0"/>
              <a:t>This guidance document provides suggestions for PM when editing Consultant contracts. </a:t>
            </a:r>
            <a:endParaRPr lang="en-US" sz="1200" u="sng" dirty="0">
              <a:solidFill>
                <a:srgbClr val="00206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u="sng" dirty="0">
              <a:solidFill>
                <a:srgbClr val="002060"/>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Provide compliance with Cornell University’s Asbestos Written Program (HS-16), NYS and Federal asbestos regulations related to mitigating asbestos exposure risk to students, faculty, staff, and the general public. This is accomplished through coordinated asbestos surveys, abatement design, project and air monitoring services, and post-construction asbestos surveys utilizing the Program’s pre-approved and licensed Environmental Consultants and Contractors.</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7717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Monthly Status Update (</a:t>
            </a:r>
            <a:r>
              <a:rPr lang="en-US" sz="1200" dirty="0" err="1">
                <a:solidFill>
                  <a:schemeClr val="tx1">
                    <a:lumMod val="75000"/>
                    <a:lumOff val="25000"/>
                  </a:schemeClr>
                </a:solidFill>
                <a:latin typeface="Arial" panose="020B0604020202020204" pitchFamily="34" charset="0"/>
                <a:cs typeface="Arial" panose="020B0604020202020204" pitchFamily="34" charset="0"/>
              </a:rPr>
              <a:t>GDoc</a:t>
            </a:r>
            <a:r>
              <a:rPr lang="en-US" sz="1200" dirty="0">
                <a:solidFill>
                  <a:schemeClr val="tx1">
                    <a:lumMod val="75000"/>
                    <a:lumOff val="25000"/>
                  </a:schemeClr>
                </a:solidFill>
                <a:latin typeface="Arial" panose="020B0604020202020204" pitchFamily="34" charset="0"/>
                <a:cs typeface="Arial" panose="020B0604020202020204" pitchFamily="34" charset="0"/>
              </a:rPr>
              <a:t>)</a:t>
            </a:r>
          </a:p>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Facilities Inventory Group Services (</a:t>
            </a:r>
            <a:r>
              <a:rPr lang="en-US" sz="1200" dirty="0" err="1">
                <a:solidFill>
                  <a:schemeClr val="tx1">
                    <a:lumMod val="75000"/>
                    <a:lumOff val="25000"/>
                  </a:schemeClr>
                </a:solidFill>
                <a:latin typeface="Arial" panose="020B0604020202020204" pitchFamily="34" charset="0"/>
                <a:cs typeface="Arial" panose="020B0604020202020204" pitchFamily="34" charset="0"/>
              </a:rPr>
              <a:t>GDoc</a:t>
            </a:r>
            <a:r>
              <a:rPr lang="en-US" sz="1200" dirty="0">
                <a:solidFill>
                  <a:schemeClr val="tx1">
                    <a:lumMod val="75000"/>
                    <a:lumOff val="25000"/>
                  </a:schemeClr>
                </a:solidFill>
                <a:latin typeface="Arial" panose="020B0604020202020204" pitchFamily="34" charset="0"/>
                <a:cs typeface="Arial" panose="020B0604020202020204" pitchFamily="34" charset="0"/>
              </a:rPr>
              <a:t>)</a:t>
            </a:r>
          </a:p>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Site Design &amp; Impacts (</a:t>
            </a:r>
            <a:r>
              <a:rPr lang="en-US" sz="1200" dirty="0" err="1">
                <a:solidFill>
                  <a:schemeClr val="tx1">
                    <a:lumMod val="75000"/>
                    <a:lumOff val="25000"/>
                  </a:schemeClr>
                </a:solidFill>
                <a:latin typeface="Arial" panose="020B0604020202020204" pitchFamily="34" charset="0"/>
                <a:cs typeface="Arial" panose="020B0604020202020204" pitchFamily="34" charset="0"/>
              </a:rPr>
              <a:t>GDoc</a:t>
            </a:r>
            <a:r>
              <a:rPr lang="en-US" sz="1200" dirty="0">
                <a:solidFill>
                  <a:schemeClr val="tx1">
                    <a:lumMod val="75000"/>
                    <a:lumOff val="25000"/>
                  </a:schemeClr>
                </a:solidFill>
                <a:latin typeface="Arial" panose="020B0604020202020204" pitchFamily="34" charset="0"/>
                <a:cs typeface="Arial" panose="020B0604020202020204" pitchFamily="34" charset="0"/>
              </a:rPr>
              <a:t>)</a:t>
            </a:r>
          </a:p>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FM Global (</a:t>
            </a:r>
            <a:r>
              <a:rPr lang="en-US" sz="1200" dirty="0" err="1">
                <a:solidFill>
                  <a:schemeClr val="tx1">
                    <a:lumMod val="75000"/>
                    <a:lumOff val="25000"/>
                  </a:schemeClr>
                </a:solidFill>
                <a:latin typeface="Arial" panose="020B0604020202020204" pitchFamily="34" charset="0"/>
                <a:cs typeface="Arial" panose="020B0604020202020204" pitchFamily="34" charset="0"/>
              </a:rPr>
              <a:t>GDoc</a:t>
            </a:r>
            <a:r>
              <a:rPr lang="en-US" sz="1200" dirty="0">
                <a:solidFill>
                  <a:schemeClr val="tx1">
                    <a:lumMod val="75000"/>
                    <a:lumOff val="25000"/>
                  </a:schemeClr>
                </a:solidFill>
                <a:latin typeface="Arial" panose="020B0604020202020204" pitchFamily="34" charset="0"/>
                <a:cs typeface="Arial" panose="020B0604020202020204" pitchFamily="34" charset="0"/>
              </a:rPr>
              <a:t>)</a:t>
            </a:r>
          </a:p>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Site Selection (</a:t>
            </a:r>
            <a:r>
              <a:rPr lang="en-US" sz="1200" dirty="0" err="1">
                <a:solidFill>
                  <a:schemeClr val="tx1">
                    <a:lumMod val="75000"/>
                    <a:lumOff val="25000"/>
                  </a:schemeClr>
                </a:solidFill>
                <a:latin typeface="Arial" panose="020B0604020202020204" pitchFamily="34" charset="0"/>
                <a:cs typeface="Arial" panose="020B0604020202020204" pitchFamily="34" charset="0"/>
              </a:rPr>
              <a:t>GDoc</a:t>
            </a:r>
            <a:r>
              <a:rPr lang="en-US" sz="1200" dirty="0">
                <a:solidFill>
                  <a:schemeClr val="tx1">
                    <a:lumMod val="75000"/>
                    <a:lumOff val="25000"/>
                  </a:schemeClr>
                </a:solidFill>
                <a:latin typeface="Arial" panose="020B0604020202020204" pitchFamily="34" charset="0"/>
                <a:cs typeface="Arial" panose="020B0604020202020204" pitchFamily="34" charset="0"/>
              </a:rPr>
              <a:t>)</a:t>
            </a:r>
          </a:p>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Low Sloped Roofing (</a:t>
            </a:r>
            <a:r>
              <a:rPr lang="en-US" sz="1200" dirty="0" err="1">
                <a:solidFill>
                  <a:schemeClr val="tx1">
                    <a:lumMod val="75000"/>
                    <a:lumOff val="25000"/>
                  </a:schemeClr>
                </a:solidFill>
                <a:latin typeface="Arial" panose="020B0604020202020204" pitchFamily="34" charset="0"/>
                <a:cs typeface="Arial" panose="020B0604020202020204" pitchFamily="34" charset="0"/>
              </a:rPr>
              <a:t>GDoc</a:t>
            </a:r>
            <a:r>
              <a:rPr lang="en-US" sz="1200" dirty="0">
                <a:solidFill>
                  <a:schemeClr val="tx1">
                    <a:lumMod val="75000"/>
                    <a:lumOff val="25000"/>
                  </a:schemeClr>
                </a:solidFill>
                <a:latin typeface="Arial" panose="020B0604020202020204" pitchFamily="34" charset="0"/>
                <a:cs typeface="Arial" panose="020B0604020202020204" pitchFamily="34" charset="0"/>
              </a:rPr>
              <a:t>)</a:t>
            </a:r>
          </a:p>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Cost Control (</a:t>
            </a:r>
            <a:r>
              <a:rPr lang="en-US" sz="1200" dirty="0" err="1">
                <a:solidFill>
                  <a:schemeClr val="tx1">
                    <a:lumMod val="75000"/>
                    <a:lumOff val="25000"/>
                  </a:schemeClr>
                </a:solidFill>
                <a:latin typeface="Arial" panose="020B0604020202020204" pitchFamily="34" charset="0"/>
                <a:cs typeface="Arial" panose="020B0604020202020204" pitchFamily="34" charset="0"/>
              </a:rPr>
              <a:t>GDoc</a:t>
            </a:r>
            <a:r>
              <a:rPr lang="en-US" sz="1200" dirty="0">
                <a:solidFill>
                  <a:schemeClr val="tx1">
                    <a:lumMod val="75000"/>
                    <a:lumOff val="25000"/>
                  </a:schemeClr>
                </a:solidFill>
                <a:latin typeface="Arial" panose="020B0604020202020204" pitchFamily="34" charset="0"/>
                <a:cs typeface="Arial" panose="020B0604020202020204" pitchFamily="34" charset="0"/>
              </a:rPr>
              <a:t>)</a:t>
            </a:r>
          </a:p>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Project Hazmat Procedures (</a:t>
            </a:r>
            <a:r>
              <a:rPr lang="en-US" sz="1200" dirty="0" err="1">
                <a:solidFill>
                  <a:schemeClr val="tx1">
                    <a:lumMod val="75000"/>
                    <a:lumOff val="25000"/>
                  </a:schemeClr>
                </a:solidFill>
                <a:latin typeface="Arial" panose="020B0604020202020204" pitchFamily="34" charset="0"/>
                <a:cs typeface="Arial" panose="020B0604020202020204" pitchFamily="34" charset="0"/>
              </a:rPr>
              <a:t>GDoc</a:t>
            </a:r>
            <a:r>
              <a:rPr lang="en-US" sz="1200" dirty="0">
                <a:solidFill>
                  <a:schemeClr val="tx1">
                    <a:lumMod val="75000"/>
                    <a:lumOff val="25000"/>
                  </a:schemeClr>
                </a:solidFill>
                <a:latin typeface="Arial" panose="020B0604020202020204" pitchFamily="34" charset="0"/>
                <a:cs typeface="Arial" panose="020B0604020202020204" pitchFamily="34" charset="0"/>
              </a:rPr>
              <a:t>)</a:t>
            </a:r>
          </a:p>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Project Meeting Groups Example (Template)</a:t>
            </a:r>
          </a:p>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State Project IFD Informational Meeting (Letter Template)</a:t>
            </a:r>
          </a:p>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Consultant Phase Authorization Letter (Template) </a:t>
            </a:r>
          </a:p>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Municipal Approvals - Storage Containers (MOU)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3531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sng" dirty="0">
                <a:solidFill>
                  <a:srgbClr val="00206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MWBE Goal Setting Template</a:t>
            </a:r>
            <a:endParaRPr lang="en-US" sz="1200" u="sng" dirty="0">
              <a:solidFill>
                <a:srgbClr val="002060"/>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sng" dirty="0">
                <a:solidFill>
                  <a:srgbClr val="00206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Hot Work Permits</a:t>
            </a:r>
            <a:endParaRPr lang="en-US" sz="1200" u="sng" dirty="0">
              <a:solidFill>
                <a:srgbClr val="00206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8876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75967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7999"/>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78307" y="398525"/>
            <a:ext cx="1309878" cy="1277112"/>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0"/>
            <a:ext cx="9144000" cy="222885"/>
          </a:xfrm>
          <a:custGeom>
            <a:avLst/>
            <a:gdLst/>
            <a:ahLst/>
            <a:cxnLst/>
            <a:rect l="l" t="t" r="r" b="b"/>
            <a:pathLst>
              <a:path w="9144000" h="222885">
                <a:moveTo>
                  <a:pt x="0" y="222504"/>
                </a:moveTo>
                <a:lnTo>
                  <a:pt x="9144000" y="222504"/>
                </a:lnTo>
                <a:lnTo>
                  <a:pt x="9144000" y="0"/>
                </a:lnTo>
                <a:lnTo>
                  <a:pt x="0" y="0"/>
                </a:lnTo>
                <a:lnTo>
                  <a:pt x="0" y="222504"/>
                </a:lnTo>
                <a:close/>
              </a:path>
            </a:pathLst>
          </a:custGeom>
          <a:solidFill>
            <a:srgbClr val="B21A1A"/>
          </a:solidFill>
        </p:spPr>
        <p:txBody>
          <a:bodyPr wrap="square" lIns="0" tIns="0" rIns="0" bIns="0" rtlCol="0"/>
          <a:lstStyle/>
          <a:p>
            <a:endParaRPr/>
          </a:p>
        </p:txBody>
      </p:sp>
      <p:sp>
        <p:nvSpPr>
          <p:cNvPr id="2" name="Holder 2"/>
          <p:cNvSpPr>
            <a:spLocks noGrp="1"/>
          </p:cNvSpPr>
          <p:nvPr>
            <p:ph type="ctrTitle"/>
          </p:nvPr>
        </p:nvSpPr>
        <p:spPr>
          <a:xfrm>
            <a:off x="407162" y="1760464"/>
            <a:ext cx="8329674" cy="10007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87962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77940"/>
            <a:ext cx="2103120" cy="276999"/>
          </a:xfrm>
        </p:spPr>
        <p:txBody>
          <a:bodyPr/>
          <a:lstStyle/>
          <a:p>
            <a:fld id="{840601E4-3F87-485E-BCF1-0932C51EED9D}" type="datetimeFigureOut">
              <a:rPr lang="en-US" smtClean="0"/>
              <a:t>9/25/2020</a:t>
            </a:fld>
            <a:endParaRPr lang="en-US"/>
          </a:p>
        </p:txBody>
      </p:sp>
      <p:sp>
        <p:nvSpPr>
          <p:cNvPr id="5" name="Footer Placeholder 4"/>
          <p:cNvSpPr>
            <a:spLocks noGrp="1"/>
          </p:cNvSpPr>
          <p:nvPr>
            <p:ph type="ftr" sz="quarter" idx="11"/>
          </p:nvPr>
        </p:nvSpPr>
        <p:spPr>
          <a:xfrm>
            <a:off x="3108960" y="6377940"/>
            <a:ext cx="2926080" cy="276999"/>
          </a:xfrm>
        </p:spPr>
        <p:txBody>
          <a:bodyPr/>
          <a:lstStyle/>
          <a:p>
            <a:endParaRPr lang="en-US"/>
          </a:p>
        </p:txBody>
      </p:sp>
      <p:sp>
        <p:nvSpPr>
          <p:cNvPr id="6" name="Slide Number Placeholder 5"/>
          <p:cNvSpPr>
            <a:spLocks noGrp="1"/>
          </p:cNvSpPr>
          <p:nvPr>
            <p:ph type="sldNum" sz="quarter" idx="12"/>
          </p:nvPr>
        </p:nvSpPr>
        <p:spPr>
          <a:xfrm>
            <a:off x="6583680" y="6377940"/>
            <a:ext cx="2103120" cy="276999"/>
          </a:xfrm>
        </p:spPr>
        <p:txBody>
          <a:bodyPr/>
          <a:lstStyle/>
          <a:p>
            <a:fld id="{6315554C-9387-4378-80C2-5F7076CAC952}" type="slidenum">
              <a:rPr lang="en-US" smtClean="0"/>
              <a:t>‹#›</a:t>
            </a:fld>
            <a:endParaRPr lang="en-US"/>
          </a:p>
        </p:txBody>
      </p:sp>
      <p:sp>
        <p:nvSpPr>
          <p:cNvPr id="10" name="Rectangle 9"/>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90"/>
          </a:p>
        </p:txBody>
      </p:sp>
      <p:pic>
        <p:nvPicPr>
          <p:cNvPr id="12" name="Picture 11"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8" y="-157022"/>
            <a:ext cx="1370059" cy="522449"/>
          </a:xfrm>
          <a:prstGeom prst="rect">
            <a:avLst/>
          </a:prstGeom>
        </p:spPr>
      </p:pic>
      <p:sp>
        <p:nvSpPr>
          <p:cNvPr id="3" name="Text Placeholder 2"/>
          <p:cNvSpPr>
            <a:spLocks noGrp="1"/>
          </p:cNvSpPr>
          <p:nvPr>
            <p:ph type="body" sz="quarter" idx="13"/>
          </p:nvPr>
        </p:nvSpPr>
        <p:spPr>
          <a:xfrm>
            <a:off x="285752" y="1752602"/>
            <a:ext cx="8678863" cy="13849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285750" y="1066800"/>
            <a:ext cx="8677656" cy="276999"/>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2459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7999"/>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78307" y="398525"/>
            <a:ext cx="1309878" cy="1277112"/>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0"/>
            <a:ext cx="9144000" cy="222885"/>
          </a:xfrm>
          <a:custGeom>
            <a:avLst/>
            <a:gdLst/>
            <a:ahLst/>
            <a:cxnLst/>
            <a:rect l="l" t="t" r="r" b="b"/>
            <a:pathLst>
              <a:path w="9144000" h="222885">
                <a:moveTo>
                  <a:pt x="0" y="222504"/>
                </a:moveTo>
                <a:lnTo>
                  <a:pt x="9144000" y="222504"/>
                </a:lnTo>
                <a:lnTo>
                  <a:pt x="9144000" y="0"/>
                </a:lnTo>
                <a:lnTo>
                  <a:pt x="0" y="0"/>
                </a:lnTo>
                <a:lnTo>
                  <a:pt x="0" y="222504"/>
                </a:lnTo>
                <a:close/>
              </a:path>
            </a:pathLst>
          </a:custGeom>
          <a:solidFill>
            <a:srgbClr val="B21A1A"/>
          </a:solidFill>
        </p:spPr>
        <p:txBody>
          <a:bodyPr wrap="square" lIns="0" tIns="0" rIns="0" bIns="0" rtlCol="0"/>
          <a:lstStyle/>
          <a:p>
            <a:endParaRPr/>
          </a:p>
        </p:txBody>
      </p:sp>
      <p:sp>
        <p:nvSpPr>
          <p:cNvPr id="2" name="Holder 2"/>
          <p:cNvSpPr>
            <a:spLocks noGrp="1"/>
          </p:cNvSpPr>
          <p:nvPr>
            <p:ph type="ctrTitle"/>
          </p:nvPr>
        </p:nvSpPr>
        <p:spPr>
          <a:xfrm>
            <a:off x="407162" y="1760464"/>
            <a:ext cx="8329674" cy="10007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8000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2998B"/>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75261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2998B"/>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08708" y="1198106"/>
            <a:ext cx="3594734" cy="4660900"/>
          </a:xfrm>
          <a:prstGeom prst="rect">
            <a:avLst/>
          </a:prstGeom>
        </p:spPr>
        <p:txBody>
          <a:bodyPr wrap="square" lIns="0" tIns="0" rIns="0" bIns="0">
            <a:spAutoFit/>
          </a:bodyPr>
          <a:lstStyle>
            <a:lvl1pPr>
              <a:defRPr sz="2400" b="1" i="1">
                <a:solidFill>
                  <a:srgbClr val="00B0F0"/>
                </a:solidFill>
                <a:latin typeface="Times New Roman"/>
                <a:cs typeface="Times New Roman"/>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61987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2998B"/>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41967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91035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77940"/>
            <a:ext cx="2103120" cy="276999"/>
          </a:xfrm>
        </p:spPr>
        <p:txBody>
          <a:bodyPr/>
          <a:lstStyle/>
          <a:p>
            <a:fld id="{840601E4-3F87-485E-BCF1-0932C51EED9D}" type="datetimeFigureOut">
              <a:rPr lang="en-US" smtClean="0"/>
              <a:t>9/25/2020</a:t>
            </a:fld>
            <a:endParaRPr lang="en-US"/>
          </a:p>
        </p:txBody>
      </p:sp>
      <p:sp>
        <p:nvSpPr>
          <p:cNvPr id="5" name="Footer Placeholder 4"/>
          <p:cNvSpPr>
            <a:spLocks noGrp="1"/>
          </p:cNvSpPr>
          <p:nvPr>
            <p:ph type="ftr" sz="quarter" idx="11"/>
          </p:nvPr>
        </p:nvSpPr>
        <p:spPr>
          <a:xfrm>
            <a:off x="3108960" y="6377940"/>
            <a:ext cx="2926080" cy="276999"/>
          </a:xfrm>
        </p:spPr>
        <p:txBody>
          <a:bodyPr/>
          <a:lstStyle/>
          <a:p>
            <a:endParaRPr lang="en-US"/>
          </a:p>
        </p:txBody>
      </p:sp>
      <p:sp>
        <p:nvSpPr>
          <p:cNvPr id="6" name="Slide Number Placeholder 5"/>
          <p:cNvSpPr>
            <a:spLocks noGrp="1"/>
          </p:cNvSpPr>
          <p:nvPr>
            <p:ph type="sldNum" sz="quarter" idx="12"/>
          </p:nvPr>
        </p:nvSpPr>
        <p:spPr>
          <a:xfrm>
            <a:off x="6583680" y="6377940"/>
            <a:ext cx="2103120" cy="276999"/>
          </a:xfrm>
        </p:spPr>
        <p:txBody>
          <a:bodyPr/>
          <a:lstStyle/>
          <a:p>
            <a:fld id="{6315554C-9387-4378-80C2-5F7076CAC952}" type="slidenum">
              <a:rPr lang="en-US" smtClean="0"/>
              <a:t>‹#›</a:t>
            </a:fld>
            <a:endParaRPr lang="en-US"/>
          </a:p>
        </p:txBody>
      </p:sp>
      <p:sp>
        <p:nvSpPr>
          <p:cNvPr id="10" name="Rectangle 9"/>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90"/>
          </a:p>
        </p:txBody>
      </p:sp>
      <p:pic>
        <p:nvPicPr>
          <p:cNvPr id="12" name="Picture 11"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8" y="-157022"/>
            <a:ext cx="1370059" cy="522449"/>
          </a:xfrm>
          <a:prstGeom prst="rect">
            <a:avLst/>
          </a:prstGeom>
        </p:spPr>
      </p:pic>
      <p:sp>
        <p:nvSpPr>
          <p:cNvPr id="3" name="Text Placeholder 2"/>
          <p:cNvSpPr>
            <a:spLocks noGrp="1"/>
          </p:cNvSpPr>
          <p:nvPr>
            <p:ph type="body" sz="quarter" idx="13"/>
          </p:nvPr>
        </p:nvSpPr>
        <p:spPr>
          <a:xfrm>
            <a:off x="285752" y="1752602"/>
            <a:ext cx="8678863" cy="13849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285750" y="1066800"/>
            <a:ext cx="8677656" cy="276999"/>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86632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2998B"/>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2998B"/>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08708" y="1198106"/>
            <a:ext cx="3594734" cy="4660900"/>
          </a:xfrm>
          <a:prstGeom prst="rect">
            <a:avLst/>
          </a:prstGeom>
        </p:spPr>
        <p:txBody>
          <a:bodyPr wrap="square" lIns="0" tIns="0" rIns="0" bIns="0">
            <a:spAutoFit/>
          </a:bodyPr>
          <a:lstStyle>
            <a:lvl1pPr>
              <a:defRPr sz="2400" b="1" i="1">
                <a:solidFill>
                  <a:srgbClr val="00B0F0"/>
                </a:solidFill>
                <a:latin typeface="Times New Roman"/>
                <a:cs typeface="Times New Roman"/>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2998B"/>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4626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56139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93168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434224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222885"/>
          </a:xfrm>
          <a:custGeom>
            <a:avLst/>
            <a:gdLst/>
            <a:ahLst/>
            <a:cxnLst/>
            <a:rect l="l" t="t" r="r" b="b"/>
            <a:pathLst>
              <a:path w="9144000" h="222885">
                <a:moveTo>
                  <a:pt x="0" y="222504"/>
                </a:moveTo>
                <a:lnTo>
                  <a:pt x="9144000" y="222504"/>
                </a:lnTo>
                <a:lnTo>
                  <a:pt x="9144000" y="0"/>
                </a:lnTo>
                <a:lnTo>
                  <a:pt x="0" y="0"/>
                </a:lnTo>
                <a:lnTo>
                  <a:pt x="0" y="222504"/>
                </a:lnTo>
                <a:close/>
              </a:path>
            </a:pathLst>
          </a:custGeom>
          <a:solidFill>
            <a:srgbClr val="B21A1A"/>
          </a:solidFill>
        </p:spPr>
        <p:txBody>
          <a:bodyPr wrap="square" lIns="0" tIns="0" rIns="0" bIns="0" rtlCol="0"/>
          <a:lstStyle/>
          <a:p>
            <a:endParaRPr/>
          </a:p>
        </p:txBody>
      </p:sp>
      <p:sp>
        <p:nvSpPr>
          <p:cNvPr id="17" name="bk object 17"/>
          <p:cNvSpPr/>
          <p:nvPr/>
        </p:nvSpPr>
        <p:spPr>
          <a:xfrm>
            <a:off x="3864864" y="0"/>
            <a:ext cx="1380743" cy="370331"/>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155702" y="324853"/>
            <a:ext cx="8832595" cy="513080"/>
          </a:xfrm>
          <a:prstGeom prst="rect">
            <a:avLst/>
          </a:prstGeom>
        </p:spPr>
        <p:txBody>
          <a:bodyPr wrap="square" lIns="0" tIns="0" rIns="0" bIns="0">
            <a:spAutoFit/>
          </a:bodyPr>
          <a:lstStyle>
            <a:lvl1pPr>
              <a:defRPr sz="3200" b="0" i="0">
                <a:solidFill>
                  <a:srgbClr val="A2998B"/>
                </a:solidFill>
                <a:latin typeface="Arial"/>
                <a:cs typeface="Arial"/>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9/25/2020</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88" r:id="rId1"/>
    <p:sldLayoutId id="2147483662" r:id="rId2"/>
    <p:sldLayoutId id="2147483663" r:id="rId3"/>
    <p:sldLayoutId id="2147483687" r:id="rId4"/>
    <p:sldLayoutId id="214748368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000120"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17" name="bg object 17"/>
          <p:cNvSpPr/>
          <p:nvPr/>
        </p:nvSpPr>
        <p:spPr>
          <a:xfrm>
            <a:off x="1592396"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18" name="bg object 18"/>
          <p:cNvSpPr/>
          <p:nvPr/>
        </p:nvSpPr>
        <p:spPr>
          <a:xfrm>
            <a:off x="2184674"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19" name="bg object 19"/>
          <p:cNvSpPr/>
          <p:nvPr/>
        </p:nvSpPr>
        <p:spPr>
          <a:xfrm>
            <a:off x="2776950"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0" name="bg object 20"/>
          <p:cNvSpPr/>
          <p:nvPr/>
        </p:nvSpPr>
        <p:spPr>
          <a:xfrm>
            <a:off x="3369227"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1" name="bg object 21"/>
          <p:cNvSpPr/>
          <p:nvPr/>
        </p:nvSpPr>
        <p:spPr>
          <a:xfrm>
            <a:off x="3961504"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2" name="bg object 22"/>
          <p:cNvSpPr/>
          <p:nvPr/>
        </p:nvSpPr>
        <p:spPr>
          <a:xfrm>
            <a:off x="4553781"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3" name="bg object 23"/>
          <p:cNvSpPr/>
          <p:nvPr/>
        </p:nvSpPr>
        <p:spPr>
          <a:xfrm>
            <a:off x="5146058"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4" name="bg object 24"/>
          <p:cNvSpPr/>
          <p:nvPr/>
        </p:nvSpPr>
        <p:spPr>
          <a:xfrm>
            <a:off x="5738335"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5" name="bg object 25"/>
          <p:cNvSpPr/>
          <p:nvPr/>
        </p:nvSpPr>
        <p:spPr>
          <a:xfrm>
            <a:off x="6330612"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6" name="bg object 26"/>
          <p:cNvSpPr/>
          <p:nvPr/>
        </p:nvSpPr>
        <p:spPr>
          <a:xfrm>
            <a:off x="6922888"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7" name="bg object 27"/>
          <p:cNvSpPr/>
          <p:nvPr/>
        </p:nvSpPr>
        <p:spPr>
          <a:xfrm>
            <a:off x="7515165"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8" name="bg object 28"/>
          <p:cNvSpPr/>
          <p:nvPr/>
        </p:nvSpPr>
        <p:spPr>
          <a:xfrm>
            <a:off x="8107442"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 name="Holder 2"/>
          <p:cNvSpPr>
            <a:spLocks noGrp="1"/>
          </p:cNvSpPr>
          <p:nvPr>
            <p:ph type="title"/>
          </p:nvPr>
        </p:nvSpPr>
        <p:spPr>
          <a:xfrm>
            <a:off x="457200" y="274320"/>
            <a:ext cx="82296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9/25/2020</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4485857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222885"/>
          </a:xfrm>
          <a:custGeom>
            <a:avLst/>
            <a:gdLst/>
            <a:ahLst/>
            <a:cxnLst/>
            <a:rect l="l" t="t" r="r" b="b"/>
            <a:pathLst>
              <a:path w="9144000" h="222885">
                <a:moveTo>
                  <a:pt x="0" y="222504"/>
                </a:moveTo>
                <a:lnTo>
                  <a:pt x="9144000" y="222504"/>
                </a:lnTo>
                <a:lnTo>
                  <a:pt x="9144000" y="0"/>
                </a:lnTo>
                <a:lnTo>
                  <a:pt x="0" y="0"/>
                </a:lnTo>
                <a:lnTo>
                  <a:pt x="0" y="222504"/>
                </a:lnTo>
                <a:close/>
              </a:path>
            </a:pathLst>
          </a:custGeom>
          <a:solidFill>
            <a:srgbClr val="B21A1A"/>
          </a:solidFill>
        </p:spPr>
        <p:txBody>
          <a:bodyPr wrap="square" lIns="0" tIns="0" rIns="0" bIns="0" rtlCol="0"/>
          <a:lstStyle/>
          <a:p>
            <a:endParaRPr/>
          </a:p>
        </p:txBody>
      </p:sp>
      <p:sp>
        <p:nvSpPr>
          <p:cNvPr id="17" name="bk object 17"/>
          <p:cNvSpPr/>
          <p:nvPr/>
        </p:nvSpPr>
        <p:spPr>
          <a:xfrm>
            <a:off x="3864864" y="0"/>
            <a:ext cx="1380743" cy="370331"/>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155702" y="324853"/>
            <a:ext cx="8832595" cy="513080"/>
          </a:xfrm>
          <a:prstGeom prst="rect">
            <a:avLst/>
          </a:prstGeom>
        </p:spPr>
        <p:txBody>
          <a:bodyPr wrap="square" lIns="0" tIns="0" rIns="0" bIns="0">
            <a:spAutoFit/>
          </a:bodyPr>
          <a:lstStyle>
            <a:lvl1pPr>
              <a:defRPr sz="3200" b="0" i="0">
                <a:solidFill>
                  <a:srgbClr val="A2998B"/>
                </a:solidFill>
                <a:latin typeface="Arial"/>
                <a:cs typeface="Arial"/>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9/25/2020</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1252016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9.tiff"/><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s://app.e-builder.net/public/publicLanding.aspx?QS=da7886f8fc48452db8f59f9a50521267"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99D28E-7F41-451B-9235-32B15AB602B9}"/>
              </a:ext>
            </a:extLst>
          </p:cNvPr>
          <p:cNvSpPr txBox="1"/>
          <p:nvPr/>
        </p:nvSpPr>
        <p:spPr>
          <a:xfrm>
            <a:off x="571500" y="2151727"/>
            <a:ext cx="8001000" cy="2554545"/>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*As you sign on, please send your net ID to Paula Slocum via a private chat so she can mark you as attended</a:t>
            </a:r>
          </a:p>
        </p:txBody>
      </p:sp>
    </p:spTree>
    <p:extLst>
      <p:ext uri="{BB962C8B-B14F-4D97-AF65-F5344CB8AC3E}">
        <p14:creationId xmlns:p14="http://schemas.microsoft.com/office/powerpoint/2010/main" val="3837892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7162" y="1760464"/>
            <a:ext cx="6527038" cy="997068"/>
          </a:xfrm>
          <a:prstGeom prst="rect">
            <a:avLst/>
          </a:prstGeom>
        </p:spPr>
        <p:txBody>
          <a:bodyPr vert="horz" wrap="square" lIns="0" tIns="12065" rIns="0" bIns="0" rtlCol="0">
            <a:spAutoFit/>
          </a:bodyPr>
          <a:lstStyle/>
          <a:p>
            <a:pPr marL="12700" marR="5080">
              <a:lnSpc>
                <a:spcPct val="100000"/>
              </a:lnSpc>
              <a:spcBef>
                <a:spcPts val="95"/>
              </a:spcBef>
            </a:pPr>
            <a:r>
              <a:rPr sz="3200" b="1" spc="-15" dirty="0">
                <a:solidFill>
                  <a:srgbClr val="FFFFFF"/>
                </a:solidFill>
                <a:latin typeface="Arial" panose="020B0604020202020204" pitchFamily="34" charset="0"/>
                <a:cs typeface="Arial" panose="020B0604020202020204" pitchFamily="34" charset="0"/>
              </a:rPr>
              <a:t>Project </a:t>
            </a:r>
            <a:r>
              <a:rPr sz="3200" b="1" spc="-10" dirty="0">
                <a:solidFill>
                  <a:srgbClr val="FFFFFF"/>
                </a:solidFill>
                <a:latin typeface="Arial" panose="020B0604020202020204" pitchFamily="34" charset="0"/>
                <a:cs typeface="Arial" panose="020B0604020202020204" pitchFamily="34" charset="0"/>
              </a:rPr>
              <a:t>Management </a:t>
            </a:r>
            <a:r>
              <a:rPr sz="3200" b="1" spc="-5" dirty="0">
                <a:solidFill>
                  <a:srgbClr val="FFFFFF"/>
                </a:solidFill>
                <a:latin typeface="Arial" panose="020B0604020202020204" pitchFamily="34" charset="0"/>
                <a:cs typeface="Arial" panose="020B0604020202020204" pitchFamily="34" charset="0"/>
              </a:rPr>
              <a:t>–  </a:t>
            </a:r>
            <a:r>
              <a:rPr sz="3200" b="1" spc="-20" dirty="0">
                <a:solidFill>
                  <a:srgbClr val="FFFFFF"/>
                </a:solidFill>
                <a:latin typeface="Arial" panose="020B0604020202020204" pitchFamily="34" charset="0"/>
                <a:cs typeface="Arial" panose="020B0604020202020204" pitchFamily="34" charset="0"/>
              </a:rPr>
              <a:t>Professional </a:t>
            </a:r>
            <a:r>
              <a:rPr sz="3200" b="1" spc="-15" dirty="0">
                <a:solidFill>
                  <a:srgbClr val="FFFFFF"/>
                </a:solidFill>
                <a:latin typeface="Arial" panose="020B0604020202020204" pitchFamily="34" charset="0"/>
                <a:cs typeface="Arial" panose="020B0604020202020204" pitchFamily="34" charset="0"/>
              </a:rPr>
              <a:t>Development</a:t>
            </a:r>
            <a:r>
              <a:rPr sz="3200" b="1" spc="80" dirty="0">
                <a:solidFill>
                  <a:srgbClr val="FFFFFF"/>
                </a:solidFill>
                <a:latin typeface="Arial" panose="020B0604020202020204" pitchFamily="34" charset="0"/>
                <a:cs typeface="Arial" panose="020B0604020202020204" pitchFamily="34" charset="0"/>
              </a:rPr>
              <a:t> </a:t>
            </a:r>
            <a:r>
              <a:rPr sz="3200" b="1" spc="-5" dirty="0">
                <a:solidFill>
                  <a:srgbClr val="FFFFFF"/>
                </a:solidFill>
                <a:latin typeface="Arial" panose="020B0604020202020204" pitchFamily="34" charset="0"/>
                <a:cs typeface="Arial" panose="020B0604020202020204" pitchFamily="34" charset="0"/>
              </a:rPr>
              <a:t>Series</a:t>
            </a:r>
            <a:endParaRPr sz="3200" b="1" dirty="0">
              <a:latin typeface="Arial" panose="020B0604020202020204" pitchFamily="34" charset="0"/>
              <a:cs typeface="Arial" panose="020B0604020202020204" pitchFamily="34" charset="0"/>
            </a:endParaRPr>
          </a:p>
        </p:txBody>
      </p:sp>
      <p:sp>
        <p:nvSpPr>
          <p:cNvPr id="3" name="object 3"/>
          <p:cNvSpPr txBox="1"/>
          <p:nvPr/>
        </p:nvSpPr>
        <p:spPr>
          <a:xfrm>
            <a:off x="407162" y="3086100"/>
            <a:ext cx="6069838" cy="1529329"/>
          </a:xfrm>
          <a:prstGeom prst="rect">
            <a:avLst/>
          </a:prstGeom>
        </p:spPr>
        <p:txBody>
          <a:bodyPr vert="horz" wrap="square" lIns="0" tIns="12700" rIns="0" bIns="0" rtlCol="0">
            <a:spAutoFit/>
          </a:bodyPr>
          <a:lstStyle/>
          <a:p>
            <a:pPr marL="12700" marR="5080">
              <a:lnSpc>
                <a:spcPct val="120000"/>
              </a:lnSpc>
              <a:spcBef>
                <a:spcPts val="100"/>
              </a:spcBef>
            </a:pPr>
            <a:r>
              <a:rPr sz="2800" spc="-15" dirty="0">
                <a:solidFill>
                  <a:srgbClr val="FFFFFF"/>
                </a:solidFill>
                <a:latin typeface="Arial" panose="020B0604020202020204" pitchFamily="34" charset="0"/>
                <a:cs typeface="Arial" panose="020B0604020202020204" pitchFamily="34" charset="0"/>
              </a:rPr>
              <a:t>Facilities </a:t>
            </a:r>
            <a:r>
              <a:rPr sz="2800" spc="-5" dirty="0">
                <a:solidFill>
                  <a:srgbClr val="FFFFFF"/>
                </a:solidFill>
                <a:latin typeface="Arial" panose="020B0604020202020204" pitchFamily="34" charset="0"/>
                <a:cs typeface="Arial" panose="020B0604020202020204" pitchFamily="34" charset="0"/>
              </a:rPr>
              <a:t>and Campus </a:t>
            </a:r>
            <a:r>
              <a:rPr sz="2800" dirty="0">
                <a:solidFill>
                  <a:srgbClr val="FFFFFF"/>
                </a:solidFill>
                <a:latin typeface="Arial" panose="020B0604020202020204" pitchFamily="34" charset="0"/>
                <a:cs typeface="Arial" panose="020B0604020202020204" pitchFamily="34" charset="0"/>
              </a:rPr>
              <a:t>Services  </a:t>
            </a:r>
            <a:r>
              <a:rPr sz="2800" spc="-5" dirty="0">
                <a:solidFill>
                  <a:srgbClr val="FFFFFF"/>
                </a:solidFill>
                <a:latin typeface="Arial" panose="020B0604020202020204" pitchFamily="34" charset="0"/>
                <a:cs typeface="Arial" panose="020B0604020202020204" pitchFamily="34" charset="0"/>
              </a:rPr>
              <a:t>Engineering and </a:t>
            </a:r>
            <a:r>
              <a:rPr sz="2800" spc="-10" dirty="0">
                <a:solidFill>
                  <a:srgbClr val="FFFFFF"/>
                </a:solidFill>
                <a:latin typeface="Arial" panose="020B0604020202020204" pitchFamily="34" charset="0"/>
                <a:cs typeface="Arial" panose="020B0604020202020204" pitchFamily="34" charset="0"/>
              </a:rPr>
              <a:t>Project Management  </a:t>
            </a:r>
            <a:endParaRPr lang="en-US" sz="2800" spc="-10" dirty="0">
              <a:solidFill>
                <a:srgbClr val="FFFFFF"/>
              </a:solidFill>
              <a:latin typeface="Arial" panose="020B0604020202020204" pitchFamily="34" charset="0"/>
              <a:cs typeface="Arial" panose="020B0604020202020204" pitchFamily="34" charset="0"/>
            </a:endParaRPr>
          </a:p>
          <a:p>
            <a:pPr marL="12700" marR="5080">
              <a:lnSpc>
                <a:spcPct val="120000"/>
              </a:lnSpc>
              <a:spcBef>
                <a:spcPts val="100"/>
              </a:spcBef>
            </a:pPr>
            <a:r>
              <a:rPr lang="en-US" sz="2800" spc="-5" dirty="0">
                <a:solidFill>
                  <a:srgbClr val="FFFFFF"/>
                </a:solidFill>
                <a:latin typeface="Arial" panose="020B0604020202020204" pitchFamily="34" charset="0"/>
                <a:cs typeface="Arial" panose="020B0604020202020204" pitchFamily="34" charset="0"/>
              </a:rPr>
              <a:t>September 24, 2020</a:t>
            </a:r>
            <a:endParaRPr sz="2800" dirty="0">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8102" y="381000"/>
            <a:ext cx="4263898" cy="566822"/>
          </a:xfrm>
          <a:prstGeom prst="rect">
            <a:avLst/>
          </a:prstGeom>
        </p:spPr>
        <p:txBody>
          <a:bodyPr vert="horz" wrap="square" lIns="0" tIns="12700" rIns="0" bIns="0" rtlCol="0">
            <a:spAutoFit/>
          </a:bodyPr>
          <a:lstStyle/>
          <a:p>
            <a:pPr marL="12700">
              <a:lnSpc>
                <a:spcPct val="100000"/>
              </a:lnSpc>
              <a:spcBef>
                <a:spcPts val="100"/>
              </a:spcBef>
            </a:pPr>
            <a:r>
              <a:rPr sz="3600" b="1" spc="-70" dirty="0">
                <a:solidFill>
                  <a:schemeClr val="tx1"/>
                </a:solidFill>
              </a:rPr>
              <a:t>Today’s</a:t>
            </a:r>
            <a:r>
              <a:rPr sz="3600" b="1" spc="-280" dirty="0">
                <a:solidFill>
                  <a:schemeClr val="tx1"/>
                </a:solidFill>
              </a:rPr>
              <a:t> </a:t>
            </a:r>
            <a:r>
              <a:rPr sz="3600" b="1" dirty="0">
                <a:solidFill>
                  <a:schemeClr val="tx1"/>
                </a:solidFill>
              </a:rPr>
              <a:t>Agenda</a:t>
            </a:r>
          </a:p>
        </p:txBody>
      </p:sp>
      <p:sp>
        <p:nvSpPr>
          <p:cNvPr id="3" name="object 3"/>
          <p:cNvSpPr txBox="1"/>
          <p:nvPr/>
        </p:nvSpPr>
        <p:spPr>
          <a:xfrm>
            <a:off x="225792" y="966560"/>
            <a:ext cx="5481447" cy="5374356"/>
          </a:xfrm>
          <a:prstGeom prst="rect">
            <a:avLst/>
          </a:prstGeom>
        </p:spPr>
        <p:txBody>
          <a:bodyPr vert="horz" wrap="square" lIns="0" tIns="12700" rIns="0" bIns="0" rtlCol="0">
            <a:spAutoFit/>
          </a:bodyPr>
          <a:lstStyle/>
          <a:p>
            <a:pPr marL="755650" lvl="1" indent="-285750">
              <a:lnSpc>
                <a:spcPct val="150000"/>
              </a:lnSpc>
              <a:spcBef>
                <a:spcPts val="10"/>
              </a:spcBef>
              <a:buFont typeface="Arial"/>
              <a:buChar char="–"/>
              <a:tabLst>
                <a:tab pos="755015" algn="l"/>
                <a:tab pos="755650" algn="l"/>
              </a:tabLst>
            </a:pPr>
            <a:r>
              <a:rPr lang="en-US" sz="1400" i="1" dirty="0">
                <a:latin typeface="Arial" panose="020B0604020202020204" pitchFamily="34" charset="0"/>
                <a:cs typeface="Arial" panose="020B0604020202020204" pitchFamily="34" charset="0"/>
              </a:rPr>
              <a:t>Introduction by Andrew </a:t>
            </a:r>
            <a:r>
              <a:rPr lang="en-US" sz="1400" i="1" dirty="0" err="1">
                <a:latin typeface="Arial" panose="020B0604020202020204" pitchFamily="34" charset="0"/>
                <a:cs typeface="Arial" panose="020B0604020202020204" pitchFamily="34" charset="0"/>
              </a:rPr>
              <a:t>Magré</a:t>
            </a:r>
            <a:endParaRPr lang="en-US" sz="1400" i="1" dirty="0">
              <a:latin typeface="Arial" panose="020B0604020202020204" pitchFamily="34" charset="0"/>
              <a:cs typeface="Arial" panose="020B0604020202020204" pitchFamily="34" charset="0"/>
            </a:endParaRPr>
          </a:p>
          <a:p>
            <a:pPr marL="1212850" lvl="2" indent="-285750">
              <a:lnSpc>
                <a:spcPct val="150000"/>
              </a:lnSpc>
              <a:spcBef>
                <a:spcPts val="10"/>
              </a:spcBef>
              <a:buFont typeface="Arial"/>
              <a:buChar char="–"/>
              <a:tabLst>
                <a:tab pos="755015" algn="l"/>
                <a:tab pos="755650" algn="l"/>
              </a:tabLst>
            </a:pPr>
            <a:r>
              <a:rPr lang="en-US" sz="1200" dirty="0">
                <a:latin typeface="Arial" panose="020B0604020202020204" pitchFamily="34" charset="0"/>
                <a:cs typeface="Arial" panose="020B0604020202020204" pitchFamily="34" charset="0"/>
              </a:rPr>
              <a:t>NCRE Project</a:t>
            </a:r>
          </a:p>
          <a:p>
            <a:pPr marL="1212850" lvl="2" indent="-285750">
              <a:lnSpc>
                <a:spcPct val="150000"/>
              </a:lnSpc>
              <a:spcBef>
                <a:spcPts val="10"/>
              </a:spcBef>
              <a:buFont typeface="Arial"/>
              <a:buChar char="–"/>
              <a:tabLst>
                <a:tab pos="755015" algn="l"/>
                <a:tab pos="755650" algn="l"/>
              </a:tabLst>
            </a:pPr>
            <a:r>
              <a:rPr lang="en-US" sz="1200" dirty="0">
                <a:latin typeface="Arial" panose="020B0604020202020204" pitchFamily="34" charset="0"/>
                <a:cs typeface="Arial" panose="020B0604020202020204" pitchFamily="34" charset="0"/>
              </a:rPr>
              <a:t>FM Global Reminder</a:t>
            </a:r>
          </a:p>
          <a:p>
            <a:pPr marL="1212850" lvl="2" indent="-285750">
              <a:lnSpc>
                <a:spcPct val="150000"/>
              </a:lnSpc>
              <a:spcBef>
                <a:spcPts val="10"/>
              </a:spcBef>
              <a:buFont typeface="Arial"/>
              <a:buChar char="–"/>
              <a:tabLst>
                <a:tab pos="755015" algn="l"/>
                <a:tab pos="755650" algn="l"/>
              </a:tabLst>
            </a:pPr>
            <a:r>
              <a:rPr lang="en-US" sz="1200" dirty="0">
                <a:latin typeface="Arial" panose="020B0604020202020204" pitchFamily="34" charset="0"/>
                <a:cs typeface="Arial" panose="020B0604020202020204" pitchFamily="34" charset="0"/>
              </a:rPr>
              <a:t>New Guidance Documents</a:t>
            </a:r>
          </a:p>
          <a:p>
            <a:pPr marL="1212850" lvl="2" indent="-285750">
              <a:lnSpc>
                <a:spcPct val="150000"/>
              </a:lnSpc>
              <a:spcBef>
                <a:spcPts val="10"/>
              </a:spcBef>
              <a:buFont typeface="Arial"/>
              <a:buChar char="–"/>
              <a:tabLst>
                <a:tab pos="755015" algn="l"/>
                <a:tab pos="755650" algn="l"/>
              </a:tabLst>
            </a:pPr>
            <a:r>
              <a:rPr lang="en-US" sz="1200" dirty="0">
                <a:latin typeface="Arial" panose="020B0604020202020204" pitchFamily="34" charset="0"/>
                <a:cs typeface="Arial" panose="020B0604020202020204" pitchFamily="34" charset="0"/>
              </a:rPr>
              <a:t>e-Builder Data</a:t>
            </a:r>
          </a:p>
          <a:p>
            <a:pPr marL="755650" lvl="1" indent="-285750">
              <a:lnSpc>
                <a:spcPct val="150000"/>
              </a:lnSpc>
              <a:spcBef>
                <a:spcPts val="10"/>
              </a:spcBef>
              <a:buFont typeface="Arial"/>
              <a:buChar char="–"/>
              <a:tabLst>
                <a:tab pos="755015" algn="l"/>
                <a:tab pos="755650" algn="l"/>
              </a:tabLst>
            </a:pPr>
            <a:r>
              <a:rPr lang="en-US" sz="1400" i="1" dirty="0">
                <a:latin typeface="Arial" panose="020B0604020202020204" pitchFamily="34" charset="0"/>
                <a:cs typeface="Arial" panose="020B0604020202020204" pitchFamily="34" charset="0"/>
              </a:rPr>
              <a:t>OUA Minute: COVID Impacts – Instructional Space Layout Process</a:t>
            </a:r>
          </a:p>
          <a:p>
            <a:pPr marL="1212850" lvl="2" indent="-285750">
              <a:lnSpc>
                <a:spcPct val="150000"/>
              </a:lnSpc>
              <a:spcBef>
                <a:spcPts val="10"/>
              </a:spcBef>
              <a:buFont typeface="Arial"/>
              <a:buChar char="–"/>
              <a:tabLst>
                <a:tab pos="755015" algn="l"/>
                <a:tab pos="755650" algn="l"/>
              </a:tabLst>
            </a:pPr>
            <a:r>
              <a:rPr lang="en-US" sz="1200" dirty="0">
                <a:latin typeface="Arial" panose="020B0604020202020204" pitchFamily="34" charset="0"/>
                <a:cs typeface="Arial" panose="020B0604020202020204" pitchFamily="34" charset="0"/>
              </a:rPr>
              <a:t>Margaret Carney</a:t>
            </a:r>
          </a:p>
          <a:p>
            <a:pPr marL="755650" lvl="1" indent="-285750">
              <a:lnSpc>
                <a:spcPct val="150000"/>
              </a:lnSpc>
              <a:spcBef>
                <a:spcPts val="10"/>
              </a:spcBef>
              <a:buFont typeface="Arial"/>
              <a:buChar char="–"/>
              <a:tabLst>
                <a:tab pos="755015" algn="l"/>
                <a:tab pos="755650" algn="l"/>
              </a:tabLst>
            </a:pPr>
            <a:r>
              <a:rPr lang="en-US" sz="1400" i="1" dirty="0">
                <a:latin typeface="Arial" panose="020B0604020202020204" pitchFamily="34" charset="0"/>
                <a:cs typeface="Arial" panose="020B0604020202020204" pitchFamily="34" charset="0"/>
              </a:rPr>
              <a:t>FE Minute: Temporary Ventilation Update</a:t>
            </a:r>
          </a:p>
          <a:p>
            <a:pPr marL="1212850" lvl="2" indent="-285750">
              <a:lnSpc>
                <a:spcPct val="150000"/>
              </a:lnSpc>
              <a:spcBef>
                <a:spcPts val="10"/>
              </a:spcBef>
              <a:buFont typeface="Arial"/>
              <a:buChar char="–"/>
              <a:tabLst>
                <a:tab pos="755015" algn="l"/>
                <a:tab pos="755650" algn="l"/>
              </a:tabLst>
            </a:pPr>
            <a:r>
              <a:rPr lang="en-US" sz="1200" dirty="0">
                <a:latin typeface="Arial" panose="020B0604020202020204" pitchFamily="34" charset="0"/>
                <a:cs typeface="Arial" panose="020B0604020202020204" pitchFamily="34" charset="0"/>
              </a:rPr>
              <a:t>Scott Burke and Elisabete Godden</a:t>
            </a:r>
          </a:p>
          <a:p>
            <a:pPr marL="755650" lvl="1" indent="-285750">
              <a:lnSpc>
                <a:spcPct val="150000"/>
              </a:lnSpc>
              <a:spcBef>
                <a:spcPts val="10"/>
              </a:spcBef>
              <a:buFont typeface="Arial"/>
              <a:buChar char="–"/>
              <a:tabLst>
                <a:tab pos="755015" algn="l"/>
                <a:tab pos="755650" algn="l"/>
              </a:tabLst>
            </a:pPr>
            <a:r>
              <a:rPr lang="en-US" sz="1400" i="1" dirty="0">
                <a:latin typeface="Arial" panose="020B0604020202020204" pitchFamily="34" charset="0"/>
                <a:cs typeface="Arial" panose="020B0604020202020204" pitchFamily="34" charset="0"/>
              </a:rPr>
              <a:t>e-B Minute: Reports Tab in the Process Module </a:t>
            </a:r>
          </a:p>
          <a:p>
            <a:pPr marL="1212850" lvl="2" indent="-285750">
              <a:lnSpc>
                <a:spcPct val="150000"/>
              </a:lnSpc>
              <a:spcBef>
                <a:spcPts val="10"/>
              </a:spcBef>
              <a:buFont typeface="Arial"/>
              <a:buChar char="–"/>
              <a:tabLst>
                <a:tab pos="755015" algn="l"/>
                <a:tab pos="755650" algn="l"/>
              </a:tabLst>
            </a:pPr>
            <a:r>
              <a:rPr lang="en-US" sz="1200" dirty="0">
                <a:latin typeface="Arial" panose="020B0604020202020204" pitchFamily="34" charset="0"/>
                <a:cs typeface="Arial" panose="020B0604020202020204" pitchFamily="34" charset="0"/>
              </a:rPr>
              <a:t>Kelly Davis</a:t>
            </a:r>
          </a:p>
          <a:p>
            <a:pPr marL="755650" lvl="1" indent="-285750">
              <a:lnSpc>
                <a:spcPct val="150000"/>
              </a:lnSpc>
              <a:spcBef>
                <a:spcPts val="10"/>
              </a:spcBef>
              <a:buFont typeface="Arial"/>
              <a:buChar char="–"/>
              <a:tabLst>
                <a:tab pos="755015" algn="l"/>
                <a:tab pos="755650" algn="l"/>
              </a:tabLst>
            </a:pPr>
            <a:r>
              <a:rPr lang="en-US" sz="1400" i="1" dirty="0">
                <a:latin typeface="Arial" panose="020B0604020202020204" pitchFamily="34" charset="0"/>
                <a:cs typeface="Arial" panose="020B0604020202020204" pitchFamily="34" charset="0"/>
              </a:rPr>
              <a:t>Contracts Minute: IUOE Bidding Update</a:t>
            </a:r>
          </a:p>
          <a:p>
            <a:pPr marL="1212850" lvl="2" indent="-285750">
              <a:lnSpc>
                <a:spcPct val="150000"/>
              </a:lnSpc>
              <a:spcBef>
                <a:spcPts val="10"/>
              </a:spcBef>
              <a:buFont typeface="Arial"/>
              <a:buChar char="–"/>
              <a:tabLst>
                <a:tab pos="755015" algn="l"/>
                <a:tab pos="755650" algn="l"/>
              </a:tabLst>
            </a:pPr>
            <a:r>
              <a:rPr lang="en-US" sz="1200" dirty="0">
                <a:latin typeface="Arial" panose="020B0604020202020204" pitchFamily="34" charset="0"/>
                <a:cs typeface="Arial" panose="020B0604020202020204" pitchFamily="34" charset="0"/>
              </a:rPr>
              <a:t>Brenda Frank</a:t>
            </a:r>
            <a:endParaRPr lang="en-US" sz="1200" i="1" dirty="0">
              <a:latin typeface="Arial" panose="020B0604020202020204" pitchFamily="34" charset="0"/>
              <a:cs typeface="Arial" panose="020B0604020202020204" pitchFamily="34" charset="0"/>
            </a:endParaRPr>
          </a:p>
          <a:p>
            <a:pPr marL="755650" lvl="1" indent="-285750">
              <a:lnSpc>
                <a:spcPct val="150000"/>
              </a:lnSpc>
              <a:spcBef>
                <a:spcPts val="10"/>
              </a:spcBef>
              <a:buFont typeface="Arial"/>
              <a:buChar char="–"/>
              <a:tabLst>
                <a:tab pos="755015" algn="l"/>
                <a:tab pos="755650" algn="l"/>
              </a:tabLst>
            </a:pPr>
            <a:r>
              <a:rPr lang="en-US" sz="1400" i="1" dirty="0">
                <a:latin typeface="Arial" panose="020B0604020202020204" pitchFamily="34" charset="0"/>
                <a:cs typeface="Arial" panose="020B0604020202020204" pitchFamily="34" charset="0"/>
              </a:rPr>
              <a:t>Pre-Qualification for Consultants </a:t>
            </a:r>
          </a:p>
          <a:p>
            <a:pPr marL="1212850" lvl="2" indent="-285750">
              <a:lnSpc>
                <a:spcPct val="150000"/>
              </a:lnSpc>
              <a:spcBef>
                <a:spcPts val="10"/>
              </a:spcBef>
              <a:buFont typeface="Arial"/>
              <a:buChar char="–"/>
              <a:tabLst>
                <a:tab pos="755015" algn="l"/>
                <a:tab pos="755650" algn="l"/>
              </a:tabLst>
            </a:pPr>
            <a:r>
              <a:rPr lang="en-US" sz="1200" dirty="0">
                <a:latin typeface="Arial" panose="020B0604020202020204" pitchFamily="34" charset="0"/>
                <a:cs typeface="Arial" panose="020B0604020202020204" pitchFamily="34" charset="0"/>
              </a:rPr>
              <a:t>Keith Barton and Brenda Frank</a:t>
            </a:r>
          </a:p>
          <a:p>
            <a:pPr marL="755650" lvl="1" indent="-285750">
              <a:lnSpc>
                <a:spcPct val="150000"/>
              </a:lnSpc>
              <a:buFont typeface="Arial"/>
              <a:buChar char="–"/>
              <a:tabLst>
                <a:tab pos="755015" algn="l"/>
                <a:tab pos="755650" algn="l"/>
              </a:tabLst>
            </a:pPr>
            <a:r>
              <a:rPr lang="en-US" sz="1400" i="1" spc="-5">
                <a:latin typeface="Arial" panose="020B0604020202020204" pitchFamily="34" charset="0"/>
                <a:cs typeface="Arial" panose="020B0604020202020204" pitchFamily="34" charset="0"/>
              </a:rPr>
              <a:t>Bid </a:t>
            </a:r>
            <a:r>
              <a:rPr lang="en-US" sz="1400" i="1" spc="-5" dirty="0">
                <a:latin typeface="Arial" panose="020B0604020202020204" pitchFamily="34" charset="0"/>
                <a:cs typeface="Arial" panose="020B0604020202020204" pitchFamily="34" charset="0"/>
              </a:rPr>
              <a:t>Cross Functional Group</a:t>
            </a:r>
          </a:p>
          <a:p>
            <a:pPr marL="1212850" lvl="2" indent="-285750">
              <a:lnSpc>
                <a:spcPct val="150000"/>
              </a:lnSpc>
              <a:buFont typeface="Arial"/>
              <a:buChar char="–"/>
              <a:tabLst>
                <a:tab pos="755015" algn="l"/>
                <a:tab pos="755650" algn="l"/>
              </a:tabLst>
            </a:pPr>
            <a:r>
              <a:rPr lang="en-US" sz="1200" spc="-5" dirty="0">
                <a:latin typeface="Arial" panose="020B0604020202020204" pitchFamily="34" charset="0"/>
                <a:cs typeface="Arial" panose="020B0604020202020204" pitchFamily="34" charset="0"/>
              </a:rPr>
              <a:t>Andrew Germain</a:t>
            </a:r>
            <a:endParaRPr lang="en-US" sz="1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4048740-FFD2-4594-9FB2-28FEE1C465BC}"/>
              </a:ext>
            </a:extLst>
          </p:cNvPr>
          <p:cNvPicPr>
            <a:picLocks noChangeAspect="1"/>
          </p:cNvPicPr>
          <p:nvPr/>
        </p:nvPicPr>
        <p:blipFill>
          <a:blip r:embed="rId3"/>
          <a:stretch>
            <a:fillRect/>
          </a:stretch>
        </p:blipFill>
        <p:spPr>
          <a:xfrm>
            <a:off x="5719731" y="1368133"/>
            <a:ext cx="3228457" cy="4121734"/>
          </a:xfrm>
          <a:prstGeom prst="rect">
            <a:avLst/>
          </a:prstGeom>
          <a:ln>
            <a:solidFill>
              <a:schemeClr val="tx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EEC0C34-DCEA-1F4A-AA0E-17F23C8C9860}"/>
              </a:ext>
            </a:extLst>
          </p:cNvPr>
          <p:cNvSpPr txBox="1">
            <a:spLocks/>
          </p:cNvSpPr>
          <p:nvPr/>
        </p:nvSpPr>
        <p:spPr>
          <a:xfrm>
            <a:off x="515513" y="403412"/>
            <a:ext cx="8158487" cy="646052"/>
          </a:xfrm>
          <a:prstGeom prst="rect">
            <a:avLst/>
          </a:prstGeom>
        </p:spPr>
        <p:txBody>
          <a:bodyPr vert="horz" lIns="86141" tIns="43070" rIns="86141" bIns="4307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61494"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COVID-19 Update </a:t>
            </a:r>
          </a:p>
        </p:txBody>
      </p:sp>
      <p:sp>
        <p:nvSpPr>
          <p:cNvPr id="8" name="Slide Number Placeholder 1">
            <a:extLst>
              <a:ext uri="{FF2B5EF4-FFF2-40B4-BE49-F238E27FC236}">
                <a16:creationId xmlns:a16="http://schemas.microsoft.com/office/drawing/2014/main" id="{AC5D38E0-9305-D649-AF14-9AB2CE31806E}"/>
              </a:ext>
            </a:extLst>
          </p:cNvPr>
          <p:cNvSpPr txBox="1">
            <a:spLocks/>
          </p:cNvSpPr>
          <p:nvPr/>
        </p:nvSpPr>
        <p:spPr>
          <a:xfrm>
            <a:off x="8304746" y="6246565"/>
            <a:ext cx="272442" cy="312694"/>
          </a:xfrm>
          <a:prstGeom prst="rect">
            <a:avLst/>
          </a:prstGeom>
        </p:spPr>
        <p:txBody>
          <a:bodyPr vert="horz" lIns="78309" tIns="39154" rIns="78309" bIns="39154"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5613" indent="1588" algn="l" rtl="0" fontAlgn="base">
              <a:spcBef>
                <a:spcPct val="0"/>
              </a:spcBef>
              <a:spcAft>
                <a:spcPct val="0"/>
              </a:spcAft>
              <a:defRPr sz="2800" kern="1200">
                <a:solidFill>
                  <a:schemeClr val="tx1"/>
                </a:solidFill>
                <a:latin typeface="Arial" charset="0"/>
                <a:ea typeface="+mn-ea"/>
                <a:cs typeface="+mn-cs"/>
              </a:defRPr>
            </a:lvl2pPr>
            <a:lvl3pPr marL="912813" indent="1588" algn="l" rtl="0" fontAlgn="base">
              <a:spcBef>
                <a:spcPct val="0"/>
              </a:spcBef>
              <a:spcAft>
                <a:spcPct val="0"/>
              </a:spcAft>
              <a:defRPr sz="2800" kern="1200">
                <a:solidFill>
                  <a:schemeClr val="tx1"/>
                </a:solidFill>
                <a:latin typeface="Arial" charset="0"/>
                <a:ea typeface="+mn-ea"/>
                <a:cs typeface="+mn-cs"/>
              </a:defRPr>
            </a:lvl3pPr>
            <a:lvl4pPr marL="1370013" indent="1588" algn="l" rtl="0" fontAlgn="base">
              <a:spcBef>
                <a:spcPct val="0"/>
              </a:spcBef>
              <a:spcAft>
                <a:spcPct val="0"/>
              </a:spcAft>
              <a:defRPr sz="2800" kern="1200">
                <a:solidFill>
                  <a:schemeClr val="tx1"/>
                </a:solidFill>
                <a:latin typeface="Arial" charset="0"/>
                <a:ea typeface="+mn-ea"/>
                <a:cs typeface="+mn-cs"/>
              </a:defRPr>
            </a:lvl4pPr>
            <a:lvl5pPr marL="1827213" indent="1588"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a:lstStyle>
          <a:p>
            <a:pPr marL="0" marR="0" lvl="0" indent="0" algn="r" defTabSz="783178" rtl="0" eaLnBrk="1" fontAlgn="base" latinLnBrk="0" hangingPunct="1">
              <a:lnSpc>
                <a:spcPct val="100000"/>
              </a:lnSpc>
              <a:spcBef>
                <a:spcPct val="0"/>
              </a:spcBef>
              <a:spcAft>
                <a:spcPct val="0"/>
              </a:spcAft>
              <a:buClrTx/>
              <a:buSzTx/>
              <a:buFontTx/>
              <a:buNone/>
              <a:tabLst/>
              <a:defRPr/>
            </a:pPr>
            <a:fld id="{6315554C-9387-4378-80C2-5F7076CAC952}" type="slidenum">
              <a:rPr kumimoji="0" lang="en-US" sz="1028"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783178" rtl="0" eaLnBrk="1" fontAlgn="base" latinLnBrk="0" hangingPunct="1">
                <a:lnSpc>
                  <a:spcPct val="100000"/>
                </a:lnSpc>
                <a:spcBef>
                  <a:spcPct val="0"/>
                </a:spcBef>
                <a:spcAft>
                  <a:spcPct val="0"/>
                </a:spcAft>
                <a:buClrTx/>
                <a:buSzTx/>
                <a:buFontTx/>
                <a:buNone/>
                <a:tabLst/>
                <a:defRPr/>
              </a:pPr>
              <a:t>4</a:t>
            </a:fld>
            <a:endParaRPr kumimoji="0" lang="en-US" sz="1028"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2" name="TextBox 1">
            <a:extLst>
              <a:ext uri="{FF2B5EF4-FFF2-40B4-BE49-F238E27FC236}">
                <a16:creationId xmlns:a16="http://schemas.microsoft.com/office/drawing/2014/main" id="{A64D8800-D079-3645-8305-429C7F4C75F4}"/>
              </a:ext>
            </a:extLst>
          </p:cNvPr>
          <p:cNvSpPr txBox="1"/>
          <p:nvPr/>
        </p:nvSpPr>
        <p:spPr>
          <a:xfrm>
            <a:off x="566812" y="1295400"/>
            <a:ext cx="62484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Active Cases on Projects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Two cases identified at NCRE project site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Contact tracing implemented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Exposed individuals quarantined and tested immediately  </a:t>
            </a:r>
          </a:p>
        </p:txBody>
      </p:sp>
      <p:sp>
        <p:nvSpPr>
          <p:cNvPr id="9" name="TextBox 8">
            <a:extLst>
              <a:ext uri="{FF2B5EF4-FFF2-40B4-BE49-F238E27FC236}">
                <a16:creationId xmlns:a16="http://schemas.microsoft.com/office/drawing/2014/main" id="{C19E9381-C784-C84E-A705-64200920056A}"/>
              </a:ext>
            </a:extLst>
          </p:cNvPr>
          <p:cNvSpPr txBox="1"/>
          <p:nvPr/>
        </p:nvSpPr>
        <p:spPr>
          <a:xfrm>
            <a:off x="566812" y="3234392"/>
            <a:ext cx="8352000"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What Should You Do </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 a PM)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Make sure Contractor Health and Safety Plan is in place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Follow University Guidelines - if you’re unsure ask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Be Vigilant - see something/say something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Take care of yourself, follow daily check and get tested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Communicate any occurrences to your PM Directors and EHS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Reminder: anything associated with COVID-19 is responsibility of Contractor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90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EEC0C34-DCEA-1F4A-AA0E-17F23C8C9860}"/>
              </a:ext>
            </a:extLst>
          </p:cNvPr>
          <p:cNvSpPr txBox="1">
            <a:spLocks/>
          </p:cNvSpPr>
          <p:nvPr/>
        </p:nvSpPr>
        <p:spPr>
          <a:xfrm>
            <a:off x="515513" y="403412"/>
            <a:ext cx="8158487" cy="646052"/>
          </a:xfrm>
          <a:prstGeom prst="rect">
            <a:avLst/>
          </a:prstGeom>
        </p:spPr>
        <p:txBody>
          <a:bodyPr vert="horz" lIns="86141" tIns="43070" rIns="86141" bIns="4307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61494"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FM Global Reminder</a:t>
            </a:r>
          </a:p>
        </p:txBody>
      </p:sp>
      <p:sp>
        <p:nvSpPr>
          <p:cNvPr id="21" name="Text Placeholder 1">
            <a:extLst>
              <a:ext uri="{FF2B5EF4-FFF2-40B4-BE49-F238E27FC236}">
                <a16:creationId xmlns:a16="http://schemas.microsoft.com/office/drawing/2014/main" id="{3F286EF0-D186-F044-8AD0-56657EB5A826}"/>
              </a:ext>
            </a:extLst>
          </p:cNvPr>
          <p:cNvSpPr txBox="1">
            <a:spLocks/>
          </p:cNvSpPr>
          <p:nvPr/>
        </p:nvSpPr>
        <p:spPr>
          <a:xfrm>
            <a:off x="515513" y="1400418"/>
            <a:ext cx="8061675" cy="5002494"/>
          </a:xfrm>
          <a:prstGeom prst="rect">
            <a:avLst/>
          </a:prstGeom>
        </p:spPr>
        <p:txBody>
          <a:bodyPr vert="horz" lIns="78309" tIns="39154" rIns="78309" bIns="39154"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665665" rtl="0" eaLnBrk="1" fontAlgn="auto" latinLnBrk="0" hangingPunct="1">
              <a:lnSpc>
                <a:spcPct val="90000"/>
              </a:lnSpc>
              <a:spcBef>
                <a:spcPts val="728"/>
              </a:spcBef>
              <a:spcAft>
                <a:spcPts val="0"/>
              </a:spcAft>
              <a:buClrTx/>
              <a:buSzTx/>
              <a:buFont typeface="Arial" panose="020B0604020202020204" pitchFamily="34" charset="0"/>
              <a:buNone/>
              <a:tabLst/>
              <a:defRPr/>
            </a:pPr>
            <a:endParaRPr kumimoji="0" lang="en-US" sz="3530" b="1"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665665" rtl="0" eaLnBrk="1" fontAlgn="auto" latinLnBrk="0" hangingPunct="1">
              <a:lnSpc>
                <a:spcPct val="90000"/>
              </a:lnSpc>
              <a:spcBef>
                <a:spcPts val="728"/>
              </a:spcBef>
              <a:spcAft>
                <a:spcPts val="0"/>
              </a:spcAft>
              <a:buClrTx/>
              <a:buSzTx/>
              <a:buFont typeface="Arial" panose="020B0604020202020204" pitchFamily="34" charset="0"/>
              <a:buNone/>
              <a:tabLst/>
              <a:defRPr/>
            </a:pPr>
            <a:endParaRPr kumimoji="0" lang="en-US" sz="274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lide Number Placeholder 1">
            <a:extLst>
              <a:ext uri="{FF2B5EF4-FFF2-40B4-BE49-F238E27FC236}">
                <a16:creationId xmlns:a16="http://schemas.microsoft.com/office/drawing/2014/main" id="{AC5D38E0-9305-D649-AF14-9AB2CE31806E}"/>
              </a:ext>
            </a:extLst>
          </p:cNvPr>
          <p:cNvSpPr txBox="1">
            <a:spLocks/>
          </p:cNvSpPr>
          <p:nvPr/>
        </p:nvSpPr>
        <p:spPr>
          <a:xfrm>
            <a:off x="8304746" y="6246565"/>
            <a:ext cx="272442" cy="312694"/>
          </a:xfrm>
          <a:prstGeom prst="rect">
            <a:avLst/>
          </a:prstGeom>
        </p:spPr>
        <p:txBody>
          <a:bodyPr vert="horz" lIns="78309" tIns="39154" rIns="78309" bIns="39154"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5613" indent="1588" algn="l" rtl="0" fontAlgn="base">
              <a:spcBef>
                <a:spcPct val="0"/>
              </a:spcBef>
              <a:spcAft>
                <a:spcPct val="0"/>
              </a:spcAft>
              <a:defRPr sz="2800" kern="1200">
                <a:solidFill>
                  <a:schemeClr val="tx1"/>
                </a:solidFill>
                <a:latin typeface="Arial" charset="0"/>
                <a:ea typeface="+mn-ea"/>
                <a:cs typeface="+mn-cs"/>
              </a:defRPr>
            </a:lvl2pPr>
            <a:lvl3pPr marL="912813" indent="1588" algn="l" rtl="0" fontAlgn="base">
              <a:spcBef>
                <a:spcPct val="0"/>
              </a:spcBef>
              <a:spcAft>
                <a:spcPct val="0"/>
              </a:spcAft>
              <a:defRPr sz="2800" kern="1200">
                <a:solidFill>
                  <a:schemeClr val="tx1"/>
                </a:solidFill>
                <a:latin typeface="Arial" charset="0"/>
                <a:ea typeface="+mn-ea"/>
                <a:cs typeface="+mn-cs"/>
              </a:defRPr>
            </a:lvl3pPr>
            <a:lvl4pPr marL="1370013" indent="1588" algn="l" rtl="0" fontAlgn="base">
              <a:spcBef>
                <a:spcPct val="0"/>
              </a:spcBef>
              <a:spcAft>
                <a:spcPct val="0"/>
              </a:spcAft>
              <a:defRPr sz="2800" kern="1200">
                <a:solidFill>
                  <a:schemeClr val="tx1"/>
                </a:solidFill>
                <a:latin typeface="Arial" charset="0"/>
                <a:ea typeface="+mn-ea"/>
                <a:cs typeface="+mn-cs"/>
              </a:defRPr>
            </a:lvl4pPr>
            <a:lvl5pPr marL="1827213" indent="1588"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a:lstStyle>
          <a:p>
            <a:pPr marL="0" marR="0" lvl="0" indent="0" algn="r" defTabSz="783178" rtl="0" eaLnBrk="1" fontAlgn="base" latinLnBrk="0" hangingPunct="1">
              <a:lnSpc>
                <a:spcPct val="100000"/>
              </a:lnSpc>
              <a:spcBef>
                <a:spcPct val="0"/>
              </a:spcBef>
              <a:spcAft>
                <a:spcPct val="0"/>
              </a:spcAft>
              <a:buClrTx/>
              <a:buSzTx/>
              <a:buFontTx/>
              <a:buNone/>
              <a:tabLst/>
              <a:defRPr/>
            </a:pPr>
            <a:fld id="{6315554C-9387-4378-80C2-5F7076CAC952}" type="slidenum">
              <a:rPr kumimoji="0" lang="en-US" sz="1028"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783178" rtl="0" eaLnBrk="1" fontAlgn="base" latinLnBrk="0" hangingPunct="1">
                <a:lnSpc>
                  <a:spcPct val="100000"/>
                </a:lnSpc>
                <a:spcBef>
                  <a:spcPct val="0"/>
                </a:spcBef>
                <a:spcAft>
                  <a:spcPct val="0"/>
                </a:spcAft>
                <a:buClrTx/>
                <a:buSzTx/>
                <a:buFontTx/>
                <a:buNone/>
                <a:tabLst/>
                <a:defRPr/>
              </a:pPr>
              <a:t>5</a:t>
            </a:fld>
            <a:endParaRPr kumimoji="0" lang="en-US" sz="1028"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7" name="Rectangle 6">
            <a:extLst>
              <a:ext uri="{FF2B5EF4-FFF2-40B4-BE49-F238E27FC236}">
                <a16:creationId xmlns:a16="http://schemas.microsoft.com/office/drawing/2014/main" id="{AB3C1FC5-BB5C-054E-B715-9A5BDD34E3F3}"/>
              </a:ext>
            </a:extLst>
          </p:cNvPr>
          <p:cNvSpPr/>
          <p:nvPr/>
        </p:nvSpPr>
        <p:spPr>
          <a:xfrm>
            <a:off x="4362129" y="1561643"/>
            <a:ext cx="4641014" cy="4083875"/>
          </a:xfrm>
          <a:prstGeom prst="rect">
            <a:avLst/>
          </a:prstGeom>
        </p:spPr>
        <p:txBody>
          <a:bodyPr wrap="none">
            <a:spAutoFit/>
          </a:bodyPr>
          <a:lstStyle/>
          <a:p>
            <a:pPr marL="342900" marR="0" lvl="0" indent="-342900" algn="l" defTabSz="914400" rtl="0" eaLnBrk="1" fontAlgn="auto" latinLnBrk="0" hangingPunct="1">
              <a:lnSpc>
                <a:spcPts val="346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Projects Requiring Full Review</a:t>
            </a:r>
          </a:p>
          <a:p>
            <a:pPr marL="342900" marR="0" lvl="0" indent="-342900" algn="l" defTabSz="914400" rtl="0" eaLnBrk="1" fontAlgn="auto" latinLnBrk="0" hangingPunct="1">
              <a:lnSpc>
                <a:spcPts val="346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Projects Requiring Quick Review</a:t>
            </a:r>
          </a:p>
          <a:p>
            <a:pPr marL="342900" marR="0" lvl="0" indent="-342900" algn="l" defTabSz="914400" rtl="0" eaLnBrk="1" fontAlgn="auto" latinLnBrk="0" hangingPunct="1">
              <a:lnSpc>
                <a:spcPts val="346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Projects Not Typically Reviewed</a:t>
            </a:r>
          </a:p>
          <a:p>
            <a:pPr marL="342900" marR="0" lvl="0" indent="-342900" algn="l" defTabSz="914400" rtl="0" eaLnBrk="1" fontAlgn="auto" latinLnBrk="0" hangingPunct="1">
              <a:lnSpc>
                <a:spcPts val="346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Early FM Global Engagement</a:t>
            </a:r>
          </a:p>
          <a:p>
            <a:pPr marL="342900" marR="0" lvl="0" indent="-342900" algn="l" defTabSz="914400" rtl="0" eaLnBrk="1" fontAlgn="auto" latinLnBrk="0" hangingPunct="1">
              <a:lnSpc>
                <a:spcPts val="346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FM Plan Review Process</a:t>
            </a:r>
          </a:p>
          <a:p>
            <a:pPr marL="342900" marR="0" lvl="0" indent="-342900" algn="l" defTabSz="914400" rtl="0" eaLnBrk="1" fontAlgn="auto" latinLnBrk="0" hangingPunct="1">
              <a:lnSpc>
                <a:spcPts val="346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FM Plan Review Guidelines </a:t>
            </a:r>
          </a:p>
          <a:p>
            <a:pPr marL="457200" marR="0" lvl="1" indent="0" algn="l" defTabSz="914400" rtl="0" eaLnBrk="1" fontAlgn="auto" latinLnBrk="0" hangingPunct="1">
              <a:lnSpc>
                <a:spcPts val="346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Plan review flow chart </a:t>
            </a:r>
          </a:p>
          <a:p>
            <a:pPr marL="457200" marR="0" lvl="1" indent="0" algn="l" defTabSz="914400" rtl="0" eaLnBrk="1" fontAlgn="auto" latinLnBrk="0" hangingPunct="1">
              <a:lnSpc>
                <a:spcPts val="346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eBuilder review process</a:t>
            </a:r>
          </a:p>
          <a:p>
            <a:pPr marL="342900" marR="0" lvl="0" indent="-342900" algn="l" defTabSz="914400" rtl="0" eaLnBrk="1" fontAlgn="auto" latinLnBrk="0" hangingPunct="1">
              <a:lnSpc>
                <a:spcPts val="346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Resources</a:t>
            </a:r>
          </a:p>
        </p:txBody>
      </p:sp>
      <p:pic>
        <p:nvPicPr>
          <p:cNvPr id="13" name="Picture 12">
            <a:extLst>
              <a:ext uri="{FF2B5EF4-FFF2-40B4-BE49-F238E27FC236}">
                <a16:creationId xmlns:a16="http://schemas.microsoft.com/office/drawing/2014/main" id="{5E886057-9FBA-1446-A755-413576F51D21}"/>
              </a:ext>
            </a:extLst>
          </p:cNvPr>
          <p:cNvPicPr>
            <a:picLocks noChangeAspect="1"/>
          </p:cNvPicPr>
          <p:nvPr/>
        </p:nvPicPr>
        <p:blipFill>
          <a:blip r:embed="rId3"/>
          <a:stretch>
            <a:fillRect/>
          </a:stretch>
        </p:blipFill>
        <p:spPr>
          <a:xfrm>
            <a:off x="762000" y="1661655"/>
            <a:ext cx="3302111" cy="4273320"/>
          </a:xfrm>
          <a:prstGeom prst="rect">
            <a:avLst/>
          </a:prstGeom>
          <a:ln w="158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387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EEC0C34-DCEA-1F4A-AA0E-17F23C8C9860}"/>
              </a:ext>
            </a:extLst>
          </p:cNvPr>
          <p:cNvSpPr txBox="1">
            <a:spLocks/>
          </p:cNvSpPr>
          <p:nvPr/>
        </p:nvSpPr>
        <p:spPr>
          <a:xfrm>
            <a:off x="515513" y="403412"/>
            <a:ext cx="8158487" cy="646052"/>
          </a:xfrm>
          <a:prstGeom prst="rect">
            <a:avLst/>
          </a:prstGeom>
        </p:spPr>
        <p:txBody>
          <a:bodyPr vert="horz" lIns="86141" tIns="43070" rIns="86141" bIns="4307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61494" rtl="0" eaLnBrk="1" fontAlgn="auto" latinLnBrk="0" hangingPunct="1">
              <a:lnSpc>
                <a:spcPct val="100000"/>
              </a:lnSpc>
              <a:spcBef>
                <a:spcPct val="0"/>
              </a:spcBef>
              <a:spcAft>
                <a:spcPts val="0"/>
              </a:spcAft>
              <a:buClrTx/>
              <a:buSzTx/>
              <a:buFontTx/>
              <a:buNone/>
              <a:tabLst/>
              <a:defRPr/>
            </a:pPr>
            <a:r>
              <a:rPr kumimoji="0" lang="en-US" sz="3177" b="1"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New</a:t>
            </a:r>
            <a:r>
              <a:rPr kumimoji="0" lang="en-US" sz="3177"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 </a:t>
            </a:r>
            <a:r>
              <a:rPr kumimoji="0" lang="en-US" sz="3177" b="1" i="0" u="sng"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Pre-Design</a:t>
            </a:r>
            <a:r>
              <a:rPr kumimoji="0" lang="en-US" sz="3177"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 Phase Resources</a:t>
            </a:r>
          </a:p>
        </p:txBody>
      </p:sp>
      <p:sp>
        <p:nvSpPr>
          <p:cNvPr id="21" name="Text Placeholder 1">
            <a:extLst>
              <a:ext uri="{FF2B5EF4-FFF2-40B4-BE49-F238E27FC236}">
                <a16:creationId xmlns:a16="http://schemas.microsoft.com/office/drawing/2014/main" id="{3F286EF0-D186-F044-8AD0-56657EB5A826}"/>
              </a:ext>
            </a:extLst>
          </p:cNvPr>
          <p:cNvSpPr txBox="1">
            <a:spLocks/>
          </p:cNvSpPr>
          <p:nvPr/>
        </p:nvSpPr>
        <p:spPr>
          <a:xfrm>
            <a:off x="736419" y="1146768"/>
            <a:ext cx="7568327" cy="2306504"/>
          </a:xfrm>
          <a:prstGeom prst="rect">
            <a:avLst/>
          </a:prstGeom>
        </p:spPr>
        <p:txBody>
          <a:bodyPr vert="horz" lIns="78309" tIns="39154" rIns="78309" bIns="39154"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State vs Cornell-Funded Projects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GDoc</a:t>
            </a: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Editing Consultant Contracts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GDoc</a:t>
            </a: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FCS Asbestos Program Services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GDoc</a:t>
            </a: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Consultant Selection Sign In Sheet (Template)</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Project Communication Plan Example (Template)</a:t>
            </a:r>
          </a:p>
          <a:p>
            <a:pPr marL="0" marR="0" lvl="0" indent="0" algn="l" defTabSz="665665" rtl="0" eaLnBrk="1" fontAlgn="auto" latinLnBrk="0" hangingPunct="1">
              <a:lnSpc>
                <a:spcPct val="90000"/>
              </a:lnSpc>
              <a:spcBef>
                <a:spcPts val="728"/>
              </a:spcBef>
              <a:spcAft>
                <a:spcPts val="0"/>
              </a:spcAft>
              <a:buClrTx/>
              <a:buSzTx/>
              <a:buFont typeface="Arial" panose="020B0604020202020204" pitchFamily="34" charset="0"/>
              <a:buNone/>
              <a:tabLst/>
              <a:defRPr/>
            </a:pPr>
            <a:endParaRPr kumimoji="0" lang="en-US" sz="274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lide Number Placeholder 1">
            <a:extLst>
              <a:ext uri="{FF2B5EF4-FFF2-40B4-BE49-F238E27FC236}">
                <a16:creationId xmlns:a16="http://schemas.microsoft.com/office/drawing/2014/main" id="{AC5D38E0-9305-D649-AF14-9AB2CE31806E}"/>
              </a:ext>
            </a:extLst>
          </p:cNvPr>
          <p:cNvSpPr txBox="1">
            <a:spLocks/>
          </p:cNvSpPr>
          <p:nvPr/>
        </p:nvSpPr>
        <p:spPr>
          <a:xfrm>
            <a:off x="8304746" y="6246565"/>
            <a:ext cx="272442" cy="312694"/>
          </a:xfrm>
          <a:prstGeom prst="rect">
            <a:avLst/>
          </a:prstGeom>
        </p:spPr>
        <p:txBody>
          <a:bodyPr vert="horz" lIns="78309" tIns="39154" rIns="78309" bIns="39154"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5613" indent="1588" algn="l" rtl="0" fontAlgn="base">
              <a:spcBef>
                <a:spcPct val="0"/>
              </a:spcBef>
              <a:spcAft>
                <a:spcPct val="0"/>
              </a:spcAft>
              <a:defRPr sz="2800" kern="1200">
                <a:solidFill>
                  <a:schemeClr val="tx1"/>
                </a:solidFill>
                <a:latin typeface="Arial" charset="0"/>
                <a:ea typeface="+mn-ea"/>
                <a:cs typeface="+mn-cs"/>
              </a:defRPr>
            </a:lvl2pPr>
            <a:lvl3pPr marL="912813" indent="1588" algn="l" rtl="0" fontAlgn="base">
              <a:spcBef>
                <a:spcPct val="0"/>
              </a:spcBef>
              <a:spcAft>
                <a:spcPct val="0"/>
              </a:spcAft>
              <a:defRPr sz="2800" kern="1200">
                <a:solidFill>
                  <a:schemeClr val="tx1"/>
                </a:solidFill>
                <a:latin typeface="Arial" charset="0"/>
                <a:ea typeface="+mn-ea"/>
                <a:cs typeface="+mn-cs"/>
              </a:defRPr>
            </a:lvl3pPr>
            <a:lvl4pPr marL="1370013" indent="1588" algn="l" rtl="0" fontAlgn="base">
              <a:spcBef>
                <a:spcPct val="0"/>
              </a:spcBef>
              <a:spcAft>
                <a:spcPct val="0"/>
              </a:spcAft>
              <a:defRPr sz="2800" kern="1200">
                <a:solidFill>
                  <a:schemeClr val="tx1"/>
                </a:solidFill>
                <a:latin typeface="Arial" charset="0"/>
                <a:ea typeface="+mn-ea"/>
                <a:cs typeface="+mn-cs"/>
              </a:defRPr>
            </a:lvl4pPr>
            <a:lvl5pPr marL="1827213" indent="1588"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a:lstStyle>
          <a:p>
            <a:pPr marL="0" marR="0" lvl="0" indent="0" algn="r" defTabSz="783178" rtl="0" eaLnBrk="1" fontAlgn="base" latinLnBrk="0" hangingPunct="1">
              <a:lnSpc>
                <a:spcPct val="100000"/>
              </a:lnSpc>
              <a:spcBef>
                <a:spcPct val="0"/>
              </a:spcBef>
              <a:spcAft>
                <a:spcPct val="0"/>
              </a:spcAft>
              <a:buClrTx/>
              <a:buSzTx/>
              <a:buFontTx/>
              <a:buNone/>
              <a:tabLst/>
              <a:defRPr/>
            </a:pPr>
            <a:fld id="{6315554C-9387-4378-80C2-5F7076CAC952}" type="slidenum">
              <a:rPr kumimoji="0" lang="en-US" sz="1028"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783178" rtl="0" eaLnBrk="1" fontAlgn="base" latinLnBrk="0" hangingPunct="1">
                <a:lnSpc>
                  <a:spcPct val="100000"/>
                </a:lnSpc>
                <a:spcBef>
                  <a:spcPct val="0"/>
                </a:spcBef>
                <a:spcAft>
                  <a:spcPct val="0"/>
                </a:spcAft>
                <a:buClrTx/>
                <a:buSzTx/>
                <a:buFontTx/>
                <a:buNone/>
                <a:tabLst/>
                <a:defRPr/>
              </a:pPr>
              <a:t>6</a:t>
            </a:fld>
            <a:endParaRPr kumimoji="0" lang="en-US" sz="1028"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36E83F71-6DB5-4BDF-B5C7-53716D14FA63}"/>
              </a:ext>
            </a:extLst>
          </p:cNvPr>
          <p:cNvPicPr>
            <a:picLocks noChangeAspect="1"/>
          </p:cNvPicPr>
          <p:nvPr/>
        </p:nvPicPr>
        <p:blipFill>
          <a:blip r:embed="rId3"/>
          <a:stretch>
            <a:fillRect/>
          </a:stretch>
        </p:blipFill>
        <p:spPr>
          <a:xfrm>
            <a:off x="742601" y="3550576"/>
            <a:ext cx="2362200" cy="3025477"/>
          </a:xfrm>
          <a:prstGeom prst="rect">
            <a:avLst/>
          </a:prstGeom>
          <a:ln w="15875">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4E361D39-EA7C-CF4D-8F5E-708A13FA1A40}"/>
              </a:ext>
            </a:extLst>
          </p:cNvPr>
          <p:cNvPicPr>
            <a:picLocks noChangeAspect="1"/>
          </p:cNvPicPr>
          <p:nvPr/>
        </p:nvPicPr>
        <p:blipFill>
          <a:blip r:embed="rId4"/>
          <a:stretch>
            <a:fillRect/>
          </a:stretch>
        </p:blipFill>
        <p:spPr>
          <a:xfrm>
            <a:off x="6107936" y="4051979"/>
            <a:ext cx="2585114" cy="1971947"/>
          </a:xfrm>
          <a:prstGeom prst="rect">
            <a:avLst/>
          </a:prstGeom>
          <a:ln w="15875">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C51438C-8A34-0F41-AFE7-DA9994A13141}"/>
              </a:ext>
            </a:extLst>
          </p:cNvPr>
          <p:cNvPicPr>
            <a:picLocks noChangeAspect="1"/>
          </p:cNvPicPr>
          <p:nvPr/>
        </p:nvPicPr>
        <p:blipFill>
          <a:blip r:embed="rId5"/>
          <a:stretch>
            <a:fillRect/>
          </a:stretch>
        </p:blipFill>
        <p:spPr>
          <a:xfrm>
            <a:off x="3461964" y="3550575"/>
            <a:ext cx="2332587" cy="3025477"/>
          </a:xfrm>
          <a:prstGeom prst="rect">
            <a:avLst/>
          </a:prstGeom>
          <a:noFill/>
          <a:ln w="158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1671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EEC0C34-DCEA-1F4A-AA0E-17F23C8C9860}"/>
              </a:ext>
            </a:extLst>
          </p:cNvPr>
          <p:cNvSpPr txBox="1">
            <a:spLocks/>
          </p:cNvSpPr>
          <p:nvPr/>
        </p:nvSpPr>
        <p:spPr>
          <a:xfrm>
            <a:off x="515513" y="403412"/>
            <a:ext cx="8348425" cy="646052"/>
          </a:xfrm>
          <a:prstGeom prst="rect">
            <a:avLst/>
          </a:prstGeom>
        </p:spPr>
        <p:txBody>
          <a:bodyPr vert="horz" lIns="86141" tIns="43070" rIns="86141" bIns="4307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61494" rtl="0" eaLnBrk="1" fontAlgn="auto" latinLnBrk="0" hangingPunct="1">
              <a:lnSpc>
                <a:spcPct val="100000"/>
              </a:lnSpc>
              <a:spcBef>
                <a:spcPct val="0"/>
              </a:spcBef>
              <a:spcAft>
                <a:spcPts val="0"/>
              </a:spcAft>
              <a:buClrTx/>
              <a:buSzTx/>
              <a:buFontTx/>
              <a:buNone/>
              <a:tabLst/>
              <a:defRPr/>
            </a:pPr>
            <a:r>
              <a:rPr kumimoji="0" lang="en-US" sz="3177" b="1"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New</a:t>
            </a:r>
            <a:r>
              <a:rPr kumimoji="0" lang="en-US" sz="3177"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 </a:t>
            </a:r>
            <a:r>
              <a:rPr kumimoji="0" lang="en-US" sz="3177" b="1" i="0" u="sng"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Design</a:t>
            </a:r>
            <a:r>
              <a:rPr kumimoji="0" lang="en-US" sz="3177"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 Phase Resources</a:t>
            </a:r>
          </a:p>
        </p:txBody>
      </p:sp>
      <p:sp>
        <p:nvSpPr>
          <p:cNvPr id="21" name="Text Placeholder 1">
            <a:extLst>
              <a:ext uri="{FF2B5EF4-FFF2-40B4-BE49-F238E27FC236}">
                <a16:creationId xmlns:a16="http://schemas.microsoft.com/office/drawing/2014/main" id="{3F286EF0-D186-F044-8AD0-56657EB5A826}"/>
              </a:ext>
            </a:extLst>
          </p:cNvPr>
          <p:cNvSpPr txBox="1">
            <a:spLocks/>
          </p:cNvSpPr>
          <p:nvPr/>
        </p:nvSpPr>
        <p:spPr>
          <a:xfrm>
            <a:off x="787836" y="1350874"/>
            <a:ext cx="7568327" cy="5412491"/>
          </a:xfrm>
          <a:prstGeom prst="rect">
            <a:avLst/>
          </a:prstGeom>
        </p:spPr>
        <p:txBody>
          <a:bodyPr vert="horz" lIns="78309" tIns="39154" rIns="78309" bIns="39154"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Monthly Status Update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GDoc</a:t>
            </a: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Facilities Inventory Group Services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GDoc</a:t>
            </a: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Site Design &amp; Impacts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GDoc</a:t>
            </a: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FM Global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GDoc</a:t>
            </a: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Site Selection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GDoc</a:t>
            </a: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Low Sloped Roofing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GDoc</a:t>
            </a: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Cost Control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GDoc</a:t>
            </a: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Project Hazmat Procedures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GDoc</a:t>
            </a: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Project Meeting Groups Example (Template)</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State Project IFD Informational Meeting (Letter Template)</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Consultant Phase Authorization Letter (Template) </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Municipal Approvals - Storage Containers (MOU)</a:t>
            </a:r>
          </a:p>
          <a:p>
            <a:pPr marL="0" marR="0" lvl="0" indent="0" algn="l" defTabSz="665665" rtl="0" eaLnBrk="1" fontAlgn="auto" latinLnBrk="0" hangingPunct="1">
              <a:lnSpc>
                <a:spcPct val="90000"/>
              </a:lnSpc>
              <a:spcBef>
                <a:spcPts val="728"/>
              </a:spcBef>
              <a:spcAft>
                <a:spcPts val="0"/>
              </a:spcAft>
              <a:buClrTx/>
              <a:buSzTx/>
              <a:buFont typeface="Arial" panose="020B0604020202020204" pitchFamily="34" charset="0"/>
              <a:buNone/>
              <a:tabLst/>
              <a:defRPr/>
            </a:pPr>
            <a:endParaRPr kumimoji="0" lang="en-US" sz="274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lide Number Placeholder 1">
            <a:extLst>
              <a:ext uri="{FF2B5EF4-FFF2-40B4-BE49-F238E27FC236}">
                <a16:creationId xmlns:a16="http://schemas.microsoft.com/office/drawing/2014/main" id="{AC5D38E0-9305-D649-AF14-9AB2CE31806E}"/>
              </a:ext>
            </a:extLst>
          </p:cNvPr>
          <p:cNvSpPr txBox="1">
            <a:spLocks/>
          </p:cNvSpPr>
          <p:nvPr/>
        </p:nvSpPr>
        <p:spPr>
          <a:xfrm>
            <a:off x="8304746" y="6246565"/>
            <a:ext cx="272442" cy="312694"/>
          </a:xfrm>
          <a:prstGeom prst="rect">
            <a:avLst/>
          </a:prstGeom>
        </p:spPr>
        <p:txBody>
          <a:bodyPr vert="horz" lIns="78309" tIns="39154" rIns="78309" bIns="39154"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5613" indent="1588" algn="l" rtl="0" fontAlgn="base">
              <a:spcBef>
                <a:spcPct val="0"/>
              </a:spcBef>
              <a:spcAft>
                <a:spcPct val="0"/>
              </a:spcAft>
              <a:defRPr sz="2800" kern="1200">
                <a:solidFill>
                  <a:schemeClr val="tx1"/>
                </a:solidFill>
                <a:latin typeface="Arial" charset="0"/>
                <a:ea typeface="+mn-ea"/>
                <a:cs typeface="+mn-cs"/>
              </a:defRPr>
            </a:lvl2pPr>
            <a:lvl3pPr marL="912813" indent="1588" algn="l" rtl="0" fontAlgn="base">
              <a:spcBef>
                <a:spcPct val="0"/>
              </a:spcBef>
              <a:spcAft>
                <a:spcPct val="0"/>
              </a:spcAft>
              <a:defRPr sz="2800" kern="1200">
                <a:solidFill>
                  <a:schemeClr val="tx1"/>
                </a:solidFill>
                <a:latin typeface="Arial" charset="0"/>
                <a:ea typeface="+mn-ea"/>
                <a:cs typeface="+mn-cs"/>
              </a:defRPr>
            </a:lvl3pPr>
            <a:lvl4pPr marL="1370013" indent="1588" algn="l" rtl="0" fontAlgn="base">
              <a:spcBef>
                <a:spcPct val="0"/>
              </a:spcBef>
              <a:spcAft>
                <a:spcPct val="0"/>
              </a:spcAft>
              <a:defRPr sz="2800" kern="1200">
                <a:solidFill>
                  <a:schemeClr val="tx1"/>
                </a:solidFill>
                <a:latin typeface="Arial" charset="0"/>
                <a:ea typeface="+mn-ea"/>
                <a:cs typeface="+mn-cs"/>
              </a:defRPr>
            </a:lvl4pPr>
            <a:lvl5pPr marL="1827213" indent="1588"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a:lstStyle>
          <a:p>
            <a:pPr marL="0" marR="0" lvl="0" indent="0" algn="r" defTabSz="783178" rtl="0" eaLnBrk="1" fontAlgn="base" latinLnBrk="0" hangingPunct="1">
              <a:lnSpc>
                <a:spcPct val="100000"/>
              </a:lnSpc>
              <a:spcBef>
                <a:spcPct val="0"/>
              </a:spcBef>
              <a:spcAft>
                <a:spcPct val="0"/>
              </a:spcAft>
              <a:buClrTx/>
              <a:buSzTx/>
              <a:buFontTx/>
              <a:buNone/>
              <a:tabLst/>
              <a:defRPr/>
            </a:pPr>
            <a:fld id="{6315554C-9387-4378-80C2-5F7076CAC952}" type="slidenum">
              <a:rPr kumimoji="0" lang="en-US" sz="1028"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783178" rtl="0" eaLnBrk="1" fontAlgn="base" latinLnBrk="0" hangingPunct="1">
                <a:lnSpc>
                  <a:spcPct val="100000"/>
                </a:lnSpc>
                <a:spcBef>
                  <a:spcPct val="0"/>
                </a:spcBef>
                <a:spcAft>
                  <a:spcPct val="0"/>
                </a:spcAft>
                <a:buClrTx/>
                <a:buSzTx/>
                <a:buFontTx/>
                <a:buNone/>
                <a:tabLst/>
                <a:defRPr/>
              </a:pPr>
              <a:t>7</a:t>
            </a:fld>
            <a:endParaRPr kumimoji="0" lang="en-US" sz="1028"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26425F00-9467-4A08-A335-E661B44FFD5F}"/>
              </a:ext>
            </a:extLst>
          </p:cNvPr>
          <p:cNvPicPr>
            <a:picLocks noChangeAspect="1"/>
          </p:cNvPicPr>
          <p:nvPr/>
        </p:nvPicPr>
        <p:blipFill>
          <a:blip r:embed="rId3"/>
          <a:stretch>
            <a:fillRect/>
          </a:stretch>
        </p:blipFill>
        <p:spPr>
          <a:xfrm>
            <a:off x="6342650" y="1350874"/>
            <a:ext cx="2234538" cy="2876899"/>
          </a:xfrm>
          <a:prstGeom prst="rect">
            <a:avLst/>
          </a:prstGeom>
          <a:ln>
            <a:solidFill>
              <a:schemeClr val="tx1"/>
            </a:solidFill>
          </a:ln>
        </p:spPr>
      </p:pic>
    </p:spTree>
    <p:extLst>
      <p:ext uri="{BB962C8B-B14F-4D97-AF65-F5344CB8AC3E}">
        <p14:creationId xmlns:p14="http://schemas.microsoft.com/office/powerpoint/2010/main" val="415205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EEC0C34-DCEA-1F4A-AA0E-17F23C8C9860}"/>
              </a:ext>
            </a:extLst>
          </p:cNvPr>
          <p:cNvSpPr txBox="1">
            <a:spLocks/>
          </p:cNvSpPr>
          <p:nvPr/>
        </p:nvSpPr>
        <p:spPr>
          <a:xfrm>
            <a:off x="515513" y="403412"/>
            <a:ext cx="8158487" cy="646052"/>
          </a:xfrm>
          <a:prstGeom prst="rect">
            <a:avLst/>
          </a:prstGeom>
        </p:spPr>
        <p:txBody>
          <a:bodyPr vert="horz" lIns="86141" tIns="43070" rIns="86141" bIns="4307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61494" rtl="0" eaLnBrk="1" fontAlgn="auto" latinLnBrk="0" hangingPunct="1">
              <a:lnSpc>
                <a:spcPct val="100000"/>
              </a:lnSpc>
              <a:spcBef>
                <a:spcPct val="0"/>
              </a:spcBef>
              <a:spcAft>
                <a:spcPts val="0"/>
              </a:spcAft>
              <a:buClrTx/>
              <a:buSzTx/>
              <a:buFontTx/>
              <a:buNone/>
              <a:tabLst/>
              <a:defRPr/>
            </a:pPr>
            <a:r>
              <a:rPr kumimoji="0" lang="en-US" sz="3177" b="1"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Newly Added</a:t>
            </a:r>
            <a:r>
              <a:rPr kumimoji="0" lang="en-US" sz="3177"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 </a:t>
            </a:r>
            <a:r>
              <a:rPr kumimoji="0" lang="en-US" sz="3177" b="1" i="0" u="sng"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Bid</a:t>
            </a:r>
            <a:r>
              <a:rPr kumimoji="0" lang="en-US" sz="3177"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 Resources</a:t>
            </a:r>
          </a:p>
        </p:txBody>
      </p:sp>
      <p:sp>
        <p:nvSpPr>
          <p:cNvPr id="21" name="Text Placeholder 1">
            <a:extLst>
              <a:ext uri="{FF2B5EF4-FFF2-40B4-BE49-F238E27FC236}">
                <a16:creationId xmlns:a16="http://schemas.microsoft.com/office/drawing/2014/main" id="{3F286EF0-D186-F044-8AD0-56657EB5A826}"/>
              </a:ext>
            </a:extLst>
          </p:cNvPr>
          <p:cNvSpPr txBox="1">
            <a:spLocks/>
          </p:cNvSpPr>
          <p:nvPr/>
        </p:nvSpPr>
        <p:spPr>
          <a:xfrm>
            <a:off x="990600" y="1622174"/>
            <a:ext cx="4056487" cy="516194"/>
          </a:xfrm>
          <a:prstGeom prst="rect">
            <a:avLst/>
          </a:prstGeom>
        </p:spPr>
        <p:txBody>
          <a:bodyPr vert="horz" lIns="78309" tIns="39154" rIns="78309" bIns="39154"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665665" rtl="0" eaLnBrk="1" fontAlgn="auto" latinLnBrk="0" hangingPunct="1">
              <a:lnSpc>
                <a:spcPct val="900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MWBE Goal Setting (Template)</a:t>
            </a:r>
            <a:endParaRPr kumimoji="0" lang="en-US" sz="64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166416" marR="0" lvl="0" indent="-166416" algn="l" defTabSz="665665" rtl="0" eaLnBrk="1" fontAlgn="auto" latinLnBrk="0" hangingPunct="1">
              <a:lnSpc>
                <a:spcPct val="90000"/>
              </a:lnSpc>
              <a:spcBef>
                <a:spcPts val="728"/>
              </a:spcBef>
              <a:spcAft>
                <a:spcPts val="0"/>
              </a:spcAft>
              <a:buClrTx/>
              <a:buSzTx/>
              <a:buFont typeface="Arial" panose="020B0604020202020204" pitchFamily="34" charset="0"/>
              <a:buChar char="•"/>
              <a:tabLst/>
              <a:defRPr/>
            </a:pPr>
            <a:endParaRPr kumimoji="0" lang="en-US" sz="56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665665" rtl="0" eaLnBrk="1" fontAlgn="auto" latinLnBrk="0" hangingPunct="1">
              <a:lnSpc>
                <a:spcPct val="90000"/>
              </a:lnSpc>
              <a:spcBef>
                <a:spcPts val="728"/>
              </a:spcBef>
              <a:spcAft>
                <a:spcPts val="0"/>
              </a:spcAft>
              <a:buClrTx/>
              <a:buSzTx/>
              <a:buFont typeface="Arial" panose="020B0604020202020204" pitchFamily="34" charset="0"/>
              <a:buNone/>
              <a:tabLst/>
              <a:defRPr/>
            </a:pPr>
            <a:endParaRPr kumimoji="0" lang="en-US" sz="56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665665" rtl="0" eaLnBrk="1" fontAlgn="auto" latinLnBrk="0" hangingPunct="1">
              <a:lnSpc>
                <a:spcPct val="90000"/>
              </a:lnSpc>
              <a:spcBef>
                <a:spcPts val="728"/>
              </a:spcBef>
              <a:spcAft>
                <a:spcPts val="0"/>
              </a:spcAft>
              <a:buClrTx/>
              <a:buSzTx/>
              <a:buFont typeface="Arial" panose="020B0604020202020204" pitchFamily="34" charset="0"/>
              <a:buNone/>
              <a:tabLst/>
              <a:defRPr/>
            </a:pPr>
            <a:endParaRPr kumimoji="0" lang="en-US" sz="5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665665" rtl="0" eaLnBrk="1" fontAlgn="auto" latinLnBrk="0" hangingPunct="1">
              <a:lnSpc>
                <a:spcPct val="90000"/>
              </a:lnSpc>
              <a:spcBef>
                <a:spcPts val="728"/>
              </a:spcBef>
              <a:spcAft>
                <a:spcPts val="0"/>
              </a:spcAft>
              <a:buClrTx/>
              <a:buSzTx/>
              <a:buFont typeface="Arial" panose="020B0604020202020204" pitchFamily="34" charset="0"/>
              <a:buNone/>
              <a:tabLst/>
              <a:defRPr/>
            </a:pPr>
            <a:endParaRPr kumimoji="0" lang="en-US" sz="274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lide Number Placeholder 1">
            <a:extLst>
              <a:ext uri="{FF2B5EF4-FFF2-40B4-BE49-F238E27FC236}">
                <a16:creationId xmlns:a16="http://schemas.microsoft.com/office/drawing/2014/main" id="{AC5D38E0-9305-D649-AF14-9AB2CE31806E}"/>
              </a:ext>
            </a:extLst>
          </p:cNvPr>
          <p:cNvSpPr txBox="1">
            <a:spLocks/>
          </p:cNvSpPr>
          <p:nvPr/>
        </p:nvSpPr>
        <p:spPr>
          <a:xfrm>
            <a:off x="8304746" y="6246565"/>
            <a:ext cx="272442" cy="312694"/>
          </a:xfrm>
          <a:prstGeom prst="rect">
            <a:avLst/>
          </a:prstGeom>
        </p:spPr>
        <p:txBody>
          <a:bodyPr vert="horz" lIns="78309" tIns="39154" rIns="78309" bIns="39154"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5613" indent="1588" algn="l" rtl="0" fontAlgn="base">
              <a:spcBef>
                <a:spcPct val="0"/>
              </a:spcBef>
              <a:spcAft>
                <a:spcPct val="0"/>
              </a:spcAft>
              <a:defRPr sz="2800" kern="1200">
                <a:solidFill>
                  <a:schemeClr val="tx1"/>
                </a:solidFill>
                <a:latin typeface="Arial" charset="0"/>
                <a:ea typeface="+mn-ea"/>
                <a:cs typeface="+mn-cs"/>
              </a:defRPr>
            </a:lvl2pPr>
            <a:lvl3pPr marL="912813" indent="1588" algn="l" rtl="0" fontAlgn="base">
              <a:spcBef>
                <a:spcPct val="0"/>
              </a:spcBef>
              <a:spcAft>
                <a:spcPct val="0"/>
              </a:spcAft>
              <a:defRPr sz="2800" kern="1200">
                <a:solidFill>
                  <a:schemeClr val="tx1"/>
                </a:solidFill>
                <a:latin typeface="Arial" charset="0"/>
                <a:ea typeface="+mn-ea"/>
                <a:cs typeface="+mn-cs"/>
              </a:defRPr>
            </a:lvl3pPr>
            <a:lvl4pPr marL="1370013" indent="1588" algn="l" rtl="0" fontAlgn="base">
              <a:spcBef>
                <a:spcPct val="0"/>
              </a:spcBef>
              <a:spcAft>
                <a:spcPct val="0"/>
              </a:spcAft>
              <a:defRPr sz="2800" kern="1200">
                <a:solidFill>
                  <a:schemeClr val="tx1"/>
                </a:solidFill>
                <a:latin typeface="Arial" charset="0"/>
                <a:ea typeface="+mn-ea"/>
                <a:cs typeface="+mn-cs"/>
              </a:defRPr>
            </a:lvl4pPr>
            <a:lvl5pPr marL="1827213" indent="1588"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a:lstStyle>
          <a:p>
            <a:pPr marL="0" marR="0" lvl="0" indent="0" algn="r" defTabSz="783178" rtl="0" eaLnBrk="1" fontAlgn="base" latinLnBrk="0" hangingPunct="1">
              <a:lnSpc>
                <a:spcPct val="100000"/>
              </a:lnSpc>
              <a:spcBef>
                <a:spcPct val="0"/>
              </a:spcBef>
              <a:spcAft>
                <a:spcPct val="0"/>
              </a:spcAft>
              <a:buClrTx/>
              <a:buSzTx/>
              <a:buFontTx/>
              <a:buNone/>
              <a:tabLst/>
              <a:defRPr/>
            </a:pPr>
            <a:fld id="{6315554C-9387-4378-80C2-5F7076CAC952}" type="slidenum">
              <a:rPr kumimoji="0" lang="en-US" sz="1028"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783178" rtl="0" eaLnBrk="1" fontAlgn="base" latinLnBrk="0" hangingPunct="1">
                <a:lnSpc>
                  <a:spcPct val="100000"/>
                </a:lnSpc>
                <a:spcBef>
                  <a:spcPct val="0"/>
                </a:spcBef>
                <a:spcAft>
                  <a:spcPct val="0"/>
                </a:spcAft>
                <a:buClrTx/>
                <a:buSzTx/>
                <a:buFontTx/>
                <a:buNone/>
                <a:tabLst/>
                <a:defRPr/>
              </a:pPr>
              <a:t>8</a:t>
            </a:fld>
            <a:endParaRPr kumimoji="0" lang="en-US" sz="1028"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F507F3D7-6BF5-4FE2-A2C3-201A28CA88AE}"/>
              </a:ext>
            </a:extLst>
          </p:cNvPr>
          <p:cNvPicPr>
            <a:picLocks noChangeAspect="1"/>
          </p:cNvPicPr>
          <p:nvPr/>
        </p:nvPicPr>
        <p:blipFill>
          <a:blip r:embed="rId4"/>
          <a:stretch>
            <a:fillRect/>
          </a:stretch>
        </p:blipFill>
        <p:spPr>
          <a:xfrm>
            <a:off x="1168086" y="2138368"/>
            <a:ext cx="6807828" cy="3331987"/>
          </a:xfrm>
          <a:prstGeom prst="rect">
            <a:avLst/>
          </a:prstGeom>
          <a:ln w="158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3421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EEC0C34-DCEA-1F4A-AA0E-17F23C8C9860}"/>
              </a:ext>
            </a:extLst>
          </p:cNvPr>
          <p:cNvSpPr txBox="1">
            <a:spLocks/>
          </p:cNvSpPr>
          <p:nvPr/>
        </p:nvSpPr>
        <p:spPr>
          <a:xfrm>
            <a:off x="515513" y="403412"/>
            <a:ext cx="8158487" cy="646052"/>
          </a:xfrm>
          <a:prstGeom prst="rect">
            <a:avLst/>
          </a:prstGeom>
        </p:spPr>
        <p:txBody>
          <a:bodyPr vert="horz" lIns="86141" tIns="43070" rIns="86141" bIns="4307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61494"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Benefits of e-Builder Data!! </a:t>
            </a:r>
          </a:p>
        </p:txBody>
      </p:sp>
      <p:sp>
        <p:nvSpPr>
          <p:cNvPr id="21" name="Text Placeholder 1">
            <a:extLst>
              <a:ext uri="{FF2B5EF4-FFF2-40B4-BE49-F238E27FC236}">
                <a16:creationId xmlns:a16="http://schemas.microsoft.com/office/drawing/2014/main" id="{3F286EF0-D186-F044-8AD0-56657EB5A826}"/>
              </a:ext>
            </a:extLst>
          </p:cNvPr>
          <p:cNvSpPr txBox="1">
            <a:spLocks/>
          </p:cNvSpPr>
          <p:nvPr/>
        </p:nvSpPr>
        <p:spPr>
          <a:xfrm>
            <a:off x="582854" y="1266864"/>
            <a:ext cx="8061675" cy="5667335"/>
          </a:xfrm>
          <a:prstGeom prst="rect">
            <a:avLst/>
          </a:prstGeom>
        </p:spPr>
        <p:txBody>
          <a:bodyPr vert="horz" lIns="78309" tIns="39154" rIns="78309" bIns="39154" rtlCol="0">
            <a:normAutofit fontScale="92500"/>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11113" marR="0" lvl="1" indent="0" defTabSz="665665" fontAlgn="auto">
              <a:lnSpc>
                <a:spcPct val="110000"/>
              </a:lnSpc>
              <a:spcBef>
                <a:spcPts val="728"/>
              </a:spcBef>
              <a:spcAft>
                <a:spcPts val="0"/>
              </a:spcAft>
              <a:buClrTx/>
              <a:buSzTx/>
              <a:buNone/>
              <a:tabLst/>
              <a:defRPr/>
            </a:pPr>
            <a:r>
              <a:rPr lang="en-US" sz="2400" b="1" dirty="0">
                <a:solidFill>
                  <a:prstClr val="black"/>
                </a:solidFill>
                <a:latin typeface="Arial" panose="020B0604020202020204" pitchFamily="34" charset="0"/>
                <a:cs typeface="Arial" panose="020B0604020202020204" pitchFamily="34" charset="0"/>
              </a:rPr>
              <a:t>Schedule Module Data </a:t>
            </a:r>
          </a:p>
          <a:p>
            <a:pPr lvl="1" defTabSz="665665">
              <a:lnSpc>
                <a:spcPct val="100000"/>
              </a:lnSpc>
              <a:spcBef>
                <a:spcPts val="728"/>
              </a:spcBef>
              <a:defRPr/>
            </a:pPr>
            <a:r>
              <a:rPr lang="en-US" sz="2400" dirty="0">
                <a:solidFill>
                  <a:prstClr val="black"/>
                </a:solidFill>
                <a:latin typeface="Arial" panose="020B0604020202020204" pitchFamily="34" charset="0"/>
                <a:cs typeface="Arial" panose="020B0604020202020204" pitchFamily="34" charset="0"/>
              </a:rPr>
              <a:t>Document Reviews</a:t>
            </a:r>
          </a:p>
          <a:p>
            <a:pPr lvl="1" defTabSz="665665">
              <a:lnSpc>
                <a:spcPct val="100000"/>
              </a:lnSpc>
              <a:spcBef>
                <a:spcPts val="728"/>
              </a:spcBef>
              <a:defRPr/>
            </a:pPr>
            <a:r>
              <a:rPr lang="en-US" sz="2400" dirty="0">
                <a:solidFill>
                  <a:prstClr val="black"/>
                </a:solidFill>
                <a:latin typeface="Arial" panose="020B0604020202020204" pitchFamily="34" charset="0"/>
                <a:cs typeface="Arial" panose="020B0604020202020204" pitchFamily="34" charset="0"/>
              </a:rPr>
              <a:t>Outlook Bidding Calendar</a:t>
            </a:r>
          </a:p>
          <a:p>
            <a:pPr lvl="1" defTabSz="665665">
              <a:lnSpc>
                <a:spcPct val="100000"/>
              </a:lnSpc>
              <a:spcBef>
                <a:spcPts val="728"/>
              </a:spcBef>
              <a:defRPr/>
            </a:pPr>
            <a:r>
              <a:rPr lang="en-US" sz="2400" dirty="0">
                <a:solidFill>
                  <a:prstClr val="black"/>
                </a:solidFill>
                <a:latin typeface="Arial" panose="020B0604020202020204" pitchFamily="34" charset="0"/>
                <a:cs typeface="Arial" panose="020B0604020202020204" pitchFamily="34" charset="0"/>
              </a:rPr>
              <a:t>Quarterly Construction Report  </a:t>
            </a:r>
          </a:p>
          <a:p>
            <a:pPr marL="11113" lvl="1" indent="0" defTabSz="665665">
              <a:lnSpc>
                <a:spcPct val="100000"/>
              </a:lnSpc>
              <a:spcBef>
                <a:spcPts val="728"/>
              </a:spcBef>
              <a:buNone/>
              <a:defRPr/>
            </a:pPr>
            <a:r>
              <a:rPr lang="en-US" sz="2400" b="1" dirty="0">
                <a:solidFill>
                  <a:prstClr val="black"/>
                </a:solidFill>
                <a:latin typeface="Arial" panose="020B0604020202020204" pitchFamily="34" charset="0"/>
                <a:cs typeface="Arial" panose="020B0604020202020204" pitchFamily="34" charset="0"/>
              </a:rPr>
              <a:t>Status Updates (Communication!!)</a:t>
            </a:r>
          </a:p>
          <a:p>
            <a:pPr marR="0" lvl="1" defTabSz="665665" fontAlgn="auto">
              <a:lnSpc>
                <a:spcPct val="110000"/>
              </a:lnSpc>
              <a:spcBef>
                <a:spcPts val="728"/>
              </a:spcBef>
              <a:spcAft>
                <a:spcPts val="0"/>
              </a:spcAft>
              <a:buClrTx/>
              <a:buSzTx/>
              <a:tabLst/>
              <a:defRPr/>
            </a:pPr>
            <a:r>
              <a:rPr lang="en-US" sz="2400" dirty="0">
                <a:solidFill>
                  <a:prstClr val="black"/>
                </a:solidFill>
                <a:latin typeface="Arial" panose="020B0604020202020204" pitchFamily="34" charset="0"/>
                <a:cs typeface="Arial" panose="020B0604020202020204" pitchFamily="34" charset="0"/>
              </a:rPr>
              <a:t>Emailed to FCS and College &amp; Unit partners (monthly)</a:t>
            </a:r>
          </a:p>
          <a:p>
            <a:pPr marR="0" lvl="1" defTabSz="665665" fontAlgn="auto">
              <a:lnSpc>
                <a:spcPct val="110000"/>
              </a:lnSpc>
              <a:spcBef>
                <a:spcPts val="728"/>
              </a:spcBef>
              <a:spcAft>
                <a:spcPts val="0"/>
              </a:spcAft>
              <a:buClrTx/>
              <a:buSzTx/>
              <a:tabLst/>
              <a:defRPr/>
            </a:pPr>
            <a:r>
              <a:rPr lang="en-US" sz="2400" dirty="0">
                <a:solidFill>
                  <a:prstClr val="black"/>
                </a:solidFill>
                <a:latin typeface="Arial" panose="020B0604020202020204" pitchFamily="34" charset="0"/>
                <a:cs typeface="Arial" panose="020B0604020202020204" pitchFamily="34" charset="0"/>
              </a:rPr>
              <a:t>Project Construction Impacts pushed out to partners and used for mapping and program impact coordination</a:t>
            </a:r>
          </a:p>
          <a:p>
            <a:pPr marL="11113" marR="0" lvl="1" indent="0" algn="l" defTabSz="665665" rtl="0" eaLnBrk="1" fontAlgn="auto" latinLnBrk="0" hangingPunct="1">
              <a:lnSpc>
                <a:spcPct val="90000"/>
              </a:lnSpc>
              <a:spcBef>
                <a:spcPts val="728"/>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Financial Data</a:t>
            </a:r>
          </a:p>
          <a:p>
            <a:pPr marL="565785" marR="0" lvl="1" indent="-188595" algn="l" defTabSz="665665" rtl="0" eaLnBrk="1" fontAlgn="auto" latinLnBrk="0" hangingPunct="1">
              <a:lnSpc>
                <a:spcPct val="90000"/>
              </a:lnSpc>
              <a:spcBef>
                <a:spcPts val="728"/>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Quarterly Capital Project Actuals Report</a:t>
            </a:r>
          </a:p>
          <a:p>
            <a:pPr marL="565785" marR="0" lvl="1" indent="-188595" algn="l" defTabSz="665665" rtl="0" eaLnBrk="1" fontAlgn="auto" latinLnBrk="0" hangingPunct="1">
              <a:lnSpc>
                <a:spcPct val="90000"/>
              </a:lnSpc>
              <a:spcBef>
                <a:spcPts val="728"/>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Quarterly Construction Report </a:t>
            </a:r>
          </a:p>
          <a:p>
            <a:pPr marL="565785" marR="0" lvl="1" indent="-188595" algn="l" defTabSz="665665" rtl="0" eaLnBrk="1" fontAlgn="auto" latinLnBrk="0" hangingPunct="1">
              <a:lnSpc>
                <a:spcPct val="90000"/>
              </a:lnSpc>
              <a:spcBef>
                <a:spcPts val="728"/>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Monthly Commitments on Projects (track health of project)</a:t>
            </a:r>
          </a:p>
          <a:p>
            <a:pPr marL="0" marR="0" lvl="0" indent="0" algn="l" defTabSz="665665" rtl="0" eaLnBrk="1" fontAlgn="auto" latinLnBrk="0" hangingPunct="1">
              <a:lnSpc>
                <a:spcPct val="90000"/>
              </a:lnSpc>
              <a:spcBef>
                <a:spcPts val="728"/>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Next steps: Leverage Bidding Module Data</a:t>
            </a:r>
          </a:p>
        </p:txBody>
      </p:sp>
      <p:sp>
        <p:nvSpPr>
          <p:cNvPr id="8" name="Slide Number Placeholder 1">
            <a:extLst>
              <a:ext uri="{FF2B5EF4-FFF2-40B4-BE49-F238E27FC236}">
                <a16:creationId xmlns:a16="http://schemas.microsoft.com/office/drawing/2014/main" id="{AC5D38E0-9305-D649-AF14-9AB2CE31806E}"/>
              </a:ext>
            </a:extLst>
          </p:cNvPr>
          <p:cNvSpPr txBox="1">
            <a:spLocks/>
          </p:cNvSpPr>
          <p:nvPr/>
        </p:nvSpPr>
        <p:spPr>
          <a:xfrm>
            <a:off x="8304746" y="6246565"/>
            <a:ext cx="272442" cy="312694"/>
          </a:xfrm>
          <a:prstGeom prst="rect">
            <a:avLst/>
          </a:prstGeom>
        </p:spPr>
        <p:txBody>
          <a:bodyPr vert="horz" lIns="78309" tIns="39154" rIns="78309" bIns="39154"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5613" indent="1588" algn="l" rtl="0" fontAlgn="base">
              <a:spcBef>
                <a:spcPct val="0"/>
              </a:spcBef>
              <a:spcAft>
                <a:spcPct val="0"/>
              </a:spcAft>
              <a:defRPr sz="2800" kern="1200">
                <a:solidFill>
                  <a:schemeClr val="tx1"/>
                </a:solidFill>
                <a:latin typeface="Arial" charset="0"/>
                <a:ea typeface="+mn-ea"/>
                <a:cs typeface="+mn-cs"/>
              </a:defRPr>
            </a:lvl2pPr>
            <a:lvl3pPr marL="912813" indent="1588" algn="l" rtl="0" fontAlgn="base">
              <a:spcBef>
                <a:spcPct val="0"/>
              </a:spcBef>
              <a:spcAft>
                <a:spcPct val="0"/>
              </a:spcAft>
              <a:defRPr sz="2800" kern="1200">
                <a:solidFill>
                  <a:schemeClr val="tx1"/>
                </a:solidFill>
                <a:latin typeface="Arial" charset="0"/>
                <a:ea typeface="+mn-ea"/>
                <a:cs typeface="+mn-cs"/>
              </a:defRPr>
            </a:lvl3pPr>
            <a:lvl4pPr marL="1370013" indent="1588" algn="l" rtl="0" fontAlgn="base">
              <a:spcBef>
                <a:spcPct val="0"/>
              </a:spcBef>
              <a:spcAft>
                <a:spcPct val="0"/>
              </a:spcAft>
              <a:defRPr sz="2800" kern="1200">
                <a:solidFill>
                  <a:schemeClr val="tx1"/>
                </a:solidFill>
                <a:latin typeface="Arial" charset="0"/>
                <a:ea typeface="+mn-ea"/>
                <a:cs typeface="+mn-cs"/>
              </a:defRPr>
            </a:lvl4pPr>
            <a:lvl5pPr marL="1827213" indent="1588"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a:lstStyle>
          <a:p>
            <a:pPr marL="0" marR="0" lvl="0" indent="0" algn="r" defTabSz="783178" rtl="0" eaLnBrk="1" fontAlgn="base" latinLnBrk="0" hangingPunct="1">
              <a:lnSpc>
                <a:spcPct val="100000"/>
              </a:lnSpc>
              <a:spcBef>
                <a:spcPct val="0"/>
              </a:spcBef>
              <a:spcAft>
                <a:spcPct val="0"/>
              </a:spcAft>
              <a:buClrTx/>
              <a:buSzTx/>
              <a:buFontTx/>
              <a:buNone/>
              <a:tabLst/>
              <a:defRPr/>
            </a:pPr>
            <a:fld id="{6315554C-9387-4378-80C2-5F7076CAC952}" type="slidenum">
              <a:rPr kumimoji="0" lang="en-US" sz="1028"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783178" rtl="0" eaLnBrk="1" fontAlgn="base" latinLnBrk="0" hangingPunct="1">
                <a:lnSpc>
                  <a:spcPct val="100000"/>
                </a:lnSpc>
                <a:spcBef>
                  <a:spcPct val="0"/>
                </a:spcBef>
                <a:spcAft>
                  <a:spcPct val="0"/>
                </a:spcAft>
                <a:buClrTx/>
                <a:buSzTx/>
                <a:buFontTx/>
                <a:buNone/>
                <a:tabLst/>
                <a:defRPr/>
              </a:pPr>
              <a:t>9</a:t>
            </a:fld>
            <a:endParaRPr kumimoji="0" lang="en-US" sz="1028"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08369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A445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A445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42183</TotalTime>
  <Words>722</Words>
  <Application>Microsoft Office PowerPoint</Application>
  <PresentationFormat>On-screen Show (4:3)</PresentationFormat>
  <Paragraphs>122</Paragraphs>
  <Slides>9</Slides>
  <Notes>8</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9</vt:i4>
      </vt:variant>
    </vt:vector>
  </HeadingPairs>
  <TitlesOfParts>
    <vt:vector size="15" baseType="lpstr">
      <vt:lpstr>Arial</vt:lpstr>
      <vt:lpstr>Calibri</vt:lpstr>
      <vt:lpstr>Times New Roman</vt:lpstr>
      <vt:lpstr>Office Theme</vt:lpstr>
      <vt:lpstr>1_Office Theme</vt:lpstr>
      <vt:lpstr>3_Office Theme</vt:lpstr>
      <vt:lpstr>PowerPoint Presentation</vt:lpstr>
      <vt:lpstr>PowerPoint Presentation</vt:lpstr>
      <vt:lpstr>Today’s Agenda</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Thompson</dc:creator>
  <cp:lastModifiedBy>Taylor Thompson</cp:lastModifiedBy>
  <cp:revision>137</cp:revision>
  <dcterms:created xsi:type="dcterms:W3CDTF">2020-02-13T14:27:06Z</dcterms:created>
  <dcterms:modified xsi:type="dcterms:W3CDTF">2020-09-25T10:39:26Z</dcterms:modified>
</cp:coreProperties>
</file>