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6.jpg" ContentType="image/jpeg"/>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media/image7.jpg" ContentType="image/jpeg"/>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8.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31.jpg" ContentType="image/jpeg"/>
  <Override PartName="/ppt/notesSlides/notesSlide25.xml" ContentType="application/vnd.openxmlformats-officedocument.presentationml.notesSlide+xml"/>
  <Override PartName="/ppt/media/image32.jp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39.jp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 id="2147483715" r:id="rId2"/>
    <p:sldMasterId id="2147483724" r:id="rId3"/>
    <p:sldMasterId id="2147483734" r:id="rId4"/>
    <p:sldMasterId id="2147483752" r:id="rId5"/>
    <p:sldMasterId id="2147483760" r:id="rId6"/>
  </p:sldMasterIdLst>
  <p:notesMasterIdLst>
    <p:notesMasterId r:id="rId80"/>
  </p:notesMasterIdLst>
  <p:sldIdLst>
    <p:sldId id="262" r:id="rId7"/>
    <p:sldId id="256" r:id="rId8"/>
    <p:sldId id="257" r:id="rId9"/>
    <p:sldId id="541" r:id="rId10"/>
    <p:sldId id="535" r:id="rId11"/>
    <p:sldId id="536" r:id="rId12"/>
    <p:sldId id="537" r:id="rId13"/>
    <p:sldId id="538" r:id="rId14"/>
    <p:sldId id="447" r:id="rId15"/>
    <p:sldId id="548" r:id="rId16"/>
    <p:sldId id="258" r:id="rId17"/>
    <p:sldId id="259" r:id="rId18"/>
    <p:sldId id="260" r:id="rId19"/>
    <p:sldId id="261" r:id="rId20"/>
    <p:sldId id="549" r:id="rId21"/>
    <p:sldId id="263" r:id="rId22"/>
    <p:sldId id="264" r:id="rId23"/>
    <p:sldId id="265" r:id="rId24"/>
    <p:sldId id="266" r:id="rId25"/>
    <p:sldId id="267" r:id="rId26"/>
    <p:sldId id="268" r:id="rId27"/>
    <p:sldId id="269" r:id="rId28"/>
    <p:sldId id="270" r:id="rId29"/>
    <p:sldId id="271" r:id="rId30"/>
    <p:sldId id="464" r:id="rId31"/>
    <p:sldId id="449" r:id="rId32"/>
    <p:sldId id="520" r:id="rId33"/>
    <p:sldId id="521" r:id="rId34"/>
    <p:sldId id="522" r:id="rId35"/>
    <p:sldId id="523" r:id="rId36"/>
    <p:sldId id="524" r:id="rId37"/>
    <p:sldId id="525" r:id="rId38"/>
    <p:sldId id="526" r:id="rId39"/>
    <p:sldId id="527" r:id="rId40"/>
    <p:sldId id="528" r:id="rId41"/>
    <p:sldId id="529" r:id="rId42"/>
    <p:sldId id="530" r:id="rId43"/>
    <p:sldId id="540" r:id="rId44"/>
    <p:sldId id="466" r:id="rId45"/>
    <p:sldId id="555" r:id="rId46"/>
    <p:sldId id="556" r:id="rId47"/>
    <p:sldId id="557" r:id="rId48"/>
    <p:sldId id="558" r:id="rId49"/>
    <p:sldId id="559" r:id="rId50"/>
    <p:sldId id="560" r:id="rId51"/>
    <p:sldId id="561" r:id="rId52"/>
    <p:sldId id="533" r:id="rId53"/>
    <p:sldId id="432" r:id="rId54"/>
    <p:sldId id="435" r:id="rId55"/>
    <p:sldId id="407" r:id="rId56"/>
    <p:sldId id="436" r:id="rId57"/>
    <p:sldId id="433" r:id="rId58"/>
    <p:sldId id="324" r:id="rId59"/>
    <p:sldId id="450" r:id="rId60"/>
    <p:sldId id="439" r:id="rId61"/>
    <p:sldId id="440" r:id="rId62"/>
    <p:sldId id="441" r:id="rId63"/>
    <p:sldId id="443" r:id="rId64"/>
    <p:sldId id="444" r:id="rId65"/>
    <p:sldId id="442" r:id="rId66"/>
    <p:sldId id="445" r:id="rId67"/>
    <p:sldId id="446" r:id="rId68"/>
    <p:sldId id="539" r:id="rId69"/>
    <p:sldId id="550" r:id="rId70"/>
    <p:sldId id="551" r:id="rId71"/>
    <p:sldId id="552" r:id="rId72"/>
    <p:sldId id="553" r:id="rId73"/>
    <p:sldId id="554" r:id="rId74"/>
    <p:sldId id="451" r:id="rId75"/>
    <p:sldId id="452" r:id="rId76"/>
    <p:sldId id="453" r:id="rId77"/>
    <p:sldId id="454" r:id="rId78"/>
    <p:sldId id="547" r:id="rId7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6" autoAdjust="0"/>
    <p:restoredTop sz="94249" autoAdjust="0"/>
  </p:normalViewPr>
  <p:slideViewPr>
    <p:cSldViewPr>
      <p:cViewPr varScale="1">
        <p:scale>
          <a:sx n="57" d="100"/>
          <a:sy n="57" d="100"/>
        </p:scale>
        <p:origin x="1014"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[Orig Cap Est.xlsx]Visual and Data!PivotTable1</c:name>
    <c:fmtId val="26"/>
  </c:pivotSource>
  <c:chart>
    <c:autoTitleDeleted val="0"/>
    <c:pivotFmts>
      <c:pivotFmt>
        <c:idx val="0"/>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3.6655270923913776E-2"/>
          <c:y val="2.2032041875073433E-2"/>
          <c:w val="0.91752823069993095"/>
          <c:h val="0.86142344996925646"/>
        </c:manualLayout>
      </c:layout>
      <c:barChart>
        <c:barDir val="col"/>
        <c:grouping val="clustered"/>
        <c:varyColors val="0"/>
        <c:ser>
          <c:idx val="0"/>
          <c:order val="0"/>
          <c:tx>
            <c:strRef>
              <c:f>'Visual and Data'!$A$3</c:f>
              <c:strCache>
                <c:ptCount val="1"/>
                <c:pt idx="0">
                  <c:v>Sum of PRE_COVID_CAPACITY</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 and Data'!$A$4</c:f>
              <c:strCache>
                <c:ptCount val="1"/>
                <c:pt idx="0">
                  <c:v>Total</c:v>
                </c:pt>
              </c:strCache>
            </c:strRef>
          </c:cat>
          <c:val>
            <c:numRef>
              <c:f>'Visual and Data'!$A$4</c:f>
              <c:numCache>
                <c:formatCode>General</c:formatCode>
                <c:ptCount val="1"/>
                <c:pt idx="0">
                  <c:v>37847</c:v>
                </c:pt>
              </c:numCache>
            </c:numRef>
          </c:val>
          <c:extLst>
            <c:ext xmlns:c16="http://schemas.microsoft.com/office/drawing/2014/chart" uri="{C3380CC4-5D6E-409C-BE32-E72D297353CC}">
              <c16:uniqueId val="{00000000-853A-47E5-8E6E-BEA94F8EBACA}"/>
            </c:ext>
          </c:extLst>
        </c:ser>
        <c:ser>
          <c:idx val="1"/>
          <c:order val="1"/>
          <c:tx>
            <c:strRef>
              <c:f>'Visual and Data'!$B$3</c:f>
              <c:strCache>
                <c:ptCount val="1"/>
                <c:pt idx="0">
                  <c:v>Sum of COVID_INSTRUCTION_CAP</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 and Data'!$A$4</c:f>
              <c:strCache>
                <c:ptCount val="1"/>
                <c:pt idx="0">
                  <c:v>Total</c:v>
                </c:pt>
              </c:strCache>
            </c:strRef>
          </c:cat>
          <c:val>
            <c:numRef>
              <c:f>'Visual and Data'!$B$4</c:f>
              <c:numCache>
                <c:formatCode>General</c:formatCode>
                <c:ptCount val="1"/>
                <c:pt idx="0">
                  <c:v>9249</c:v>
                </c:pt>
              </c:numCache>
            </c:numRef>
          </c:val>
          <c:extLst>
            <c:ext xmlns:c16="http://schemas.microsoft.com/office/drawing/2014/chart" uri="{C3380CC4-5D6E-409C-BE32-E72D297353CC}">
              <c16:uniqueId val="{00000001-853A-47E5-8E6E-BEA94F8EBACA}"/>
            </c:ext>
          </c:extLst>
        </c:ser>
        <c:ser>
          <c:idx val="2"/>
          <c:order val="2"/>
          <c:tx>
            <c:strRef>
              <c:f>'Visual and Data'!$C$3</c:f>
              <c:strCache>
                <c:ptCount val="1"/>
                <c:pt idx="0">
                  <c:v>Sum of MAX_CAP_SQFT</c:v>
                </c:pt>
              </c:strCache>
            </c:strRef>
          </c:tx>
          <c:spPr>
            <a:solidFill>
              <a:sysClr val="window" lastClr="FFFFFF"/>
            </a:solidFill>
            <a:ln>
              <a:noFill/>
            </a:ln>
            <a:effectLst/>
          </c:spPr>
          <c:invertIfNegative val="0"/>
          <c:dLbls>
            <c:delete val="1"/>
          </c:dLbls>
          <c:cat>
            <c:strRef>
              <c:f>'Visual and Data'!$A$4</c:f>
              <c:strCache>
                <c:ptCount val="1"/>
                <c:pt idx="0">
                  <c:v>Total</c:v>
                </c:pt>
              </c:strCache>
            </c:strRef>
          </c:cat>
          <c:val>
            <c:numRef>
              <c:f>'Visual and Data'!$C$4</c:f>
              <c:numCache>
                <c:formatCode>General</c:formatCode>
                <c:ptCount val="1"/>
                <c:pt idx="0">
                  <c:v>10989</c:v>
                </c:pt>
              </c:numCache>
            </c:numRef>
          </c:val>
          <c:extLst>
            <c:ext xmlns:c16="http://schemas.microsoft.com/office/drawing/2014/chart" uri="{C3380CC4-5D6E-409C-BE32-E72D297353CC}">
              <c16:uniqueId val="{00000002-853A-47E5-8E6E-BEA94F8EBACA}"/>
            </c:ext>
          </c:extLst>
        </c:ser>
        <c:ser>
          <c:idx val="3"/>
          <c:order val="3"/>
          <c:tx>
            <c:strRef>
              <c:f>'Visual and Data'!$D$3</c:f>
              <c:strCache>
                <c:ptCount val="1"/>
                <c:pt idx="0">
                  <c:v>Sum of MIN_CAP_SQFT</c:v>
                </c:pt>
              </c:strCache>
            </c:strRef>
          </c:tx>
          <c:spPr>
            <a:solidFill>
              <a:sysClr val="window" lastClr="FFFFFF"/>
            </a:solidFill>
            <a:ln>
              <a:noFill/>
            </a:ln>
            <a:effectLst/>
          </c:spPr>
          <c:invertIfNegative val="0"/>
          <c:dLbls>
            <c:delete val="1"/>
          </c:dLbls>
          <c:cat>
            <c:strRef>
              <c:f>'Visual and Data'!$A$4</c:f>
              <c:strCache>
                <c:ptCount val="1"/>
                <c:pt idx="0">
                  <c:v>Total</c:v>
                </c:pt>
              </c:strCache>
            </c:strRef>
          </c:cat>
          <c:val>
            <c:numRef>
              <c:f>'Visual and Data'!$D$4</c:f>
              <c:numCache>
                <c:formatCode>General</c:formatCode>
                <c:ptCount val="1"/>
                <c:pt idx="0">
                  <c:v>6226</c:v>
                </c:pt>
              </c:numCache>
            </c:numRef>
          </c:val>
          <c:extLst>
            <c:ext xmlns:c16="http://schemas.microsoft.com/office/drawing/2014/chart" uri="{C3380CC4-5D6E-409C-BE32-E72D297353CC}">
              <c16:uniqueId val="{00000003-853A-47E5-8E6E-BEA94F8EBACA}"/>
            </c:ext>
          </c:extLst>
        </c:ser>
        <c:dLbls>
          <c:dLblPos val="outEnd"/>
          <c:showLegendKey val="0"/>
          <c:showVal val="1"/>
          <c:showCatName val="0"/>
          <c:showSerName val="0"/>
          <c:showPercent val="0"/>
          <c:showBubbleSize val="0"/>
        </c:dLbls>
        <c:gapWidth val="219"/>
        <c:overlap val="-27"/>
        <c:axId val="2011676512"/>
        <c:axId val="2036856336"/>
      </c:barChart>
      <c:catAx>
        <c:axId val="2011676512"/>
        <c:scaling>
          <c:orientation val="minMax"/>
        </c:scaling>
        <c:delete val="1"/>
        <c:axPos val="b"/>
        <c:numFmt formatCode="General" sourceLinked="1"/>
        <c:majorTickMark val="none"/>
        <c:minorTickMark val="none"/>
        <c:tickLblPos val="nextTo"/>
        <c:crossAx val="2036856336"/>
        <c:crosses val="autoZero"/>
        <c:auto val="1"/>
        <c:lblAlgn val="ctr"/>
        <c:lblOffset val="100"/>
        <c:noMultiLvlLbl val="0"/>
      </c:catAx>
      <c:valAx>
        <c:axId val="2036856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1676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[Orig Cap Est.xlsx]Visual and Data!PivotTable1</c:name>
    <c:fmtId val="26"/>
  </c:pivotSource>
  <c:chart>
    <c:autoTitleDeleted val="0"/>
    <c:pivotFmts>
      <c:pivotFmt>
        <c:idx val="0"/>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3.6655270923913776E-2"/>
          <c:y val="2.2032041875073433E-2"/>
          <c:w val="0.91752823069993095"/>
          <c:h val="0.86142344996925646"/>
        </c:manualLayout>
      </c:layout>
      <c:barChart>
        <c:barDir val="col"/>
        <c:grouping val="clustered"/>
        <c:varyColors val="0"/>
        <c:ser>
          <c:idx val="0"/>
          <c:order val="0"/>
          <c:tx>
            <c:strRef>
              <c:f>'Visual and Data'!$A$3</c:f>
              <c:strCache>
                <c:ptCount val="1"/>
                <c:pt idx="0">
                  <c:v>Sum of PRE_COVID_CAPACITY</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 and Data'!$A$4</c:f>
              <c:strCache>
                <c:ptCount val="1"/>
                <c:pt idx="0">
                  <c:v>Total</c:v>
                </c:pt>
              </c:strCache>
            </c:strRef>
          </c:cat>
          <c:val>
            <c:numRef>
              <c:f>'Visual and Data'!$A$4</c:f>
              <c:numCache>
                <c:formatCode>General</c:formatCode>
                <c:ptCount val="1"/>
                <c:pt idx="0">
                  <c:v>37847</c:v>
                </c:pt>
              </c:numCache>
            </c:numRef>
          </c:val>
          <c:extLst>
            <c:ext xmlns:c16="http://schemas.microsoft.com/office/drawing/2014/chart" uri="{C3380CC4-5D6E-409C-BE32-E72D297353CC}">
              <c16:uniqueId val="{00000000-853A-47E5-8E6E-BEA94F8EBACA}"/>
            </c:ext>
          </c:extLst>
        </c:ser>
        <c:ser>
          <c:idx val="1"/>
          <c:order val="1"/>
          <c:tx>
            <c:strRef>
              <c:f>'Visual and Data'!$B$3</c:f>
              <c:strCache>
                <c:ptCount val="1"/>
                <c:pt idx="0">
                  <c:v>Sum of COVID_INSTRUCTION_CAP</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 and Data'!$A$4</c:f>
              <c:strCache>
                <c:ptCount val="1"/>
                <c:pt idx="0">
                  <c:v>Total</c:v>
                </c:pt>
              </c:strCache>
            </c:strRef>
          </c:cat>
          <c:val>
            <c:numRef>
              <c:f>'Visual and Data'!$B$4</c:f>
              <c:numCache>
                <c:formatCode>General</c:formatCode>
                <c:ptCount val="1"/>
                <c:pt idx="0">
                  <c:v>9249</c:v>
                </c:pt>
              </c:numCache>
            </c:numRef>
          </c:val>
          <c:extLst>
            <c:ext xmlns:c16="http://schemas.microsoft.com/office/drawing/2014/chart" uri="{C3380CC4-5D6E-409C-BE32-E72D297353CC}">
              <c16:uniqueId val="{00000001-853A-47E5-8E6E-BEA94F8EBACA}"/>
            </c:ext>
          </c:extLst>
        </c:ser>
        <c:ser>
          <c:idx val="2"/>
          <c:order val="2"/>
          <c:tx>
            <c:strRef>
              <c:f>'Visual and Data'!$C$3</c:f>
              <c:strCache>
                <c:ptCount val="1"/>
                <c:pt idx="0">
                  <c:v>Sum of MAX_CAP_SQFT</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 and Data'!$A$4</c:f>
              <c:strCache>
                <c:ptCount val="1"/>
                <c:pt idx="0">
                  <c:v>Total</c:v>
                </c:pt>
              </c:strCache>
            </c:strRef>
          </c:cat>
          <c:val>
            <c:numRef>
              <c:f>'Visual and Data'!$C$4</c:f>
              <c:numCache>
                <c:formatCode>General</c:formatCode>
                <c:ptCount val="1"/>
                <c:pt idx="0">
                  <c:v>10989</c:v>
                </c:pt>
              </c:numCache>
            </c:numRef>
          </c:val>
          <c:extLst>
            <c:ext xmlns:c16="http://schemas.microsoft.com/office/drawing/2014/chart" uri="{C3380CC4-5D6E-409C-BE32-E72D297353CC}">
              <c16:uniqueId val="{00000002-853A-47E5-8E6E-BEA94F8EBACA}"/>
            </c:ext>
          </c:extLst>
        </c:ser>
        <c:ser>
          <c:idx val="3"/>
          <c:order val="3"/>
          <c:tx>
            <c:strRef>
              <c:f>'Visual and Data'!$D$3</c:f>
              <c:strCache>
                <c:ptCount val="1"/>
                <c:pt idx="0">
                  <c:v>Sum of MIN_CAP_SQFT</c:v>
                </c:pt>
              </c:strCache>
            </c:strRef>
          </c:tx>
          <c:spPr>
            <a:solidFill>
              <a:sysClr val="window" lastClr="FFFFFF"/>
            </a:solidFill>
            <a:ln>
              <a:noFill/>
            </a:ln>
            <a:effectLst/>
          </c:spPr>
          <c:invertIfNegative val="0"/>
          <c:dLbls>
            <c:delete val="1"/>
          </c:dLbls>
          <c:cat>
            <c:strRef>
              <c:f>'Visual and Data'!$A$4</c:f>
              <c:strCache>
                <c:ptCount val="1"/>
                <c:pt idx="0">
                  <c:v>Total</c:v>
                </c:pt>
              </c:strCache>
            </c:strRef>
          </c:cat>
          <c:val>
            <c:numRef>
              <c:f>'Visual and Data'!$D$4</c:f>
              <c:numCache>
                <c:formatCode>General</c:formatCode>
                <c:ptCount val="1"/>
                <c:pt idx="0">
                  <c:v>6226</c:v>
                </c:pt>
              </c:numCache>
            </c:numRef>
          </c:val>
          <c:extLst>
            <c:ext xmlns:c16="http://schemas.microsoft.com/office/drawing/2014/chart" uri="{C3380CC4-5D6E-409C-BE32-E72D297353CC}">
              <c16:uniqueId val="{00000003-853A-47E5-8E6E-BEA94F8EBACA}"/>
            </c:ext>
          </c:extLst>
        </c:ser>
        <c:dLbls>
          <c:dLblPos val="outEnd"/>
          <c:showLegendKey val="0"/>
          <c:showVal val="1"/>
          <c:showCatName val="0"/>
          <c:showSerName val="0"/>
          <c:showPercent val="0"/>
          <c:showBubbleSize val="0"/>
        </c:dLbls>
        <c:gapWidth val="219"/>
        <c:overlap val="-27"/>
        <c:axId val="2011676512"/>
        <c:axId val="2036856336"/>
      </c:barChart>
      <c:catAx>
        <c:axId val="2011676512"/>
        <c:scaling>
          <c:orientation val="minMax"/>
        </c:scaling>
        <c:delete val="1"/>
        <c:axPos val="b"/>
        <c:numFmt formatCode="General" sourceLinked="1"/>
        <c:majorTickMark val="none"/>
        <c:minorTickMark val="none"/>
        <c:tickLblPos val="nextTo"/>
        <c:crossAx val="2036856336"/>
        <c:crosses val="autoZero"/>
        <c:auto val="1"/>
        <c:lblAlgn val="ctr"/>
        <c:lblOffset val="100"/>
        <c:noMultiLvlLbl val="0"/>
      </c:catAx>
      <c:valAx>
        <c:axId val="2036856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1676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[Orig Cap Est.xlsx]Visual and Data!PivotTable1</c:name>
    <c:fmtId val="26"/>
  </c:pivotSource>
  <c:chart>
    <c:autoTitleDeleted val="0"/>
    <c:pivotFmts>
      <c:pivotFmt>
        <c:idx val="0"/>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3.6655270923913776E-2"/>
          <c:y val="2.2032041875073433E-2"/>
          <c:w val="0.91752823069993095"/>
          <c:h val="0.86142344996925646"/>
        </c:manualLayout>
      </c:layout>
      <c:barChart>
        <c:barDir val="col"/>
        <c:grouping val="clustered"/>
        <c:varyColors val="0"/>
        <c:ser>
          <c:idx val="0"/>
          <c:order val="0"/>
          <c:tx>
            <c:strRef>
              <c:f>'Visual and Data'!$A$3</c:f>
              <c:strCache>
                <c:ptCount val="1"/>
                <c:pt idx="0">
                  <c:v>Sum of PRE_COVID_CAPACITY</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 and Data'!$A$4</c:f>
              <c:strCache>
                <c:ptCount val="1"/>
                <c:pt idx="0">
                  <c:v>Total</c:v>
                </c:pt>
              </c:strCache>
            </c:strRef>
          </c:cat>
          <c:val>
            <c:numRef>
              <c:f>'Visual and Data'!$A$4</c:f>
              <c:numCache>
                <c:formatCode>General</c:formatCode>
                <c:ptCount val="1"/>
                <c:pt idx="0">
                  <c:v>37847</c:v>
                </c:pt>
              </c:numCache>
            </c:numRef>
          </c:val>
          <c:extLst>
            <c:ext xmlns:c16="http://schemas.microsoft.com/office/drawing/2014/chart" uri="{C3380CC4-5D6E-409C-BE32-E72D297353CC}">
              <c16:uniqueId val="{00000000-853A-47E5-8E6E-BEA94F8EBACA}"/>
            </c:ext>
          </c:extLst>
        </c:ser>
        <c:ser>
          <c:idx val="1"/>
          <c:order val="1"/>
          <c:tx>
            <c:strRef>
              <c:f>'Visual and Data'!$B$3</c:f>
              <c:strCache>
                <c:ptCount val="1"/>
                <c:pt idx="0">
                  <c:v>Sum of COVID_INSTRUCTION_CAP</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 and Data'!$A$4</c:f>
              <c:strCache>
                <c:ptCount val="1"/>
                <c:pt idx="0">
                  <c:v>Total</c:v>
                </c:pt>
              </c:strCache>
            </c:strRef>
          </c:cat>
          <c:val>
            <c:numRef>
              <c:f>'Visual and Data'!$B$4</c:f>
              <c:numCache>
                <c:formatCode>General</c:formatCode>
                <c:ptCount val="1"/>
                <c:pt idx="0">
                  <c:v>9249</c:v>
                </c:pt>
              </c:numCache>
            </c:numRef>
          </c:val>
          <c:extLst>
            <c:ext xmlns:c16="http://schemas.microsoft.com/office/drawing/2014/chart" uri="{C3380CC4-5D6E-409C-BE32-E72D297353CC}">
              <c16:uniqueId val="{00000001-853A-47E5-8E6E-BEA94F8EBACA}"/>
            </c:ext>
          </c:extLst>
        </c:ser>
        <c:ser>
          <c:idx val="2"/>
          <c:order val="2"/>
          <c:tx>
            <c:strRef>
              <c:f>'Visual and Data'!$C$3</c:f>
              <c:strCache>
                <c:ptCount val="1"/>
                <c:pt idx="0">
                  <c:v>Sum of MAX_CAP_SQFT</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 and Data'!$A$4</c:f>
              <c:strCache>
                <c:ptCount val="1"/>
                <c:pt idx="0">
                  <c:v>Total</c:v>
                </c:pt>
              </c:strCache>
            </c:strRef>
          </c:cat>
          <c:val>
            <c:numRef>
              <c:f>'Visual and Data'!$C$4</c:f>
              <c:numCache>
                <c:formatCode>General</c:formatCode>
                <c:ptCount val="1"/>
                <c:pt idx="0">
                  <c:v>10989</c:v>
                </c:pt>
              </c:numCache>
            </c:numRef>
          </c:val>
          <c:extLst>
            <c:ext xmlns:c16="http://schemas.microsoft.com/office/drawing/2014/chart" uri="{C3380CC4-5D6E-409C-BE32-E72D297353CC}">
              <c16:uniqueId val="{00000002-853A-47E5-8E6E-BEA94F8EBACA}"/>
            </c:ext>
          </c:extLst>
        </c:ser>
        <c:ser>
          <c:idx val="3"/>
          <c:order val="3"/>
          <c:tx>
            <c:strRef>
              <c:f>'Visual and Data'!$D$3</c:f>
              <c:strCache>
                <c:ptCount val="1"/>
                <c:pt idx="0">
                  <c:v>Sum of MIN_CAP_SQFT</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 and Data'!$A$4</c:f>
              <c:strCache>
                <c:ptCount val="1"/>
                <c:pt idx="0">
                  <c:v>Total</c:v>
                </c:pt>
              </c:strCache>
            </c:strRef>
          </c:cat>
          <c:val>
            <c:numRef>
              <c:f>'Visual and Data'!$D$4</c:f>
              <c:numCache>
                <c:formatCode>General</c:formatCode>
                <c:ptCount val="1"/>
                <c:pt idx="0">
                  <c:v>6226</c:v>
                </c:pt>
              </c:numCache>
            </c:numRef>
          </c:val>
          <c:extLst>
            <c:ext xmlns:c16="http://schemas.microsoft.com/office/drawing/2014/chart" uri="{C3380CC4-5D6E-409C-BE32-E72D297353CC}">
              <c16:uniqueId val="{00000003-853A-47E5-8E6E-BEA94F8EBACA}"/>
            </c:ext>
          </c:extLst>
        </c:ser>
        <c:dLbls>
          <c:dLblPos val="outEnd"/>
          <c:showLegendKey val="0"/>
          <c:showVal val="1"/>
          <c:showCatName val="0"/>
          <c:showSerName val="0"/>
          <c:showPercent val="0"/>
          <c:showBubbleSize val="0"/>
        </c:dLbls>
        <c:gapWidth val="219"/>
        <c:overlap val="-27"/>
        <c:axId val="2011676512"/>
        <c:axId val="2036856336"/>
      </c:barChart>
      <c:catAx>
        <c:axId val="2011676512"/>
        <c:scaling>
          <c:orientation val="minMax"/>
        </c:scaling>
        <c:delete val="1"/>
        <c:axPos val="b"/>
        <c:numFmt formatCode="General" sourceLinked="1"/>
        <c:majorTickMark val="none"/>
        <c:minorTickMark val="none"/>
        <c:tickLblPos val="nextTo"/>
        <c:crossAx val="2036856336"/>
        <c:crosses val="autoZero"/>
        <c:auto val="1"/>
        <c:lblAlgn val="ctr"/>
        <c:lblOffset val="100"/>
        <c:noMultiLvlLbl val="0"/>
      </c:catAx>
      <c:valAx>
        <c:axId val="2036856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1676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0.21571</cdr:x>
      <cdr:y>0.32505</cdr:y>
    </cdr:from>
    <cdr:to>
      <cdr:x>0.32356</cdr:x>
      <cdr:y>0.61914</cdr:y>
    </cdr:to>
    <cdr:sp macro="" textlink="">
      <cdr:nvSpPr>
        <cdr:cNvPr id="2" name="TextBox 1"/>
        <cdr:cNvSpPr txBox="1"/>
      </cdr:nvSpPr>
      <cdr:spPr>
        <a:xfrm xmlns:a="http://schemas.openxmlformats.org/drawingml/2006/main">
          <a:off x="1828800" y="1600200"/>
          <a:ext cx="914400" cy="1447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bg1"/>
              </a:solidFill>
            </a:rPr>
            <a:t>Pre -COVID CAP</a:t>
          </a:r>
        </a:p>
      </cdr:txBody>
    </cdr:sp>
  </cdr:relSizeAnchor>
</c:userShapes>
</file>

<file path=ppt/drawings/drawing2.xml><?xml version="1.0" encoding="utf-8"?>
<c:userShapes xmlns:c="http://schemas.openxmlformats.org/drawingml/2006/chart">
  <cdr:relSizeAnchor xmlns:cdr="http://schemas.openxmlformats.org/drawingml/2006/chartDrawing">
    <cdr:from>
      <cdr:x>0.21571</cdr:x>
      <cdr:y>0.32505</cdr:y>
    </cdr:from>
    <cdr:to>
      <cdr:x>0.32356</cdr:x>
      <cdr:y>0.61914</cdr:y>
    </cdr:to>
    <cdr:sp macro="" textlink="">
      <cdr:nvSpPr>
        <cdr:cNvPr id="2" name="TextBox 1"/>
        <cdr:cNvSpPr txBox="1"/>
      </cdr:nvSpPr>
      <cdr:spPr>
        <a:xfrm xmlns:a="http://schemas.openxmlformats.org/drawingml/2006/main">
          <a:off x="1828800" y="1600200"/>
          <a:ext cx="914400" cy="1447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bg1"/>
              </a:solidFill>
            </a:rPr>
            <a:t>Pre -COVID CAP</a:t>
          </a:r>
        </a:p>
      </cdr:txBody>
    </cdr:sp>
  </cdr:relSizeAnchor>
</c:userShapes>
</file>

<file path=ppt/drawings/drawing3.xml><?xml version="1.0" encoding="utf-8"?>
<c:userShapes xmlns:c="http://schemas.openxmlformats.org/drawingml/2006/chart">
  <cdr:relSizeAnchor xmlns:cdr="http://schemas.openxmlformats.org/drawingml/2006/chartDrawing">
    <cdr:from>
      <cdr:x>0.21571</cdr:x>
      <cdr:y>0.32505</cdr:y>
    </cdr:from>
    <cdr:to>
      <cdr:x>0.32356</cdr:x>
      <cdr:y>0.61914</cdr:y>
    </cdr:to>
    <cdr:sp macro="" textlink="">
      <cdr:nvSpPr>
        <cdr:cNvPr id="2" name="TextBox 1"/>
        <cdr:cNvSpPr txBox="1"/>
      </cdr:nvSpPr>
      <cdr:spPr>
        <a:xfrm xmlns:a="http://schemas.openxmlformats.org/drawingml/2006/main">
          <a:off x="1828800" y="1600200"/>
          <a:ext cx="914400" cy="1447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solidFill>
                <a:schemeClr val="bg1"/>
              </a:solidFill>
            </a:rPr>
            <a:t>Pre -COVID CAP</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4ACCC28-19B3-4899-B746-5CAA87CA08B3}" type="datetimeFigureOut">
              <a:rPr lang="en-US" smtClean="0"/>
              <a:t>9/24/2020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5F52ED8-C295-44CF-90E8-5E7932A5FC8A}" type="slidenum">
              <a:rPr lang="en-US" smtClean="0"/>
              <a:t>‹#›</a:t>
            </a:fld>
            <a:endParaRPr lang="en-US"/>
          </a:p>
        </p:txBody>
      </p:sp>
    </p:spTree>
    <p:extLst>
      <p:ext uri="{BB962C8B-B14F-4D97-AF65-F5344CB8AC3E}">
        <p14:creationId xmlns:p14="http://schemas.microsoft.com/office/powerpoint/2010/main" val="68144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pp.e-builder.net/public/publicLanding.aspx?QS=24cbb853ccb44eed929ce9bb31f8c3b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pp.e-builder.net/da2/daLanding.aspx?QS=d7719d9d9fb94f7ab93f05f4dc984101"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app.e-builder.net/public/publicLanding.aspx?QS=da7886f8fc48452db8f59f9a50521267" TargetMode="External"/><Relationship Id="rId4" Type="http://schemas.openxmlformats.org/officeDocument/2006/relationships/hyperlink" Target="https://app.e-builder.net/public/fileview_fileview_act.aspx?portaltype=7&amp;o=%7b96ec0520-6544-41f0-ba06-02404c786e3f%7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5F52ED8-C295-44CF-90E8-5E7932A5FC8A}" type="slidenum">
              <a:rPr lang="en-US" smtClean="0"/>
              <a:t>1</a:t>
            </a:fld>
            <a:endParaRPr lang="en-US"/>
          </a:p>
        </p:txBody>
      </p:sp>
    </p:spTree>
    <p:extLst>
      <p:ext uri="{BB962C8B-B14F-4D97-AF65-F5344CB8AC3E}">
        <p14:creationId xmlns:p14="http://schemas.microsoft.com/office/powerpoint/2010/main" val="2190875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8827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817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ftr" sz="quarter" idx="4"/>
          </p:nvPr>
        </p:nvSpPr>
        <p:spPr>
          <a:noFill/>
        </p:spPr>
        <p:txBody>
          <a:bodyPr/>
          <a:lstStyle>
            <a:lvl1pPr defTabSz="930275">
              <a:defRPr>
                <a:solidFill>
                  <a:schemeClr val="tx1"/>
                </a:solidFill>
                <a:latin typeface="Times New Roman" panose="02020603050405020304" pitchFamily="18" charset="0"/>
              </a:defRPr>
            </a:lvl1pPr>
            <a:lvl2pPr marL="742950" indent="-285750" defTabSz="930275">
              <a:defRPr>
                <a:solidFill>
                  <a:schemeClr val="tx1"/>
                </a:solidFill>
                <a:latin typeface="Times New Roman" panose="02020603050405020304" pitchFamily="18" charset="0"/>
              </a:defRPr>
            </a:lvl2pPr>
            <a:lvl3pPr marL="1143000" indent="-228600" defTabSz="930275">
              <a:defRPr>
                <a:solidFill>
                  <a:schemeClr val="tx1"/>
                </a:solidFill>
                <a:latin typeface="Times New Roman" panose="02020603050405020304" pitchFamily="18" charset="0"/>
              </a:defRPr>
            </a:lvl3pPr>
            <a:lvl4pPr marL="1600200" indent="-228600" defTabSz="930275">
              <a:defRPr>
                <a:solidFill>
                  <a:schemeClr val="tx1"/>
                </a:solidFill>
                <a:latin typeface="Times New Roman" panose="02020603050405020304" pitchFamily="18" charset="0"/>
              </a:defRPr>
            </a:lvl4pPr>
            <a:lvl5pPr marL="2057400" indent="-228600" defTabSz="930275">
              <a:defRPr>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30275"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 Bilderback, 25 August 2004, Cancun, Mexico</a:t>
            </a:r>
          </a:p>
        </p:txBody>
      </p:sp>
      <p:sp>
        <p:nvSpPr>
          <p:cNvPr id="25603" name="Rectangle 7"/>
          <p:cNvSpPr>
            <a:spLocks noGrp="1" noChangeArrowheads="1"/>
          </p:cNvSpPr>
          <p:nvPr>
            <p:ph type="sldNum" sz="quarter" idx="5"/>
          </p:nvPr>
        </p:nvSpPr>
        <p:spPr>
          <a:noFill/>
        </p:spPr>
        <p:txBody>
          <a:bodyPr/>
          <a:lstStyle>
            <a:lvl1pPr defTabSz="930275">
              <a:defRPr>
                <a:solidFill>
                  <a:schemeClr val="tx1"/>
                </a:solidFill>
                <a:latin typeface="Times New Roman" panose="02020603050405020304" pitchFamily="18" charset="0"/>
              </a:defRPr>
            </a:lvl1pPr>
            <a:lvl2pPr marL="742950" indent="-285750" defTabSz="930275">
              <a:defRPr>
                <a:solidFill>
                  <a:schemeClr val="tx1"/>
                </a:solidFill>
                <a:latin typeface="Times New Roman" panose="02020603050405020304" pitchFamily="18" charset="0"/>
              </a:defRPr>
            </a:lvl2pPr>
            <a:lvl3pPr marL="1143000" indent="-228600" defTabSz="930275">
              <a:defRPr>
                <a:solidFill>
                  <a:schemeClr val="tx1"/>
                </a:solidFill>
                <a:latin typeface="Times New Roman" panose="02020603050405020304" pitchFamily="18" charset="0"/>
              </a:defRPr>
            </a:lvl3pPr>
            <a:lvl4pPr marL="1600200" indent="-228600" defTabSz="930275">
              <a:defRPr>
                <a:solidFill>
                  <a:schemeClr val="tx1"/>
                </a:solidFill>
                <a:latin typeface="Times New Roman" panose="02020603050405020304" pitchFamily="18" charset="0"/>
              </a:defRPr>
            </a:lvl4pPr>
            <a:lvl5pPr marL="2057400" indent="-228600" defTabSz="930275">
              <a:defRPr>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954B56FF-C48F-49B6-A46A-E65D7370A393}"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29160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ftr" sz="quarter" idx="4"/>
          </p:nvPr>
        </p:nvSpPr>
        <p:spPr>
          <a:noFill/>
        </p:spPr>
        <p:txBody>
          <a:bodyPr/>
          <a:lstStyle>
            <a:lvl1pPr defTabSz="930275">
              <a:defRPr>
                <a:solidFill>
                  <a:schemeClr val="tx1"/>
                </a:solidFill>
                <a:latin typeface="Times New Roman" panose="02020603050405020304" pitchFamily="18" charset="0"/>
              </a:defRPr>
            </a:lvl1pPr>
            <a:lvl2pPr marL="742950" indent="-285750" defTabSz="930275">
              <a:defRPr>
                <a:solidFill>
                  <a:schemeClr val="tx1"/>
                </a:solidFill>
                <a:latin typeface="Times New Roman" panose="02020603050405020304" pitchFamily="18" charset="0"/>
              </a:defRPr>
            </a:lvl2pPr>
            <a:lvl3pPr marL="1143000" indent="-228600" defTabSz="930275">
              <a:defRPr>
                <a:solidFill>
                  <a:schemeClr val="tx1"/>
                </a:solidFill>
                <a:latin typeface="Times New Roman" panose="02020603050405020304" pitchFamily="18" charset="0"/>
              </a:defRPr>
            </a:lvl3pPr>
            <a:lvl4pPr marL="1600200" indent="-228600" defTabSz="930275">
              <a:defRPr>
                <a:solidFill>
                  <a:schemeClr val="tx1"/>
                </a:solidFill>
                <a:latin typeface="Times New Roman" panose="02020603050405020304" pitchFamily="18" charset="0"/>
              </a:defRPr>
            </a:lvl4pPr>
            <a:lvl5pPr marL="2057400" indent="-228600" defTabSz="930275">
              <a:defRPr>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30275"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 Bilderback, 25 August 2004, Cancun, Mexico</a:t>
            </a:r>
          </a:p>
        </p:txBody>
      </p:sp>
      <p:sp>
        <p:nvSpPr>
          <p:cNvPr id="25603" name="Rectangle 7"/>
          <p:cNvSpPr>
            <a:spLocks noGrp="1" noChangeArrowheads="1"/>
          </p:cNvSpPr>
          <p:nvPr>
            <p:ph type="sldNum" sz="quarter" idx="5"/>
          </p:nvPr>
        </p:nvSpPr>
        <p:spPr>
          <a:noFill/>
        </p:spPr>
        <p:txBody>
          <a:bodyPr/>
          <a:lstStyle>
            <a:lvl1pPr defTabSz="930275">
              <a:defRPr>
                <a:solidFill>
                  <a:schemeClr val="tx1"/>
                </a:solidFill>
                <a:latin typeface="Times New Roman" panose="02020603050405020304" pitchFamily="18" charset="0"/>
              </a:defRPr>
            </a:lvl1pPr>
            <a:lvl2pPr marL="742950" indent="-285750" defTabSz="930275">
              <a:defRPr>
                <a:solidFill>
                  <a:schemeClr val="tx1"/>
                </a:solidFill>
                <a:latin typeface="Times New Roman" panose="02020603050405020304" pitchFamily="18" charset="0"/>
              </a:defRPr>
            </a:lvl2pPr>
            <a:lvl3pPr marL="1143000" indent="-228600" defTabSz="930275">
              <a:defRPr>
                <a:solidFill>
                  <a:schemeClr val="tx1"/>
                </a:solidFill>
                <a:latin typeface="Times New Roman" panose="02020603050405020304" pitchFamily="18" charset="0"/>
              </a:defRPr>
            </a:lvl3pPr>
            <a:lvl4pPr marL="1600200" indent="-228600" defTabSz="930275">
              <a:defRPr>
                <a:solidFill>
                  <a:schemeClr val="tx1"/>
                </a:solidFill>
                <a:latin typeface="Times New Roman" panose="02020603050405020304" pitchFamily="18" charset="0"/>
              </a:defRPr>
            </a:lvl4pPr>
            <a:lvl5pPr marL="2057400" indent="-228600" defTabSz="930275">
              <a:defRPr>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954B56FF-C48F-49B6-A46A-E65D7370A393}"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99467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ftr" sz="quarter" idx="4"/>
          </p:nvPr>
        </p:nvSpPr>
        <p:spPr>
          <a:noFill/>
        </p:spPr>
        <p:txBody>
          <a:bodyPr/>
          <a:lstStyle>
            <a:lvl1pPr defTabSz="930275">
              <a:defRPr>
                <a:solidFill>
                  <a:schemeClr val="tx1"/>
                </a:solidFill>
                <a:latin typeface="Times New Roman" panose="02020603050405020304" pitchFamily="18" charset="0"/>
              </a:defRPr>
            </a:lvl1pPr>
            <a:lvl2pPr marL="742950" indent="-285750" defTabSz="930275">
              <a:defRPr>
                <a:solidFill>
                  <a:schemeClr val="tx1"/>
                </a:solidFill>
                <a:latin typeface="Times New Roman" panose="02020603050405020304" pitchFamily="18" charset="0"/>
              </a:defRPr>
            </a:lvl2pPr>
            <a:lvl3pPr marL="1143000" indent="-228600" defTabSz="930275">
              <a:defRPr>
                <a:solidFill>
                  <a:schemeClr val="tx1"/>
                </a:solidFill>
                <a:latin typeface="Times New Roman" panose="02020603050405020304" pitchFamily="18" charset="0"/>
              </a:defRPr>
            </a:lvl3pPr>
            <a:lvl4pPr marL="1600200" indent="-228600" defTabSz="930275">
              <a:defRPr>
                <a:solidFill>
                  <a:schemeClr val="tx1"/>
                </a:solidFill>
                <a:latin typeface="Times New Roman" panose="02020603050405020304" pitchFamily="18" charset="0"/>
              </a:defRPr>
            </a:lvl4pPr>
            <a:lvl5pPr marL="2057400" indent="-228600" defTabSz="930275">
              <a:defRPr>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30275"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 Bilderback, 25 August 2004, Cancun, Mexico</a:t>
            </a:r>
          </a:p>
        </p:txBody>
      </p:sp>
      <p:sp>
        <p:nvSpPr>
          <p:cNvPr id="25603" name="Rectangle 7"/>
          <p:cNvSpPr>
            <a:spLocks noGrp="1" noChangeArrowheads="1"/>
          </p:cNvSpPr>
          <p:nvPr>
            <p:ph type="sldNum" sz="quarter" idx="5"/>
          </p:nvPr>
        </p:nvSpPr>
        <p:spPr>
          <a:noFill/>
        </p:spPr>
        <p:txBody>
          <a:bodyPr/>
          <a:lstStyle>
            <a:lvl1pPr defTabSz="930275">
              <a:defRPr>
                <a:solidFill>
                  <a:schemeClr val="tx1"/>
                </a:solidFill>
                <a:latin typeface="Times New Roman" panose="02020603050405020304" pitchFamily="18" charset="0"/>
              </a:defRPr>
            </a:lvl1pPr>
            <a:lvl2pPr marL="742950" indent="-285750" defTabSz="930275">
              <a:defRPr>
                <a:solidFill>
                  <a:schemeClr val="tx1"/>
                </a:solidFill>
                <a:latin typeface="Times New Roman" panose="02020603050405020304" pitchFamily="18" charset="0"/>
              </a:defRPr>
            </a:lvl2pPr>
            <a:lvl3pPr marL="1143000" indent="-228600" defTabSz="930275">
              <a:defRPr>
                <a:solidFill>
                  <a:schemeClr val="tx1"/>
                </a:solidFill>
                <a:latin typeface="Times New Roman" panose="02020603050405020304" pitchFamily="18" charset="0"/>
              </a:defRPr>
            </a:lvl3pPr>
            <a:lvl4pPr marL="1600200" indent="-228600" defTabSz="930275">
              <a:defRPr>
                <a:solidFill>
                  <a:schemeClr val="tx1"/>
                </a:solidFill>
                <a:latin typeface="Times New Roman" panose="02020603050405020304" pitchFamily="18" charset="0"/>
              </a:defRPr>
            </a:lvl4pPr>
            <a:lvl5pPr marL="2057400" indent="-228600" defTabSz="930275">
              <a:defRPr>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954B56FF-C48F-49B6-A46A-E65D7370A393}"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25539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1815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548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7560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655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26</a:t>
            </a:fld>
            <a:endParaRPr lang="en-US"/>
          </a:p>
        </p:txBody>
      </p:sp>
    </p:spTree>
    <p:extLst>
      <p:ext uri="{BB962C8B-B14F-4D97-AF65-F5344CB8AC3E}">
        <p14:creationId xmlns:p14="http://schemas.microsoft.com/office/powerpoint/2010/main" val="335986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F52ED8-C295-44CF-90E8-5E7932A5FC8A}" type="slidenum">
              <a:rPr lang="en-US" smtClean="0"/>
              <a:t>3</a:t>
            </a:fld>
            <a:endParaRPr lang="en-US"/>
          </a:p>
        </p:txBody>
      </p:sp>
    </p:spTree>
    <p:extLst>
      <p:ext uri="{BB962C8B-B14F-4D97-AF65-F5344CB8AC3E}">
        <p14:creationId xmlns:p14="http://schemas.microsoft.com/office/powerpoint/2010/main" val="3137191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ftr" sz="quarter" idx="4"/>
          </p:nvPr>
        </p:nvSpPr>
        <p:spPr>
          <a:noFill/>
        </p:spPr>
        <p:txBody>
          <a:bodyPr/>
          <a:lstStyle>
            <a:lvl1pPr defTabSz="930275">
              <a:defRPr>
                <a:solidFill>
                  <a:schemeClr val="tx1"/>
                </a:solidFill>
                <a:latin typeface="Times New Roman" panose="02020603050405020304" pitchFamily="18" charset="0"/>
              </a:defRPr>
            </a:lvl1pPr>
            <a:lvl2pPr marL="742950" indent="-285750" defTabSz="930275">
              <a:defRPr>
                <a:solidFill>
                  <a:schemeClr val="tx1"/>
                </a:solidFill>
                <a:latin typeface="Times New Roman" panose="02020603050405020304" pitchFamily="18" charset="0"/>
              </a:defRPr>
            </a:lvl2pPr>
            <a:lvl3pPr marL="1143000" indent="-228600" defTabSz="930275">
              <a:defRPr>
                <a:solidFill>
                  <a:schemeClr val="tx1"/>
                </a:solidFill>
                <a:latin typeface="Times New Roman" panose="02020603050405020304" pitchFamily="18" charset="0"/>
              </a:defRPr>
            </a:lvl3pPr>
            <a:lvl4pPr marL="1600200" indent="-228600" defTabSz="930275">
              <a:defRPr>
                <a:solidFill>
                  <a:schemeClr val="tx1"/>
                </a:solidFill>
                <a:latin typeface="Times New Roman" panose="02020603050405020304" pitchFamily="18" charset="0"/>
              </a:defRPr>
            </a:lvl4pPr>
            <a:lvl5pPr marL="2057400" indent="-228600" defTabSz="930275">
              <a:defRPr>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30275"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 Bilderback, 25 August 2004, Cancun, Mexico</a:t>
            </a:r>
          </a:p>
        </p:txBody>
      </p:sp>
      <p:sp>
        <p:nvSpPr>
          <p:cNvPr id="25603" name="Rectangle 7"/>
          <p:cNvSpPr>
            <a:spLocks noGrp="1" noChangeArrowheads="1"/>
          </p:cNvSpPr>
          <p:nvPr>
            <p:ph type="sldNum" sz="quarter" idx="5"/>
          </p:nvPr>
        </p:nvSpPr>
        <p:spPr>
          <a:noFill/>
        </p:spPr>
        <p:txBody>
          <a:bodyPr/>
          <a:lstStyle>
            <a:lvl1pPr defTabSz="930275">
              <a:defRPr>
                <a:solidFill>
                  <a:schemeClr val="tx1"/>
                </a:solidFill>
                <a:latin typeface="Times New Roman" panose="02020603050405020304" pitchFamily="18" charset="0"/>
              </a:defRPr>
            </a:lvl1pPr>
            <a:lvl2pPr marL="742950" indent="-285750" defTabSz="930275">
              <a:defRPr>
                <a:solidFill>
                  <a:schemeClr val="tx1"/>
                </a:solidFill>
                <a:latin typeface="Times New Roman" panose="02020603050405020304" pitchFamily="18" charset="0"/>
              </a:defRPr>
            </a:lvl2pPr>
            <a:lvl3pPr marL="1143000" indent="-228600" defTabSz="930275">
              <a:defRPr>
                <a:solidFill>
                  <a:schemeClr val="tx1"/>
                </a:solidFill>
                <a:latin typeface="Times New Roman" panose="02020603050405020304" pitchFamily="18" charset="0"/>
              </a:defRPr>
            </a:lvl3pPr>
            <a:lvl4pPr marL="1600200" indent="-228600" defTabSz="930275">
              <a:defRPr>
                <a:solidFill>
                  <a:schemeClr val="tx1"/>
                </a:solidFill>
                <a:latin typeface="Times New Roman" panose="02020603050405020304" pitchFamily="18" charset="0"/>
              </a:defRPr>
            </a:lvl4pPr>
            <a:lvl5pPr marL="2057400" indent="-228600" defTabSz="930275">
              <a:defRPr>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954B56FF-C48F-49B6-A46A-E65D7370A393}"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857153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745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624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9889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8391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1597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4022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37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Exhaust Plenum Box Thank Steve Beyers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4765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John Bell and Erich </a:t>
            </a:r>
            <a:r>
              <a:rPr lang="en-US" dirty="0" err="1"/>
              <a:t>Riecard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86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This is real – impacting projects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Make sure COVID plan is in place and reviewed by EHS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Make sure workers are complying with University guidelines when outside construction area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557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Vince and Mechanical Team</a:t>
            </a:r>
            <a:br>
              <a:rPr lang="en-US" dirty="0"/>
            </a:br>
            <a:br>
              <a:rPr lang="en-US" dirty="0"/>
            </a:br>
            <a:r>
              <a:rPr lang="en-US" dirty="0"/>
              <a:t>Thank Erich </a:t>
            </a:r>
            <a:r>
              <a:rPr lang="en-US" dirty="0" err="1"/>
              <a:t>Eschellman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E8C53-1E97-4AB0-9465-4ED29BDD9DF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3412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78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39</a:t>
            </a:fld>
            <a:endParaRPr lang="en-US"/>
          </a:p>
        </p:txBody>
      </p:sp>
    </p:spTree>
    <p:extLst>
      <p:ext uri="{BB962C8B-B14F-4D97-AF65-F5344CB8AC3E}">
        <p14:creationId xmlns:p14="http://schemas.microsoft.com/office/powerpoint/2010/main" val="3246122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FF8642-BD10-4F73-A3B1-AD1F99A149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802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FF8642-BD10-4F73-A3B1-AD1F99A149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125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FF8642-BD10-4F73-A3B1-AD1F99A149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398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FF8642-BD10-4F73-A3B1-AD1F99A149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665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FF8642-BD10-4F73-A3B1-AD1F99A149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474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FF8642-BD10-4F73-A3B1-AD1F99A149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731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FF8642-BD10-4F73-A3B1-AD1F99A149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514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Our insurance carrier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Feedback loop (FM global tour of Campus) three projects they did not review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When in doubt contact FM global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Three pages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7364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47</a:t>
            </a:fld>
            <a:endParaRPr lang="en-US"/>
          </a:p>
        </p:txBody>
      </p:sp>
    </p:spTree>
    <p:extLst>
      <p:ext uri="{BB962C8B-B14F-4D97-AF65-F5344CB8AC3E}">
        <p14:creationId xmlns:p14="http://schemas.microsoft.com/office/powerpoint/2010/main" val="952508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48</a:t>
            </a:fld>
            <a:endParaRPr lang="en-US"/>
          </a:p>
        </p:txBody>
      </p:sp>
    </p:spTree>
    <p:extLst>
      <p:ext uri="{BB962C8B-B14F-4D97-AF65-F5344CB8AC3E}">
        <p14:creationId xmlns:p14="http://schemas.microsoft.com/office/powerpoint/2010/main" val="3359864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624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53</a:t>
            </a:fld>
            <a:endParaRPr lang="en-US"/>
          </a:p>
        </p:txBody>
      </p:sp>
    </p:spTree>
    <p:extLst>
      <p:ext uri="{BB962C8B-B14F-4D97-AF65-F5344CB8AC3E}">
        <p14:creationId xmlns:p14="http://schemas.microsoft.com/office/powerpoint/2010/main" val="2534655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54</a:t>
            </a:fld>
            <a:endParaRPr lang="en-US"/>
          </a:p>
        </p:txBody>
      </p:sp>
    </p:spTree>
    <p:extLst>
      <p:ext uri="{BB962C8B-B14F-4D97-AF65-F5344CB8AC3E}">
        <p14:creationId xmlns:p14="http://schemas.microsoft.com/office/powerpoint/2010/main" val="548450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projects are predominantly for new faculty hires and programs that would consist of research and instructional labs (computational and wet labs), classrooms, office space and other interior renovations necessary for the seamless continuation of programs.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12758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1027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655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t>63</a:t>
            </a:fld>
            <a:endParaRPr lang="en-US"/>
          </a:p>
        </p:txBody>
      </p:sp>
    </p:spTree>
    <p:extLst>
      <p:ext uri="{BB962C8B-B14F-4D97-AF65-F5344CB8AC3E}">
        <p14:creationId xmlns:p14="http://schemas.microsoft.com/office/powerpoint/2010/main" val="2494765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b="1" i="1" dirty="0"/>
              <a:t>Proactively Engaging the Contracting Community</a:t>
            </a:r>
          </a:p>
          <a:p>
            <a:pPr marL="171450" indent="-171450" algn="l">
              <a:buFontTx/>
              <a:buChar char="-"/>
            </a:pPr>
            <a:r>
              <a:rPr lang="en-US" b="1" i="1" dirty="0"/>
              <a:t>Contracting forum </a:t>
            </a:r>
          </a:p>
          <a:p>
            <a:pPr marL="171450" indent="-171450" algn="l">
              <a:buFontTx/>
              <a:buChar char="-"/>
            </a:pPr>
            <a:r>
              <a:rPr lang="en-US" b="1" i="1" dirty="0"/>
              <a:t>Bidder Selection </a:t>
            </a:r>
          </a:p>
          <a:p>
            <a:pPr marL="171450" indent="-171450" algn="l">
              <a:buFontTx/>
              <a:buChar char="-"/>
            </a:pPr>
            <a:r>
              <a:rPr lang="en-US" b="1" i="1" dirty="0"/>
              <a:t>Contac</a:t>
            </a:r>
          </a:p>
          <a:p>
            <a:pPr marL="0" indent="0" algn="ctr">
              <a:buNone/>
            </a:pPr>
            <a:endParaRPr lang="en-US" sz="800" b="1" i="1" dirty="0"/>
          </a:p>
          <a:p>
            <a:pPr marL="0" indent="0" algn="l">
              <a:buNone/>
            </a:pPr>
            <a:r>
              <a:rPr lang="en-US" b="1" i="1" dirty="0"/>
              <a:t>Education &amp; Training of Cornell Processes</a:t>
            </a:r>
          </a:p>
          <a:p>
            <a:pPr marL="0" indent="0" algn="ctr">
              <a:buNone/>
            </a:pPr>
            <a:endParaRPr lang="en-US" sz="800" b="1" i="1" dirty="0"/>
          </a:p>
          <a:p>
            <a:pPr marL="0" indent="0" algn="l">
              <a:buNone/>
            </a:pPr>
            <a:r>
              <a:rPr lang="en-US" b="1" i="1" dirty="0"/>
              <a:t>Development of a Bidding Strategy </a:t>
            </a:r>
          </a:p>
          <a:p>
            <a:pPr marL="0" indent="0">
              <a:buFontTx/>
              <a:buNone/>
            </a:pPr>
            <a:endParaRPr lang="en-US" baseline="0" dirty="0"/>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6210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65665">
              <a:spcBef>
                <a:spcPts val="728"/>
              </a:spcBef>
              <a:buNone/>
            </a:pPr>
            <a:r>
              <a:rPr lang="en-US" dirty="0"/>
              <a:t>Cross Functional Teams for Design, Bid and Construction have been very productive recently and I would like to highlight resources that have been added recently </a:t>
            </a:r>
          </a:p>
          <a:p>
            <a:pPr marL="0" indent="0" defTabSz="665665">
              <a:spcBef>
                <a:spcPts val="728"/>
              </a:spcBef>
              <a:buNone/>
            </a:pPr>
            <a:endParaRPr lang="en-US" dirty="0"/>
          </a:p>
          <a:p>
            <a:pPr marL="0" indent="0" defTabSz="665665">
              <a:spcBef>
                <a:spcPts val="728"/>
              </a:spcBef>
              <a:buNone/>
            </a:pPr>
            <a:r>
              <a:rPr lang="en-US" dirty="0"/>
              <a:t>Guidance document outlines unique aspects of State-funded projects versus Cornell-Funded. Information is also contained within State checklists.</a:t>
            </a:r>
          </a:p>
          <a:p>
            <a:pPr marL="0" indent="0" defTabSz="665665">
              <a:spcBef>
                <a:spcPts val="728"/>
              </a:spcBef>
              <a:buNone/>
            </a:pPr>
            <a:endParaRPr lang="en-US" sz="1200" u="sng"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0" indent="0" defTabSz="665665">
              <a:spcBef>
                <a:spcPts val="728"/>
              </a:spcBef>
              <a:buNone/>
            </a:pPr>
            <a:r>
              <a:rPr lang="en-US" dirty="0"/>
              <a:t>This guidance document provides suggestions for PM when editing Consultant contracts. </a:t>
            </a:r>
            <a:endParaRPr lang="en-US" sz="1200" u="sng"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sng" dirty="0">
              <a:solidFill>
                <a:srgbClr val="00206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Provide compliance with Cornell University’s Asbestos Written Program (HS-16), NYS and Federal asbestos regulations related to mitigating asbestos exposure risk to students, faculty, staff, and the general public. This is accomplished through coordinated asbestos surveys, abatement design, project and air monitoring services, and post-construction asbestos surveys utilizing the Program’s pre-approved and licensed Environmental Consultants and Contractors.</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7717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Memo – Signed Back in January 2020</a:t>
            </a:r>
          </a:p>
          <a:p>
            <a:pPr marL="0" indent="0">
              <a:buFontTx/>
              <a:buNone/>
            </a:pPr>
            <a:endParaRPr lang="en-US" baseline="0" dirty="0"/>
          </a:p>
          <a:p>
            <a:pPr marL="0" indent="0">
              <a:buFontTx/>
              <a:buNone/>
            </a:pPr>
            <a:r>
              <a:rPr lang="en-US" baseline="0" dirty="0"/>
              <a:t>- Planned Maintenance Projects will utilize a pooled contingency </a:t>
            </a:r>
          </a:p>
          <a:p>
            <a:pPr marL="0" indent="0">
              <a:buFontTx/>
              <a:buNone/>
            </a:pPr>
            <a:endParaRPr lang="en-US" baseline="0" dirty="0"/>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62106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Reduce stacking of bids.</a:t>
            </a:r>
          </a:p>
          <a:p>
            <a:endParaRPr lang="en-US" dirty="0"/>
          </a:p>
          <a:p>
            <a:r>
              <a:rPr lang="en-US" dirty="0"/>
              <a:t>Stager projects of similar scope </a:t>
            </a:r>
          </a:p>
          <a:p>
            <a:endParaRPr lang="en-US" dirty="0"/>
          </a:p>
          <a:p>
            <a:r>
              <a:rPr lang="en-US" dirty="0"/>
              <a:t>Cornell Cost Factor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5506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600" b="1" dirty="0">
                <a:solidFill>
                  <a:srgbClr val="1E4E79"/>
                </a:solidFill>
                <a:effectLst/>
                <a:latin typeface="Calibri" panose="020F0502020204030204" pitchFamily="34" charset="0"/>
              </a:rPr>
              <a:t>Tools: </a:t>
            </a:r>
          </a:p>
          <a:p>
            <a:pPr marL="685800" rtl="0" fontAlgn="ctr">
              <a:spcBef>
                <a:spcPts val="0"/>
              </a:spcBef>
              <a:spcAft>
                <a:spcPts val="0"/>
              </a:spcAft>
              <a:buFont typeface="Courier New" panose="02070309020205020404" pitchFamily="49" charset="0"/>
              <a:buChar char="o"/>
            </a:pPr>
            <a:r>
              <a:rPr lang="en-US" sz="1600" u="sng" dirty="0">
                <a:solidFill>
                  <a:srgbClr val="1E4E79"/>
                </a:solidFill>
                <a:effectLst/>
                <a:latin typeface="Calibri" panose="020F0502020204030204" pitchFamily="34" charset="0"/>
              </a:rPr>
              <a:t>Proposed Data:</a:t>
            </a:r>
            <a:r>
              <a:rPr lang="en-US" sz="1600" dirty="0">
                <a:solidFill>
                  <a:srgbClr val="1E4E79"/>
                </a:solidFill>
                <a:effectLst/>
                <a:latin typeface="Calibri" panose="020F0502020204030204" pitchFamily="34" charset="0"/>
              </a:rPr>
              <a:t> ( PM Task of Documents to Contactor)</a:t>
            </a:r>
            <a:endParaRPr lang="en-US" sz="1100" dirty="0">
              <a:solidFill>
                <a:srgbClr val="1E4E79"/>
              </a:solidFill>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Outlook - Exchange Account to share Calendar that all PM's have access to PM Proposed Bid Calendar</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Data is pulled from </a:t>
            </a:r>
            <a:r>
              <a:rPr lang="en-US" sz="1600" dirty="0" err="1">
                <a:solidFill>
                  <a:srgbClr val="1E4E79"/>
                </a:solidFill>
                <a:effectLst/>
                <a:latin typeface="Calibri" panose="020F0502020204030204" pitchFamily="34" charset="0"/>
              </a:rPr>
              <a:t>ebuilder</a:t>
            </a:r>
            <a:r>
              <a:rPr lang="en-US" sz="1600" dirty="0">
                <a:solidFill>
                  <a:srgbClr val="1E4E79"/>
                </a:solidFill>
                <a:effectLst/>
                <a:latin typeface="Calibri" panose="020F0502020204030204" pitchFamily="34" charset="0"/>
              </a:rPr>
              <a:t> schedule module</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Published to Outlook for PM centers to communicate proposed bids</a:t>
            </a:r>
            <a:endParaRPr lang="en-US" sz="1100" dirty="0">
              <a:solidFill>
                <a:srgbClr val="1E4E79"/>
              </a:solidFill>
              <a:effectLst/>
              <a:latin typeface="Calibri" panose="020F0502020204030204" pitchFamily="34" charset="0"/>
            </a:endParaRPr>
          </a:p>
          <a:p>
            <a:pPr marL="1600200" lvl="3"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80/20 rule - This goal is to be transparent not another gate.</a:t>
            </a:r>
            <a:endParaRPr lang="en-US" sz="1100" dirty="0">
              <a:solidFill>
                <a:srgbClr val="1E4E79"/>
              </a:solidFill>
              <a:effectLst/>
              <a:latin typeface="Calibri" panose="020F0502020204030204" pitchFamily="34" charset="0"/>
            </a:endParaRPr>
          </a:p>
          <a:p>
            <a:pPr marL="2057400" lvl="4"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If there is a project…. Push it through</a:t>
            </a:r>
            <a:endParaRPr lang="en-US" sz="1100" dirty="0">
              <a:solidFill>
                <a:srgbClr val="1E4E79"/>
              </a:solidFill>
              <a:effectLst/>
              <a:latin typeface="Calibri" panose="020F0502020204030204" pitchFamily="34" charset="0"/>
            </a:endParaRPr>
          </a:p>
          <a:p>
            <a:pPr marL="2514600" lvl="5"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that slipped through the cracks We</a:t>
            </a:r>
            <a:endParaRPr lang="en-US" sz="1100" dirty="0">
              <a:solidFill>
                <a:srgbClr val="1E4E79"/>
              </a:solidFill>
              <a:effectLst/>
              <a:latin typeface="Calibri" panose="020F0502020204030204" pitchFamily="34" charset="0"/>
            </a:endParaRPr>
          </a:p>
          <a:p>
            <a:pPr marL="2514600" lvl="5"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Or was unplanned </a:t>
            </a:r>
            <a:endParaRPr lang="en-US" sz="1100" dirty="0">
              <a:solidFill>
                <a:srgbClr val="1E4E79"/>
              </a:solidFill>
              <a:effectLst/>
              <a:latin typeface="Calibri" panose="020F0502020204030204" pitchFamily="34" charset="0"/>
            </a:endParaRPr>
          </a:p>
          <a:p>
            <a:pPr marL="2057400" lvl="4"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We can then communicate its urgency or priority vs those that are planned, and jockey dates accordingly</a:t>
            </a:r>
            <a:endParaRPr lang="en-US" sz="1100" dirty="0">
              <a:solidFill>
                <a:srgbClr val="1E4E79"/>
              </a:solidFill>
              <a:effectLst/>
              <a:latin typeface="Calibri" panose="020F0502020204030204" pitchFamily="34" charset="0"/>
            </a:endParaRPr>
          </a:p>
          <a:p>
            <a:pPr marL="685800" rtl="0" fontAlgn="ctr">
              <a:spcBef>
                <a:spcPts val="0"/>
              </a:spcBef>
              <a:spcAft>
                <a:spcPts val="0"/>
              </a:spcAft>
              <a:buFont typeface="Courier New" panose="02070309020205020404" pitchFamily="49" charset="0"/>
              <a:buChar char="o"/>
            </a:pPr>
            <a:r>
              <a:rPr lang="en-US" sz="1600" u="sng" dirty="0">
                <a:solidFill>
                  <a:srgbClr val="1E4E79"/>
                </a:solidFill>
                <a:effectLst/>
                <a:latin typeface="Calibri" panose="020F0502020204030204" pitchFamily="34" charset="0"/>
              </a:rPr>
              <a:t>Actual Data:</a:t>
            </a:r>
            <a:r>
              <a:rPr lang="en-US" sz="1600" dirty="0">
                <a:solidFill>
                  <a:srgbClr val="1E4E79"/>
                </a:solidFill>
                <a:effectLst/>
                <a:latin typeface="Calibri" panose="020F0502020204030204" pitchFamily="34" charset="0"/>
              </a:rPr>
              <a:t> (FCS Contracts Office Published Data</a:t>
            </a:r>
            <a:endParaRPr lang="en-US" sz="1100" dirty="0">
              <a:solidFill>
                <a:srgbClr val="1E4E79"/>
              </a:solidFill>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They use Outlook Exchange Account's generic e-mail Account to share dates for each bid period</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Bid Invite</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Pre- Bid walk through </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Last day for questions</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Addendum </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Bid opening</a:t>
            </a:r>
            <a:endParaRPr lang="en-US" sz="1100" dirty="0">
              <a:solidFill>
                <a:srgbClr val="1E4E79"/>
              </a:solidFill>
              <a:effectLst/>
              <a:latin typeface="Calibri" panose="020F0502020204030204" pitchFamily="34" charset="0"/>
            </a:endParaRPr>
          </a:p>
          <a:p>
            <a:pPr marL="342900" marR="0">
              <a:spcBef>
                <a:spcPts val="0"/>
              </a:spcBef>
              <a:spcAft>
                <a:spcPts val="0"/>
              </a:spcAft>
            </a:pPr>
            <a:r>
              <a:rPr lang="en-US" sz="1600" b="1" dirty="0">
                <a:solidFill>
                  <a:srgbClr val="1E4E79"/>
                </a:solidFill>
                <a:effectLst/>
                <a:latin typeface="Calibri" panose="020F0502020204030204" pitchFamily="34" charset="0"/>
              </a:rPr>
              <a:t>Monthly Meeting:</a:t>
            </a:r>
          </a:p>
          <a:p>
            <a:pPr marL="685800" rtl="0" fontAlgn="ctr">
              <a:spcBef>
                <a:spcPts val="0"/>
              </a:spcBef>
              <a:spcAft>
                <a:spcPts val="0"/>
              </a:spcAft>
              <a:buFont typeface="Courier New" panose="02070309020205020404" pitchFamily="49" charset="0"/>
              <a:buChar char="o"/>
            </a:pPr>
            <a:r>
              <a:rPr lang="en-US" sz="1600" dirty="0">
                <a:solidFill>
                  <a:srgbClr val="1E4E79"/>
                </a:solidFill>
                <a:effectLst/>
                <a:latin typeface="Calibri" panose="020F0502020204030204" pitchFamily="34" charset="0"/>
              </a:rPr>
              <a:t>Strategize &amp; Plan then share with Contacts </a:t>
            </a:r>
            <a:endParaRPr lang="en-US" sz="1100" dirty="0">
              <a:solidFill>
                <a:srgbClr val="1E4E79"/>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7828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600" b="1" dirty="0">
                <a:solidFill>
                  <a:srgbClr val="1E4E79"/>
                </a:solidFill>
                <a:effectLst/>
                <a:latin typeface="Calibri" panose="020F0502020204030204" pitchFamily="34" charset="0"/>
              </a:rPr>
              <a:t>Tools: </a:t>
            </a:r>
          </a:p>
          <a:p>
            <a:pPr marL="685800" rtl="0" fontAlgn="ctr">
              <a:spcBef>
                <a:spcPts val="0"/>
              </a:spcBef>
              <a:spcAft>
                <a:spcPts val="0"/>
              </a:spcAft>
              <a:buFont typeface="Courier New" panose="02070309020205020404" pitchFamily="49" charset="0"/>
              <a:buChar char="o"/>
            </a:pPr>
            <a:r>
              <a:rPr lang="en-US" sz="1600" u="sng" dirty="0">
                <a:solidFill>
                  <a:srgbClr val="1E4E79"/>
                </a:solidFill>
                <a:effectLst/>
                <a:latin typeface="Calibri" panose="020F0502020204030204" pitchFamily="34" charset="0"/>
              </a:rPr>
              <a:t>Proposed Data:</a:t>
            </a:r>
            <a:r>
              <a:rPr lang="en-US" sz="1600" dirty="0">
                <a:solidFill>
                  <a:srgbClr val="1E4E79"/>
                </a:solidFill>
                <a:effectLst/>
                <a:latin typeface="Calibri" panose="020F0502020204030204" pitchFamily="34" charset="0"/>
              </a:rPr>
              <a:t> ( PM Task of Documents to Contactor)</a:t>
            </a:r>
            <a:endParaRPr lang="en-US" sz="1100" dirty="0">
              <a:solidFill>
                <a:srgbClr val="1E4E79"/>
              </a:solidFill>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Outlook - Exchange Account to share Calendar that all PM's have access to PM Proposed Bid Calendar</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Data is pulled from </a:t>
            </a:r>
            <a:r>
              <a:rPr lang="en-US" sz="1600" dirty="0" err="1">
                <a:solidFill>
                  <a:srgbClr val="1E4E79"/>
                </a:solidFill>
                <a:effectLst/>
                <a:latin typeface="Calibri" panose="020F0502020204030204" pitchFamily="34" charset="0"/>
              </a:rPr>
              <a:t>ebuilder</a:t>
            </a:r>
            <a:r>
              <a:rPr lang="en-US" sz="1600" dirty="0">
                <a:solidFill>
                  <a:srgbClr val="1E4E79"/>
                </a:solidFill>
                <a:effectLst/>
                <a:latin typeface="Calibri" panose="020F0502020204030204" pitchFamily="34" charset="0"/>
              </a:rPr>
              <a:t> schedule module</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Published to Outlook for PM centers to communicate proposed bids</a:t>
            </a:r>
            <a:endParaRPr lang="en-US" sz="1100" dirty="0">
              <a:solidFill>
                <a:srgbClr val="1E4E79"/>
              </a:solidFill>
              <a:effectLst/>
              <a:latin typeface="Calibri" panose="020F0502020204030204" pitchFamily="34" charset="0"/>
            </a:endParaRPr>
          </a:p>
          <a:p>
            <a:pPr marL="1600200" lvl="3"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80/20 rule - This goal is to be transparent not another gate.</a:t>
            </a:r>
            <a:endParaRPr lang="en-US" sz="1100" dirty="0">
              <a:solidFill>
                <a:srgbClr val="1E4E79"/>
              </a:solidFill>
              <a:effectLst/>
              <a:latin typeface="Calibri" panose="020F0502020204030204" pitchFamily="34" charset="0"/>
            </a:endParaRPr>
          </a:p>
          <a:p>
            <a:pPr marL="2057400" lvl="4"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If there is a project…. Push it through</a:t>
            </a:r>
            <a:endParaRPr lang="en-US" sz="1100" dirty="0">
              <a:solidFill>
                <a:srgbClr val="1E4E79"/>
              </a:solidFill>
              <a:effectLst/>
              <a:latin typeface="Calibri" panose="020F0502020204030204" pitchFamily="34" charset="0"/>
            </a:endParaRPr>
          </a:p>
          <a:p>
            <a:pPr marL="2514600" lvl="5"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that slipped through the cracks We</a:t>
            </a:r>
            <a:endParaRPr lang="en-US" sz="1100" dirty="0">
              <a:solidFill>
                <a:srgbClr val="1E4E79"/>
              </a:solidFill>
              <a:effectLst/>
              <a:latin typeface="Calibri" panose="020F0502020204030204" pitchFamily="34" charset="0"/>
            </a:endParaRPr>
          </a:p>
          <a:p>
            <a:pPr marL="2514600" lvl="5"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Or was unplanned </a:t>
            </a:r>
            <a:endParaRPr lang="en-US" sz="1100" dirty="0">
              <a:solidFill>
                <a:srgbClr val="1E4E79"/>
              </a:solidFill>
              <a:effectLst/>
              <a:latin typeface="Calibri" panose="020F0502020204030204" pitchFamily="34" charset="0"/>
            </a:endParaRPr>
          </a:p>
          <a:p>
            <a:pPr marL="2057400" lvl="4"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We can then communicate its urgency or priority vs those that are planned, and jockey dates accordingly</a:t>
            </a:r>
            <a:endParaRPr lang="en-US" sz="1100" dirty="0">
              <a:solidFill>
                <a:srgbClr val="1E4E79"/>
              </a:solidFill>
              <a:effectLst/>
              <a:latin typeface="Calibri" panose="020F0502020204030204" pitchFamily="34" charset="0"/>
            </a:endParaRPr>
          </a:p>
          <a:p>
            <a:pPr marL="685800" rtl="0" fontAlgn="ctr">
              <a:spcBef>
                <a:spcPts val="0"/>
              </a:spcBef>
              <a:spcAft>
                <a:spcPts val="0"/>
              </a:spcAft>
              <a:buFont typeface="Courier New" panose="02070309020205020404" pitchFamily="49" charset="0"/>
              <a:buChar char="o"/>
            </a:pPr>
            <a:r>
              <a:rPr lang="en-US" sz="1600" u="sng" dirty="0">
                <a:solidFill>
                  <a:srgbClr val="1E4E79"/>
                </a:solidFill>
                <a:effectLst/>
                <a:latin typeface="Calibri" panose="020F0502020204030204" pitchFamily="34" charset="0"/>
              </a:rPr>
              <a:t>Actual Data:</a:t>
            </a:r>
            <a:r>
              <a:rPr lang="en-US" sz="1600" dirty="0">
                <a:solidFill>
                  <a:srgbClr val="1E4E79"/>
                </a:solidFill>
                <a:effectLst/>
                <a:latin typeface="Calibri" panose="020F0502020204030204" pitchFamily="34" charset="0"/>
              </a:rPr>
              <a:t> (FCS Contracts Office Published Data</a:t>
            </a:r>
            <a:endParaRPr lang="en-US" sz="1100" dirty="0">
              <a:solidFill>
                <a:srgbClr val="1E4E79"/>
              </a:solidFill>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They use Outlook Exchange Account's generic e-mail Account to share dates for each bid period</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Bid Invite</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Pre- Bid walk through </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Last day for questions</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Addendum </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Bid opening</a:t>
            </a:r>
            <a:endParaRPr lang="en-US" sz="1100" dirty="0">
              <a:solidFill>
                <a:srgbClr val="1E4E79"/>
              </a:solidFill>
              <a:effectLst/>
              <a:latin typeface="Calibri" panose="020F0502020204030204" pitchFamily="34" charset="0"/>
            </a:endParaRPr>
          </a:p>
          <a:p>
            <a:pPr marL="342900" marR="0">
              <a:spcBef>
                <a:spcPts val="0"/>
              </a:spcBef>
              <a:spcAft>
                <a:spcPts val="0"/>
              </a:spcAft>
            </a:pPr>
            <a:r>
              <a:rPr lang="en-US" sz="1600" b="1" dirty="0">
                <a:solidFill>
                  <a:srgbClr val="1E4E79"/>
                </a:solidFill>
                <a:effectLst/>
                <a:latin typeface="Calibri" panose="020F0502020204030204" pitchFamily="34" charset="0"/>
              </a:rPr>
              <a:t>Monthly Meeting:</a:t>
            </a:r>
          </a:p>
          <a:p>
            <a:pPr marL="685800" rtl="0" fontAlgn="ctr">
              <a:spcBef>
                <a:spcPts val="0"/>
              </a:spcBef>
              <a:spcAft>
                <a:spcPts val="0"/>
              </a:spcAft>
              <a:buFont typeface="Courier New" panose="02070309020205020404" pitchFamily="49" charset="0"/>
              <a:buChar char="o"/>
            </a:pPr>
            <a:r>
              <a:rPr lang="en-US" sz="1600" dirty="0">
                <a:solidFill>
                  <a:srgbClr val="1E4E79"/>
                </a:solidFill>
                <a:effectLst/>
                <a:latin typeface="Calibri" panose="020F0502020204030204" pitchFamily="34" charset="0"/>
              </a:rPr>
              <a:t>Strategize &amp; Plan then share with Contacts </a:t>
            </a:r>
            <a:endParaRPr lang="en-US" sz="1100" dirty="0">
              <a:solidFill>
                <a:srgbClr val="1E4E79"/>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3435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600" b="1" dirty="0">
                <a:solidFill>
                  <a:srgbClr val="1E4E79"/>
                </a:solidFill>
                <a:effectLst/>
                <a:latin typeface="Calibri" panose="020F0502020204030204" pitchFamily="34" charset="0"/>
              </a:rPr>
              <a:t>Tools: </a:t>
            </a:r>
          </a:p>
          <a:p>
            <a:pPr marL="685800" rtl="0" fontAlgn="ctr">
              <a:spcBef>
                <a:spcPts val="0"/>
              </a:spcBef>
              <a:spcAft>
                <a:spcPts val="0"/>
              </a:spcAft>
              <a:buFont typeface="Courier New" panose="02070309020205020404" pitchFamily="49" charset="0"/>
              <a:buChar char="o"/>
            </a:pPr>
            <a:r>
              <a:rPr lang="en-US" sz="1600" u="sng" dirty="0">
                <a:solidFill>
                  <a:srgbClr val="1E4E79"/>
                </a:solidFill>
                <a:effectLst/>
                <a:latin typeface="Calibri" panose="020F0502020204030204" pitchFamily="34" charset="0"/>
              </a:rPr>
              <a:t>Proposed Data:</a:t>
            </a:r>
            <a:r>
              <a:rPr lang="en-US" sz="1600" dirty="0">
                <a:solidFill>
                  <a:srgbClr val="1E4E79"/>
                </a:solidFill>
                <a:effectLst/>
                <a:latin typeface="Calibri" panose="020F0502020204030204" pitchFamily="34" charset="0"/>
              </a:rPr>
              <a:t> ( PM Task of Documents to Contactor)</a:t>
            </a:r>
            <a:endParaRPr lang="en-US" sz="1100" dirty="0">
              <a:solidFill>
                <a:srgbClr val="1E4E79"/>
              </a:solidFill>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Outlook - Exchange Account to share Calendar that all PM's have access to PM Proposed Bid Calendar</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Data is pulled from </a:t>
            </a:r>
            <a:r>
              <a:rPr lang="en-US" sz="1600" dirty="0" err="1">
                <a:solidFill>
                  <a:srgbClr val="1E4E79"/>
                </a:solidFill>
                <a:effectLst/>
                <a:latin typeface="Calibri" panose="020F0502020204030204" pitchFamily="34" charset="0"/>
              </a:rPr>
              <a:t>ebuilder</a:t>
            </a:r>
            <a:r>
              <a:rPr lang="en-US" sz="1600" dirty="0">
                <a:solidFill>
                  <a:srgbClr val="1E4E79"/>
                </a:solidFill>
                <a:effectLst/>
                <a:latin typeface="Calibri" panose="020F0502020204030204" pitchFamily="34" charset="0"/>
              </a:rPr>
              <a:t> schedule module</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Published to Outlook for PM centers to communicate proposed bids</a:t>
            </a:r>
            <a:endParaRPr lang="en-US" sz="1100" dirty="0">
              <a:solidFill>
                <a:srgbClr val="1E4E79"/>
              </a:solidFill>
              <a:effectLst/>
              <a:latin typeface="Calibri" panose="020F0502020204030204" pitchFamily="34" charset="0"/>
            </a:endParaRPr>
          </a:p>
          <a:p>
            <a:pPr marL="1600200" lvl="3"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80/20 rule - This goal is to be transparent not another gate.</a:t>
            </a:r>
            <a:endParaRPr lang="en-US" sz="1100" dirty="0">
              <a:solidFill>
                <a:srgbClr val="1E4E79"/>
              </a:solidFill>
              <a:effectLst/>
              <a:latin typeface="Calibri" panose="020F0502020204030204" pitchFamily="34" charset="0"/>
            </a:endParaRPr>
          </a:p>
          <a:p>
            <a:pPr marL="2057400" lvl="4"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If there is a project…. Push it through</a:t>
            </a:r>
            <a:endParaRPr lang="en-US" sz="1100" dirty="0">
              <a:solidFill>
                <a:srgbClr val="1E4E79"/>
              </a:solidFill>
              <a:effectLst/>
              <a:latin typeface="Calibri" panose="020F0502020204030204" pitchFamily="34" charset="0"/>
            </a:endParaRPr>
          </a:p>
          <a:p>
            <a:pPr marL="2514600" lvl="5"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that slipped through the cracks We</a:t>
            </a:r>
            <a:endParaRPr lang="en-US" sz="1100" dirty="0">
              <a:solidFill>
                <a:srgbClr val="1E4E79"/>
              </a:solidFill>
              <a:effectLst/>
              <a:latin typeface="Calibri" panose="020F0502020204030204" pitchFamily="34" charset="0"/>
            </a:endParaRPr>
          </a:p>
          <a:p>
            <a:pPr marL="2514600" lvl="5"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Or was unplanned </a:t>
            </a:r>
            <a:endParaRPr lang="en-US" sz="1100" dirty="0">
              <a:solidFill>
                <a:srgbClr val="1E4E79"/>
              </a:solidFill>
              <a:effectLst/>
              <a:latin typeface="Calibri" panose="020F0502020204030204" pitchFamily="34" charset="0"/>
            </a:endParaRPr>
          </a:p>
          <a:p>
            <a:pPr marL="2057400" lvl="4"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We can then communicate its urgency or priority vs those that are planned, and jockey dates accordingly</a:t>
            </a:r>
            <a:endParaRPr lang="en-US" sz="1100" dirty="0">
              <a:solidFill>
                <a:srgbClr val="1E4E79"/>
              </a:solidFill>
              <a:effectLst/>
              <a:latin typeface="Calibri" panose="020F0502020204030204" pitchFamily="34" charset="0"/>
            </a:endParaRPr>
          </a:p>
          <a:p>
            <a:pPr marL="685800" rtl="0" fontAlgn="ctr">
              <a:spcBef>
                <a:spcPts val="0"/>
              </a:spcBef>
              <a:spcAft>
                <a:spcPts val="0"/>
              </a:spcAft>
              <a:buFont typeface="Courier New" panose="02070309020205020404" pitchFamily="49" charset="0"/>
              <a:buChar char="o"/>
            </a:pPr>
            <a:r>
              <a:rPr lang="en-US" sz="1600" u="sng" dirty="0">
                <a:solidFill>
                  <a:srgbClr val="1E4E79"/>
                </a:solidFill>
                <a:effectLst/>
                <a:latin typeface="Calibri" panose="020F0502020204030204" pitchFamily="34" charset="0"/>
              </a:rPr>
              <a:t>Actual Data:</a:t>
            </a:r>
            <a:r>
              <a:rPr lang="en-US" sz="1600" dirty="0">
                <a:solidFill>
                  <a:srgbClr val="1E4E79"/>
                </a:solidFill>
                <a:effectLst/>
                <a:latin typeface="Calibri" panose="020F0502020204030204" pitchFamily="34" charset="0"/>
              </a:rPr>
              <a:t> (FCS Contracts Office Published Data</a:t>
            </a:r>
            <a:endParaRPr lang="en-US" sz="1100" dirty="0">
              <a:solidFill>
                <a:srgbClr val="1E4E79"/>
              </a:solidFill>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They use Outlook Exchange Account's generic e-mail Account to share dates for each bid period</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Bid Invite</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Pre- Bid walk through </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Last day for questions</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Addendum </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Bid opening</a:t>
            </a:r>
            <a:endParaRPr lang="en-US" sz="1100" dirty="0">
              <a:solidFill>
                <a:srgbClr val="1E4E79"/>
              </a:solidFill>
              <a:effectLst/>
              <a:latin typeface="Calibri" panose="020F0502020204030204" pitchFamily="34" charset="0"/>
            </a:endParaRPr>
          </a:p>
          <a:p>
            <a:pPr marL="342900" marR="0">
              <a:spcBef>
                <a:spcPts val="0"/>
              </a:spcBef>
              <a:spcAft>
                <a:spcPts val="0"/>
              </a:spcAft>
            </a:pPr>
            <a:r>
              <a:rPr lang="en-US" sz="1600" b="1" dirty="0">
                <a:solidFill>
                  <a:srgbClr val="1E4E79"/>
                </a:solidFill>
                <a:effectLst/>
                <a:latin typeface="Calibri" panose="020F0502020204030204" pitchFamily="34" charset="0"/>
              </a:rPr>
              <a:t>Monthly Meeting:</a:t>
            </a:r>
          </a:p>
          <a:p>
            <a:pPr marL="685800" rtl="0" fontAlgn="ctr">
              <a:spcBef>
                <a:spcPts val="0"/>
              </a:spcBef>
              <a:spcAft>
                <a:spcPts val="0"/>
              </a:spcAft>
              <a:buFont typeface="Courier New" panose="02070309020205020404" pitchFamily="49" charset="0"/>
              <a:buChar char="o"/>
            </a:pPr>
            <a:r>
              <a:rPr lang="en-US" sz="1600" dirty="0">
                <a:solidFill>
                  <a:srgbClr val="1E4E79"/>
                </a:solidFill>
                <a:effectLst/>
                <a:latin typeface="Calibri" panose="020F0502020204030204" pitchFamily="34" charset="0"/>
              </a:rPr>
              <a:t>Strategize &amp; Plan then share with Contacts </a:t>
            </a:r>
            <a:endParaRPr lang="en-US" sz="1100" dirty="0">
              <a:solidFill>
                <a:srgbClr val="1E4E79"/>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42440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US" sz="1600" b="1" dirty="0">
                <a:solidFill>
                  <a:srgbClr val="1E4E79"/>
                </a:solidFill>
                <a:effectLst/>
                <a:latin typeface="Calibri" panose="020F0502020204030204" pitchFamily="34" charset="0"/>
              </a:rPr>
              <a:t>Tools: </a:t>
            </a:r>
          </a:p>
          <a:p>
            <a:pPr marL="685800" rtl="0" fontAlgn="ctr">
              <a:spcBef>
                <a:spcPts val="0"/>
              </a:spcBef>
              <a:spcAft>
                <a:spcPts val="0"/>
              </a:spcAft>
              <a:buFont typeface="Courier New" panose="02070309020205020404" pitchFamily="49" charset="0"/>
              <a:buChar char="o"/>
            </a:pPr>
            <a:r>
              <a:rPr lang="en-US" sz="1600" u="sng" dirty="0">
                <a:solidFill>
                  <a:srgbClr val="1E4E79"/>
                </a:solidFill>
                <a:effectLst/>
                <a:latin typeface="Calibri" panose="020F0502020204030204" pitchFamily="34" charset="0"/>
              </a:rPr>
              <a:t>Proposed Data:</a:t>
            </a:r>
            <a:r>
              <a:rPr lang="en-US" sz="1600" dirty="0">
                <a:solidFill>
                  <a:srgbClr val="1E4E79"/>
                </a:solidFill>
                <a:effectLst/>
                <a:latin typeface="Calibri" panose="020F0502020204030204" pitchFamily="34" charset="0"/>
              </a:rPr>
              <a:t> ( PM Task of Documents to Contactor)</a:t>
            </a:r>
            <a:endParaRPr lang="en-US" sz="1100" dirty="0">
              <a:solidFill>
                <a:srgbClr val="1E4E79"/>
              </a:solidFill>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Outlook - Exchange Account to share Calendar that all PM's have access to PM Proposed Bid Calendar</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Data is pulled from </a:t>
            </a:r>
            <a:r>
              <a:rPr lang="en-US" sz="1600" dirty="0" err="1">
                <a:solidFill>
                  <a:srgbClr val="1E4E79"/>
                </a:solidFill>
                <a:effectLst/>
                <a:latin typeface="Calibri" panose="020F0502020204030204" pitchFamily="34" charset="0"/>
              </a:rPr>
              <a:t>ebuilder</a:t>
            </a:r>
            <a:r>
              <a:rPr lang="en-US" sz="1600" dirty="0">
                <a:solidFill>
                  <a:srgbClr val="1E4E79"/>
                </a:solidFill>
                <a:effectLst/>
                <a:latin typeface="Calibri" panose="020F0502020204030204" pitchFamily="34" charset="0"/>
              </a:rPr>
              <a:t> schedule module</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Published to Outlook for PM centers to communicate proposed bids</a:t>
            </a:r>
            <a:endParaRPr lang="en-US" sz="1100" dirty="0">
              <a:solidFill>
                <a:srgbClr val="1E4E79"/>
              </a:solidFill>
              <a:effectLst/>
              <a:latin typeface="Calibri" panose="020F0502020204030204" pitchFamily="34" charset="0"/>
            </a:endParaRPr>
          </a:p>
          <a:p>
            <a:pPr marL="1600200" lvl="3"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80/20 rule - This goal is to be transparent not another gate.</a:t>
            </a:r>
            <a:endParaRPr lang="en-US" sz="1100" dirty="0">
              <a:solidFill>
                <a:srgbClr val="1E4E79"/>
              </a:solidFill>
              <a:effectLst/>
              <a:latin typeface="Calibri" panose="020F0502020204030204" pitchFamily="34" charset="0"/>
            </a:endParaRPr>
          </a:p>
          <a:p>
            <a:pPr marL="2057400" lvl="4"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If there is a project…. Push it through</a:t>
            </a:r>
            <a:endParaRPr lang="en-US" sz="1100" dirty="0">
              <a:solidFill>
                <a:srgbClr val="1E4E79"/>
              </a:solidFill>
              <a:effectLst/>
              <a:latin typeface="Calibri" panose="020F0502020204030204" pitchFamily="34" charset="0"/>
            </a:endParaRPr>
          </a:p>
          <a:p>
            <a:pPr marL="2514600" lvl="5"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that slipped through the cracks We</a:t>
            </a:r>
            <a:endParaRPr lang="en-US" sz="1100" dirty="0">
              <a:solidFill>
                <a:srgbClr val="1E4E79"/>
              </a:solidFill>
              <a:effectLst/>
              <a:latin typeface="Calibri" panose="020F0502020204030204" pitchFamily="34" charset="0"/>
            </a:endParaRPr>
          </a:p>
          <a:p>
            <a:pPr marL="2514600" lvl="5"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Or was unplanned </a:t>
            </a:r>
            <a:endParaRPr lang="en-US" sz="1100" dirty="0">
              <a:solidFill>
                <a:srgbClr val="1E4E79"/>
              </a:solidFill>
              <a:effectLst/>
              <a:latin typeface="Calibri" panose="020F0502020204030204" pitchFamily="34" charset="0"/>
            </a:endParaRPr>
          </a:p>
          <a:p>
            <a:pPr marL="2057400" lvl="4"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We can then communicate its urgency or priority vs those that are planned, and jockey dates accordingly</a:t>
            </a:r>
            <a:endParaRPr lang="en-US" sz="1100" dirty="0">
              <a:solidFill>
                <a:srgbClr val="1E4E79"/>
              </a:solidFill>
              <a:effectLst/>
              <a:latin typeface="Calibri" panose="020F0502020204030204" pitchFamily="34" charset="0"/>
            </a:endParaRPr>
          </a:p>
          <a:p>
            <a:pPr marL="685800" rtl="0" fontAlgn="ctr">
              <a:spcBef>
                <a:spcPts val="0"/>
              </a:spcBef>
              <a:spcAft>
                <a:spcPts val="0"/>
              </a:spcAft>
              <a:buFont typeface="Courier New" panose="02070309020205020404" pitchFamily="49" charset="0"/>
              <a:buChar char="o"/>
            </a:pPr>
            <a:r>
              <a:rPr lang="en-US" sz="1600" u="sng" dirty="0">
                <a:solidFill>
                  <a:srgbClr val="1E4E79"/>
                </a:solidFill>
                <a:effectLst/>
                <a:latin typeface="Calibri" panose="020F0502020204030204" pitchFamily="34" charset="0"/>
              </a:rPr>
              <a:t>Actual Data:</a:t>
            </a:r>
            <a:r>
              <a:rPr lang="en-US" sz="1600" dirty="0">
                <a:solidFill>
                  <a:srgbClr val="1E4E79"/>
                </a:solidFill>
                <a:effectLst/>
                <a:latin typeface="Calibri" panose="020F0502020204030204" pitchFamily="34" charset="0"/>
              </a:rPr>
              <a:t> (FCS Contracts Office Published Data</a:t>
            </a:r>
            <a:endParaRPr lang="en-US" sz="1100" dirty="0">
              <a:solidFill>
                <a:srgbClr val="1E4E79"/>
              </a:solidFill>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They use Outlook Exchange Account's generic e-mail Account to share dates for each bid period</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Bid Invite</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Pre- Bid walk through </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Last day for questions</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Addendum </a:t>
            </a:r>
            <a:endParaRPr lang="en-US" sz="1100" dirty="0">
              <a:solidFill>
                <a:srgbClr val="1E4E79"/>
              </a:solidFill>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US" sz="1600" dirty="0">
                <a:solidFill>
                  <a:srgbClr val="1E4E79"/>
                </a:solidFill>
                <a:effectLst/>
                <a:latin typeface="Calibri" panose="020F0502020204030204" pitchFamily="34" charset="0"/>
              </a:rPr>
              <a:t>Bid opening</a:t>
            </a:r>
            <a:endParaRPr lang="en-US" sz="1100" dirty="0">
              <a:solidFill>
                <a:srgbClr val="1E4E79"/>
              </a:solidFill>
              <a:effectLst/>
              <a:latin typeface="Calibri" panose="020F0502020204030204" pitchFamily="34" charset="0"/>
            </a:endParaRPr>
          </a:p>
          <a:p>
            <a:pPr marL="342900" marR="0">
              <a:spcBef>
                <a:spcPts val="0"/>
              </a:spcBef>
              <a:spcAft>
                <a:spcPts val="0"/>
              </a:spcAft>
            </a:pPr>
            <a:r>
              <a:rPr lang="en-US" sz="1600" b="1" dirty="0">
                <a:solidFill>
                  <a:srgbClr val="1E4E79"/>
                </a:solidFill>
                <a:effectLst/>
                <a:latin typeface="Calibri" panose="020F0502020204030204" pitchFamily="34" charset="0"/>
              </a:rPr>
              <a:t>Monthly Meeting:</a:t>
            </a:r>
          </a:p>
          <a:p>
            <a:pPr marL="685800" rtl="0" fontAlgn="ctr">
              <a:spcBef>
                <a:spcPts val="0"/>
              </a:spcBef>
              <a:spcAft>
                <a:spcPts val="0"/>
              </a:spcAft>
              <a:buFont typeface="Courier New" panose="02070309020205020404" pitchFamily="49" charset="0"/>
              <a:buChar char="o"/>
            </a:pPr>
            <a:r>
              <a:rPr lang="en-US" sz="1600" dirty="0">
                <a:solidFill>
                  <a:srgbClr val="1E4E79"/>
                </a:solidFill>
                <a:effectLst/>
                <a:latin typeface="Calibri" panose="020F0502020204030204" pitchFamily="34" charset="0"/>
              </a:rPr>
              <a:t>Strategize &amp; Plan then share with Contacts </a:t>
            </a:r>
            <a:endParaRPr lang="en-US" sz="1100" dirty="0">
              <a:solidFill>
                <a:srgbClr val="1E4E79"/>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3933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654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Monthly Status Update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Facilities Inventory Group Services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Site Design &amp; Impacts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FM Global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Site Selection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Low Sloped Roofing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Cost Control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Project Hazmat Procedures (</a:t>
            </a:r>
            <a:r>
              <a:rPr lang="en-US" sz="1200" dirty="0" err="1">
                <a:solidFill>
                  <a:schemeClr val="tx1">
                    <a:lumMod val="75000"/>
                    <a:lumOff val="25000"/>
                  </a:schemeClr>
                </a:solidFill>
                <a:latin typeface="Arial" panose="020B0604020202020204" pitchFamily="34" charset="0"/>
                <a:cs typeface="Arial" panose="020B0604020202020204" pitchFamily="34" charset="0"/>
              </a:rPr>
              <a:t>GDoc</a:t>
            </a:r>
            <a:r>
              <a:rPr lang="en-US" sz="1200" dirty="0">
                <a:solidFill>
                  <a:schemeClr val="tx1">
                    <a:lumMod val="75000"/>
                    <a:lumOff val="25000"/>
                  </a:schemeClr>
                </a:solidFill>
                <a:latin typeface="Arial" panose="020B0604020202020204" pitchFamily="34" charset="0"/>
                <a:cs typeface="Arial" panose="020B0604020202020204" pitchFamily="34" charset="0"/>
              </a:rPr>
              <a:t>)</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Project Meeting Groups Example (Template)</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State Project IFD Informational Meeting (Letter Template)</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Consultant Phase Authorization Letter (Template) </a:t>
            </a:r>
          </a:p>
          <a:p>
            <a:pPr marL="0" indent="0" defTabSz="665665">
              <a:lnSpc>
                <a:spcPts val="2600"/>
              </a:lnSpc>
              <a:spcBef>
                <a:spcPts val="728"/>
              </a:spcBef>
              <a:buNone/>
            </a:pPr>
            <a:r>
              <a:rPr lang="en-US" sz="1200" dirty="0">
                <a:solidFill>
                  <a:schemeClr val="tx1">
                    <a:lumMod val="75000"/>
                    <a:lumOff val="25000"/>
                  </a:schemeClr>
                </a:solidFill>
                <a:latin typeface="Arial" panose="020B0604020202020204" pitchFamily="34" charset="0"/>
                <a:cs typeface="Arial" panose="020B0604020202020204" pitchFamily="34" charset="0"/>
              </a:rPr>
              <a:t>Municipal Approvals - Storage Containers (MOU)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531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MWBE Goal Setting Template</a:t>
            </a:r>
            <a:endParaRPr lang="en-US" sz="1200" u="sng" dirty="0">
              <a:solidFill>
                <a:srgbClr val="00206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Hot Work Permits</a:t>
            </a:r>
            <a:endParaRPr lang="en-US" sz="1200" u="sng" dirty="0">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8876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596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53D443-CBAC-934A-8506-FB4DF260D8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8315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78307" y="398525"/>
            <a:ext cx="1309878" cy="1277112"/>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2" name="Holder 2"/>
          <p:cNvSpPr>
            <a:spLocks noGrp="1"/>
          </p:cNvSpPr>
          <p:nvPr>
            <p:ph type="ctrTitle"/>
          </p:nvPr>
        </p:nvSpPr>
        <p:spPr>
          <a:xfrm>
            <a:off x="407162" y="1760464"/>
            <a:ext cx="8329674" cy="10007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87962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77940"/>
            <a:ext cx="2103120" cy="276999"/>
          </a:xfrm>
        </p:spPr>
        <p:txBody>
          <a:bodyPr/>
          <a:lstStyle/>
          <a:p>
            <a:fld id="{840601E4-3F87-485E-BCF1-0932C51EED9D}" type="datetimeFigureOut">
              <a:rPr lang="en-US" smtClean="0"/>
              <a:t>9/24/2020</a:t>
            </a:fld>
            <a:endParaRPr lang="en-US"/>
          </a:p>
        </p:txBody>
      </p:sp>
      <p:sp>
        <p:nvSpPr>
          <p:cNvPr id="5" name="Footer Placeholder 4"/>
          <p:cNvSpPr>
            <a:spLocks noGrp="1"/>
          </p:cNvSpPr>
          <p:nvPr>
            <p:ph type="ftr" sz="quarter" idx="11"/>
          </p:nvPr>
        </p:nvSpPr>
        <p:spPr>
          <a:xfrm>
            <a:off x="3108960" y="6377940"/>
            <a:ext cx="2926080" cy="276999"/>
          </a:xfrm>
        </p:spPr>
        <p:txBody>
          <a:bodyPr/>
          <a:lstStyle/>
          <a:p>
            <a:endParaRPr lang="en-US"/>
          </a:p>
        </p:txBody>
      </p:sp>
      <p:sp>
        <p:nvSpPr>
          <p:cNvPr id="6" name="Slide Number Placeholder 5"/>
          <p:cNvSpPr>
            <a:spLocks noGrp="1"/>
          </p:cNvSpPr>
          <p:nvPr>
            <p:ph type="sldNum" sz="quarter" idx="12"/>
          </p:nvPr>
        </p:nvSpPr>
        <p:spPr>
          <a:xfrm>
            <a:off x="6583680" y="6377940"/>
            <a:ext cx="2103120" cy="276999"/>
          </a:xfrm>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90"/>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8" y="-157022"/>
            <a:ext cx="1370059" cy="522449"/>
          </a:xfrm>
          <a:prstGeom prst="rect">
            <a:avLst/>
          </a:prstGeom>
        </p:spPr>
      </p:pic>
      <p:sp>
        <p:nvSpPr>
          <p:cNvPr id="3" name="Text Placeholder 2"/>
          <p:cNvSpPr>
            <a:spLocks noGrp="1"/>
          </p:cNvSpPr>
          <p:nvPr>
            <p:ph type="body" sz="quarter" idx="13"/>
          </p:nvPr>
        </p:nvSpPr>
        <p:spPr>
          <a:xfrm>
            <a:off x="285752" y="1752602"/>
            <a:ext cx="8678863" cy="13849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276999"/>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2459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pic>
        <p:nvPicPr>
          <p:cNvPr id="9" name="Picture 8" descr="campu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13844"/>
            <a:ext cx="9144000" cy="3044156"/>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421986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3" name="Text Placeholder 2"/>
          <p:cNvSpPr>
            <a:spLocks noGrp="1"/>
          </p:cNvSpPr>
          <p:nvPr>
            <p:ph type="body" sz="quarter" idx="13"/>
          </p:nvPr>
        </p:nvSpPr>
        <p:spPr>
          <a:xfrm>
            <a:off x="285750" y="1752600"/>
            <a:ext cx="8678863"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94488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0889_10_C_lr.jpg"/>
          <p:cNvPicPr>
            <a:picLocks noChangeAspect="1"/>
          </p:cNvPicPr>
          <p:nvPr userDrawn="1"/>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fld id="{840601E4-3F87-485E-BCF1-0932C51EED9D}"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pic>
        <p:nvPicPr>
          <p:cNvPr id="8" name="Picture 7" descr="cu white lrg.psd"/>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9" name="Rectangle 8"/>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18"/>
          <p:cNvSpPr>
            <a:spLocks noGrp="1"/>
          </p:cNvSpPr>
          <p:nvPr>
            <p:ph type="title"/>
          </p:nvPr>
        </p:nvSpPr>
        <p:spPr>
          <a:xfrm>
            <a:off x="328085" y="1828800"/>
            <a:ext cx="4777596" cy="1143000"/>
          </a:xfrm>
        </p:spPr>
        <p:txBody>
          <a:bodyPr anchor="t">
            <a:normAutofit/>
          </a:bodyPr>
          <a:lstStyle>
            <a:lvl1pPr algn="l">
              <a:defRPr sz="3200" baseline="0">
                <a:solidFill>
                  <a:schemeClr val="bg1"/>
                </a:solidFill>
              </a:defRPr>
            </a:lvl1pPr>
          </a:lstStyle>
          <a:p>
            <a:endParaRPr lang="en-US" dirty="0"/>
          </a:p>
        </p:txBody>
      </p:sp>
      <p:sp>
        <p:nvSpPr>
          <p:cNvPr id="21" name="Text Placeholder 20"/>
          <p:cNvSpPr>
            <a:spLocks noGrp="1"/>
          </p:cNvSpPr>
          <p:nvPr>
            <p:ph type="body" sz="quarter" idx="13"/>
          </p:nvPr>
        </p:nvSpPr>
        <p:spPr>
          <a:xfrm>
            <a:off x="328613" y="3200422"/>
            <a:ext cx="4137025" cy="10668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latin typeface="+mn-lt"/>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dirty="0">
              <a:solidFill>
                <a:srgbClr val="FFFFFF"/>
              </a:solidFill>
              <a:latin typeface="+mn-lt"/>
              <a:cs typeface="Times"/>
            </a:endParaRPr>
          </a:p>
        </p:txBody>
      </p:sp>
    </p:spTree>
    <p:extLst>
      <p:ext uri="{BB962C8B-B14F-4D97-AF65-F5344CB8AC3E}">
        <p14:creationId xmlns:p14="http://schemas.microsoft.com/office/powerpoint/2010/main" val="30267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4" name="Text Placeholder 13"/>
          <p:cNvSpPr>
            <a:spLocks noGrp="1"/>
          </p:cNvSpPr>
          <p:nvPr>
            <p:ph type="body" sz="quarter" idx="13"/>
          </p:nvPr>
        </p:nvSpPr>
        <p:spPr>
          <a:xfrm>
            <a:off x="0" y="2438400"/>
            <a:ext cx="9144000" cy="2406650"/>
          </a:xfrm>
        </p:spPr>
        <p:txBody>
          <a:bodyPr/>
          <a:lstStyle>
            <a:lvl1pPr marL="0" indent="0" algn="ctr">
              <a:buNone/>
              <a:defRPr sz="3200">
                <a:solidFill>
                  <a:schemeClr val="accent2"/>
                </a:solidFill>
              </a:defRPr>
            </a:lvl1pPr>
          </a:lstStyle>
          <a:p>
            <a:pPr lvl="0"/>
            <a:endParaRPr lang="en-US" dirty="0"/>
          </a:p>
        </p:txBody>
      </p:sp>
      <p:sp>
        <p:nvSpPr>
          <p:cNvPr id="16" name="Title 15"/>
          <p:cNvSpPr>
            <a:spLocks noGrp="1"/>
          </p:cNvSpPr>
          <p:nvPr>
            <p:ph type="title"/>
          </p:nvPr>
        </p:nvSpPr>
        <p:spPr>
          <a:xfrm>
            <a:off x="0" y="1828800"/>
            <a:ext cx="9144000" cy="609600"/>
          </a:xfrm>
        </p:spPr>
        <p:txBody>
          <a:bodyPr>
            <a:normAutofit/>
          </a:bodyPr>
          <a:lstStyle>
            <a:lvl1pPr>
              <a:defRPr sz="2800" b="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287326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pic>
        <p:nvPicPr>
          <p:cNvPr id="9" name="Picture 8" descr="campu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13844"/>
            <a:ext cx="9144000" cy="3044156"/>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Tree>
    <p:extLst>
      <p:ext uri="{BB962C8B-B14F-4D97-AF65-F5344CB8AC3E}">
        <p14:creationId xmlns:p14="http://schemas.microsoft.com/office/powerpoint/2010/main" val="24004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6" name="Rectangle 5"/>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screen b31b1b.psd"/>
          <p:cNvPicPr>
            <a:picLocks noChangeAspect="1"/>
          </p:cNvPicPr>
          <p:nvPr userDrawn="1"/>
        </p:nvPicPr>
        <p:blipFill rotWithShape="1">
          <a:blip r:embed="rId2" cstate="print">
            <a:extLst>
              <a:ext uri="{28A0092B-C50C-407E-A947-70E740481C1C}">
                <a14:useLocalDpi xmlns:a14="http://schemas.microsoft.com/office/drawing/2010/main" val="0"/>
              </a:ext>
            </a:extLst>
          </a:blip>
          <a:srcRect r="70374"/>
          <a:stretch/>
        </p:blipFill>
        <p:spPr>
          <a:xfrm>
            <a:off x="182033" y="402168"/>
            <a:ext cx="1384300" cy="1267968"/>
          </a:xfrm>
          <a:prstGeom prst="rect">
            <a:avLst/>
          </a:prstGeom>
        </p:spPr>
      </p:pic>
      <p:sp>
        <p:nvSpPr>
          <p:cNvPr id="10" name="Text Placeholder 13"/>
          <p:cNvSpPr>
            <a:spLocks noGrp="1"/>
          </p:cNvSpPr>
          <p:nvPr>
            <p:ph type="body" sz="quarter" idx="13"/>
          </p:nvPr>
        </p:nvSpPr>
        <p:spPr>
          <a:xfrm>
            <a:off x="0" y="1219200"/>
            <a:ext cx="9144000" cy="1905001"/>
          </a:xfrm>
        </p:spPr>
        <p:txBody>
          <a:bodyPr>
            <a:normAutofit/>
          </a:bodyPr>
          <a:lstStyle>
            <a:lvl1pPr marL="0" indent="0" algn="ctr">
              <a:buNone/>
              <a:defRPr sz="3000">
                <a:solidFill>
                  <a:schemeClr val="accent2"/>
                </a:solidFill>
              </a:defRPr>
            </a:lvl1pPr>
          </a:lstStyle>
          <a:p>
            <a:pPr lvl="0"/>
            <a:endParaRPr lang="en-US" dirty="0"/>
          </a:p>
        </p:txBody>
      </p:sp>
      <p:sp>
        <p:nvSpPr>
          <p:cNvPr id="11" name="Title 15"/>
          <p:cNvSpPr>
            <a:spLocks noGrp="1"/>
          </p:cNvSpPr>
          <p:nvPr>
            <p:ph type="title"/>
          </p:nvPr>
        </p:nvSpPr>
        <p:spPr>
          <a:xfrm>
            <a:off x="0" y="763091"/>
            <a:ext cx="9144000" cy="456109"/>
          </a:xfrm>
        </p:spPr>
        <p:txBody>
          <a:bodyPr>
            <a:noAutofit/>
          </a:bodyPr>
          <a:lstStyle>
            <a:lvl1pPr>
              <a:defRPr sz="2400" b="0" baseline="0">
                <a:solidFill>
                  <a:schemeClr val="accent3"/>
                </a:solidFill>
                <a:latin typeface="+mj-lt"/>
              </a:defRPr>
            </a:lvl1pPr>
          </a:lstStyle>
          <a:p>
            <a:endParaRPr lang="en-US" sz="2800" dirty="0">
              <a:solidFill>
                <a:srgbClr val="A7998B"/>
              </a:solidFill>
              <a:latin typeface="+mj-lt"/>
              <a:cs typeface="Helvetica"/>
            </a:endParaRPr>
          </a:p>
        </p:txBody>
      </p:sp>
      <p:sp>
        <p:nvSpPr>
          <p:cNvPr id="12" name="Picture Placeholder 11"/>
          <p:cNvSpPr>
            <a:spLocks noGrp="1"/>
          </p:cNvSpPr>
          <p:nvPr>
            <p:ph type="pic" sz="quarter" idx="14"/>
          </p:nvPr>
        </p:nvSpPr>
        <p:spPr>
          <a:xfrm>
            <a:off x="0" y="3804549"/>
            <a:ext cx="9144000" cy="3044825"/>
          </a:xfrm>
          <a:solidFill>
            <a:schemeClr val="bg2">
              <a:lumMod val="90000"/>
            </a:schemeClr>
          </a:solidFill>
        </p:spPr>
        <p:txBody>
          <a:bodyPr/>
          <a:lstStyle/>
          <a:p>
            <a:endParaRPr lang="en-US"/>
          </a:p>
        </p:txBody>
      </p:sp>
    </p:spTree>
    <p:extLst>
      <p:ext uri="{BB962C8B-B14F-4D97-AF65-F5344CB8AC3E}">
        <p14:creationId xmlns:p14="http://schemas.microsoft.com/office/powerpoint/2010/main" val="183175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3" name="Text Placeholder 2"/>
          <p:cNvSpPr>
            <a:spLocks noGrp="1"/>
          </p:cNvSpPr>
          <p:nvPr>
            <p:ph type="body" sz="quarter" idx="13"/>
          </p:nvPr>
        </p:nvSpPr>
        <p:spPr>
          <a:xfrm>
            <a:off x="285750" y="1752600"/>
            <a:ext cx="8678863"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404089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292894" y="3877558"/>
            <a:ext cx="8558213" cy="278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861774"/>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524000"/>
            <a:ext cx="8534400" cy="22098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9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7" name="Rectangle 6"/>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12" name="TextBox 11"/>
          <p:cNvSpPr txBox="1"/>
          <p:nvPr userDrawn="1"/>
        </p:nvSpPr>
        <p:spPr>
          <a:xfrm>
            <a:off x="438726" y="4756727"/>
            <a:ext cx="8258850" cy="584776"/>
          </a:xfrm>
          <a:prstGeom prst="rect">
            <a:avLst/>
          </a:prstGeom>
          <a:noFill/>
        </p:spPr>
        <p:txBody>
          <a:bodyPr wrap="square" rtlCol="0">
            <a:spAutoFit/>
          </a:bodyPr>
          <a:lstStyle/>
          <a:p>
            <a:pPr lvl="0" algn="ctr"/>
            <a:r>
              <a:rPr lang="en-US" sz="3200" dirty="0">
                <a:solidFill>
                  <a:schemeClr val="bg1"/>
                </a:solidFill>
                <a:latin typeface="Helvetica"/>
                <a:cs typeface="Helvetica"/>
              </a:rPr>
              <a:t>Photos, illustrations, graphics here.</a:t>
            </a:r>
            <a:endParaRPr lang="en-US" dirty="0">
              <a:solidFill>
                <a:schemeClr val="bg1"/>
              </a:solidFill>
            </a:endParaRPr>
          </a:p>
        </p:txBody>
      </p:sp>
      <p:sp>
        <p:nvSpPr>
          <p:cNvPr id="13" name="Content Placeholder 12"/>
          <p:cNvSpPr>
            <a:spLocks noGrp="1"/>
          </p:cNvSpPr>
          <p:nvPr>
            <p:ph sz="quarter" idx="13"/>
          </p:nvPr>
        </p:nvSpPr>
        <p:spPr>
          <a:xfrm>
            <a:off x="4800600" y="1447800"/>
            <a:ext cx="4050507"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87899" y="615758"/>
            <a:ext cx="6554707" cy="603442"/>
          </a:xfrm>
        </p:spPr>
        <p:txBody>
          <a:bodyPr/>
          <a:lstStyle>
            <a:lvl1pPr algn="l">
              <a:defRPr/>
            </a:lvl1pPr>
          </a:lstStyle>
          <a:p>
            <a:r>
              <a:rPr lang="en-US" dirty="0"/>
              <a:t>Click to edit Master title style</a:t>
            </a:r>
          </a:p>
        </p:txBody>
      </p:sp>
      <p:sp>
        <p:nvSpPr>
          <p:cNvPr id="16" name="Text Placeholder 15"/>
          <p:cNvSpPr>
            <a:spLocks noGrp="1"/>
          </p:cNvSpPr>
          <p:nvPr>
            <p:ph type="body" sz="quarter" idx="14"/>
          </p:nvPr>
        </p:nvSpPr>
        <p:spPr>
          <a:xfrm>
            <a:off x="289405" y="1447800"/>
            <a:ext cx="4358795" cy="4876800"/>
          </a:xfrm>
        </p:spPr>
        <p:txBody>
          <a:bodyPr numCol="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322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40601E4-3F87-485E-BCF1-0932C51EED9D}"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2" name="Title 1"/>
          <p:cNvSpPr>
            <a:spLocks noGrp="1"/>
          </p:cNvSpPr>
          <p:nvPr>
            <p:ph type="title"/>
          </p:nvPr>
        </p:nvSpPr>
        <p:spPr>
          <a:xfrm>
            <a:off x="0" y="759710"/>
            <a:ext cx="9144000" cy="538609"/>
          </a:xfrm>
        </p:spPr>
        <p:txBody>
          <a:bodyPr/>
          <a:lstStyle/>
          <a:p>
            <a:r>
              <a:rPr lang="en-US"/>
              <a:t>Click to edit Master title style</a:t>
            </a:r>
          </a:p>
        </p:txBody>
      </p:sp>
      <p:sp>
        <p:nvSpPr>
          <p:cNvPr id="4" name="Text Placeholder 3"/>
          <p:cNvSpPr>
            <a:spLocks noGrp="1"/>
          </p:cNvSpPr>
          <p:nvPr>
            <p:ph type="body" sz="quarter" idx="13"/>
          </p:nvPr>
        </p:nvSpPr>
        <p:spPr>
          <a:xfrm>
            <a:off x="0" y="1298575"/>
            <a:ext cx="9144000" cy="538163"/>
          </a:xfrm>
        </p:spPr>
        <p:txBody>
          <a:bodyPr/>
          <a:lstStyle/>
          <a:p>
            <a:pPr lvl="0"/>
            <a:r>
              <a:rPr lang="en-US" dirty="0"/>
              <a:t>Click to edit Master text styles</a:t>
            </a:r>
          </a:p>
        </p:txBody>
      </p:sp>
      <p:sp>
        <p:nvSpPr>
          <p:cNvPr id="13" name="Content Placeholder 12"/>
          <p:cNvSpPr>
            <a:spLocks noGrp="1"/>
          </p:cNvSpPr>
          <p:nvPr>
            <p:ph sz="quarter" idx="14"/>
          </p:nvPr>
        </p:nvSpPr>
        <p:spPr>
          <a:xfrm>
            <a:off x="838200" y="2057400"/>
            <a:ext cx="7467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0601E4-3F87-485E-BCF1-0932C51EED9D}" type="datetimeFigureOut">
              <a:rPr lang="en-US" smtClean="0"/>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pic>
        <p:nvPicPr>
          <p:cNvPr id="6" name="Picture 5" descr="0889_10_C_lr.jpg"/>
          <p:cNvPicPr>
            <a:picLocks noChangeAspect="1"/>
          </p:cNvPicPr>
          <p:nvPr userDrawn="1"/>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pic>
        <p:nvPicPr>
          <p:cNvPr id="7" name="Picture 6" descr="cu white lrg.psd"/>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182033" y="402168"/>
            <a:ext cx="1299634" cy="1267968"/>
          </a:xfrm>
          <a:prstGeom prst="rect">
            <a:avLst/>
          </a:prstGeom>
        </p:spPr>
      </p:pic>
      <p:sp>
        <p:nvSpPr>
          <p:cNvPr id="8" name="Rectangle 7"/>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hasCustomPrompt="1"/>
          </p:nvPr>
        </p:nvSpPr>
        <p:spPr>
          <a:xfrm>
            <a:off x="285750" y="1828800"/>
            <a:ext cx="4692650" cy="584200"/>
          </a:xfrm>
        </p:spPr>
        <p:txBody>
          <a:bodyPr/>
          <a:lstStyle>
            <a:lvl1pPr marL="0" indent="0">
              <a:buNone/>
              <a:defRPr baseline="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Thank You</a:t>
            </a:r>
          </a:p>
        </p:txBody>
      </p:sp>
    </p:spTree>
    <p:extLst>
      <p:ext uri="{BB962C8B-B14F-4D97-AF65-F5344CB8AC3E}">
        <p14:creationId xmlns:p14="http://schemas.microsoft.com/office/powerpoint/2010/main" val="411361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4500"/>
            </a:lvl1pPr>
          </a:lstStyle>
          <a:p>
            <a:r>
              <a:rPr lang="en-US"/>
              <a:t>Click to edit Master title style</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932171" y="4314328"/>
            <a:ext cx="2183130" cy="374642"/>
          </a:xfrm>
        </p:spPr>
        <p:txBody>
          <a:bodyPr/>
          <a:lstStyle/>
          <a:p>
            <a:fld id="{48A87A34-81AB-432B-8DAE-1953F412C126}" type="datetimeFigureOut">
              <a:rPr lang="en-US" dirty="0"/>
              <a:t>9/24/2020</a:t>
            </a:fld>
            <a:endParaRPr lang="en-US" dirty="0"/>
          </a:p>
        </p:txBody>
      </p:sp>
      <p:sp>
        <p:nvSpPr>
          <p:cNvPr id="5" name="Footer Placeholder 4"/>
          <p:cNvSpPr>
            <a:spLocks noGrp="1"/>
          </p:cNvSpPr>
          <p:nvPr>
            <p:ph type="ftr" sz="quarter" idx="11"/>
          </p:nvPr>
        </p:nvSpPr>
        <p:spPr>
          <a:xfrm>
            <a:off x="1028700" y="4323846"/>
            <a:ext cx="4800600" cy="365125"/>
          </a:xfrm>
        </p:spPr>
        <p:txBody>
          <a:bodyPr/>
          <a:lstStyle/>
          <a:p>
            <a:endParaRPr lang="en-US" dirty="0"/>
          </a:p>
        </p:txBody>
      </p:sp>
      <p:sp>
        <p:nvSpPr>
          <p:cNvPr id="6" name="Slide Number Placeholder 5"/>
          <p:cNvSpPr>
            <a:spLocks noGrp="1"/>
          </p:cNvSpPr>
          <p:nvPr>
            <p:ph type="sldNum" sz="quarter" idx="12"/>
          </p:nvPr>
        </p:nvSpPr>
        <p:spPr>
          <a:xfrm>
            <a:off x="6057900" y="1430867"/>
            <a:ext cx="20574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81706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73156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1" y="753534"/>
            <a:ext cx="8115299" cy="2801935"/>
          </a:xfrm>
        </p:spPr>
        <p:txBody>
          <a:bodyPr anchor="b">
            <a:normAutofit/>
          </a:bodyPr>
          <a:lstStyle>
            <a:lvl1pPr algn="r">
              <a:defRPr sz="3000"/>
            </a:lvl1pPr>
          </a:lstStyle>
          <a:p>
            <a:r>
              <a:rPr lang="en-US"/>
              <a:t>Click to edit Master title style</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860839" y="381001"/>
            <a:ext cx="2183130" cy="365125"/>
          </a:xfrm>
        </p:spPr>
        <p:txBody>
          <a:bodyPr/>
          <a:lstStyle>
            <a:lvl1pPr algn="r">
              <a:defRPr/>
            </a:lvl1pPr>
          </a:lstStyle>
          <a:p>
            <a:fld id="{48A87A34-81AB-432B-8DAE-1953F412C126}" type="datetimeFigureOut">
              <a:rPr lang="en-US" dirty="0"/>
              <a:pPr/>
              <a:t>9/24/2020</a:t>
            </a:fld>
            <a:endParaRPr lang="en-US" dirty="0"/>
          </a:p>
        </p:txBody>
      </p:sp>
      <p:sp>
        <p:nvSpPr>
          <p:cNvPr id="5" name="Footer Placeholder 4"/>
          <p:cNvSpPr>
            <a:spLocks noGrp="1"/>
          </p:cNvSpPr>
          <p:nvPr>
            <p:ph type="ftr" sz="quarter" idx="11"/>
          </p:nvPr>
        </p:nvSpPr>
        <p:spPr>
          <a:xfrm>
            <a:off x="514350" y="381002"/>
            <a:ext cx="5243619" cy="364065"/>
          </a:xfrm>
        </p:spPr>
        <p:txBody>
          <a:bodyPr/>
          <a:lstStyle/>
          <a:p>
            <a:endParaRPr lang="en-US" dirty="0"/>
          </a:p>
        </p:txBody>
      </p:sp>
      <p:sp>
        <p:nvSpPr>
          <p:cNvPr id="6" name="Slide Number Placeholder 5"/>
          <p:cNvSpPr>
            <a:spLocks noGrp="1"/>
          </p:cNvSpPr>
          <p:nvPr>
            <p:ph type="sldNum" sz="quarter" idx="12"/>
          </p:nvPr>
        </p:nvSpPr>
        <p:spPr>
          <a:xfrm>
            <a:off x="8146839" y="381001"/>
            <a:ext cx="482811"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04359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2194560"/>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94560"/>
            <a:ext cx="40005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43245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5807" y="2183802"/>
            <a:ext cx="3809993" cy="823912"/>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4351" y="3132667"/>
            <a:ext cx="3983831"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3132667"/>
            <a:ext cx="40005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89472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39367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11559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8708" y="1198106"/>
            <a:ext cx="3594734" cy="4660900"/>
          </a:xfrm>
          <a:prstGeom prst="rect">
            <a:avLst/>
          </a:prstGeom>
        </p:spPr>
        <p:txBody>
          <a:bodyPr wrap="square" lIns="0" tIns="0" rIns="0" bIns="0">
            <a:spAutoFit/>
          </a:bodyPr>
          <a:lstStyle>
            <a:lvl1pPr>
              <a:defRPr sz="2400" b="1" i="1">
                <a:solidFill>
                  <a:srgbClr val="00B0F0"/>
                </a:solidFill>
                <a:latin typeface="Times New Roman"/>
                <a:cs typeface="Times New Roman"/>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3746686" y="746760"/>
            <a:ext cx="4882964"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124200"/>
            <a:ext cx="3086100" cy="30944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72092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751242"/>
            <a:ext cx="2733722" cy="546744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0" y="3124200"/>
            <a:ext cx="5154930" cy="30944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88173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61"/>
            <a:ext cx="8116526" cy="819355"/>
          </a:xfrm>
        </p:spPr>
        <p:txBody>
          <a:bodyPr anchor="b"/>
          <a:lstStyle>
            <a:lvl1pPr algn="l">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295" y="941440"/>
            <a:ext cx="8116380" cy="347816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4350" y="5516716"/>
            <a:ext cx="8115300" cy="701969"/>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58127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33"/>
            <a:ext cx="8115300" cy="2802467"/>
          </a:xfrm>
        </p:spPr>
        <p:txBody>
          <a:bodyPr anchor="ctr"/>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3649134"/>
            <a:ext cx="7597887" cy="99906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381001"/>
            <a:ext cx="2183130" cy="365125"/>
          </a:xfrm>
        </p:spPr>
        <p:txBody>
          <a:bodyPr/>
          <a:lstStyle>
            <a:lvl1pPr algn="r">
              <a:defRPr/>
            </a:lvl1pPr>
          </a:lstStyle>
          <a:p>
            <a:fld id="{48A87A34-81AB-432B-8DAE-1953F412C126}" type="datetimeFigureOut">
              <a:rPr lang="en-US" dirty="0"/>
              <a:pPr/>
              <a:t>9/24/2020</a:t>
            </a:fld>
            <a:endParaRPr lang="en-US" dirty="0"/>
          </a:p>
        </p:txBody>
      </p:sp>
      <p:sp>
        <p:nvSpPr>
          <p:cNvPr id="6" name="Footer Placeholder 5"/>
          <p:cNvSpPr>
            <a:spLocks noGrp="1"/>
          </p:cNvSpPr>
          <p:nvPr>
            <p:ph type="ftr" sz="quarter" idx="11"/>
          </p:nvPr>
        </p:nvSpPr>
        <p:spPr>
          <a:xfrm>
            <a:off x="514350" y="379942"/>
            <a:ext cx="5243619" cy="365125"/>
          </a:xfrm>
        </p:spPr>
        <p:txBody>
          <a:bodyPr/>
          <a:lstStyle/>
          <a:p>
            <a:endParaRPr lang="en-US" dirty="0"/>
          </a:p>
        </p:txBody>
      </p:sp>
      <p:sp>
        <p:nvSpPr>
          <p:cNvPr id="7" name="Slide Number Placeholder 6"/>
          <p:cNvSpPr>
            <a:spLocks noGrp="1"/>
          </p:cNvSpPr>
          <p:nvPr>
            <p:ph type="sldNum" sz="quarter" idx="12"/>
          </p:nvPr>
        </p:nvSpPr>
        <p:spPr>
          <a:xfrm>
            <a:off x="8146839" y="381001"/>
            <a:ext cx="482811"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24049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977899" y="3365557"/>
            <a:ext cx="7194552" cy="444443"/>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768351" y="3959863"/>
            <a:ext cx="7613650" cy="679871"/>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381001"/>
            <a:ext cx="2183130" cy="365125"/>
          </a:xfrm>
        </p:spPr>
        <p:txBody>
          <a:bodyPr/>
          <a:lstStyle>
            <a:lvl1pPr algn="r">
              <a:defRPr/>
            </a:lvl1pPr>
          </a:lstStyle>
          <a:p>
            <a:fld id="{48A87A34-81AB-432B-8DAE-1953F412C126}" type="datetimeFigureOut">
              <a:rPr lang="en-US" dirty="0"/>
              <a:pPr/>
              <a:t>9/24/2020</a:t>
            </a:fld>
            <a:endParaRPr lang="en-US" dirty="0"/>
          </a:p>
        </p:txBody>
      </p:sp>
      <p:sp>
        <p:nvSpPr>
          <p:cNvPr id="6" name="Footer Placeholder 5"/>
          <p:cNvSpPr>
            <a:spLocks noGrp="1"/>
          </p:cNvSpPr>
          <p:nvPr>
            <p:ph type="ftr" sz="quarter" idx="11"/>
          </p:nvPr>
        </p:nvSpPr>
        <p:spPr>
          <a:xfrm>
            <a:off x="514350" y="379942"/>
            <a:ext cx="5243619" cy="365125"/>
          </a:xfrm>
        </p:spPr>
        <p:txBody>
          <a:bodyPr/>
          <a:lstStyle/>
          <a:p>
            <a:endParaRPr lang="en-US" dirty="0"/>
          </a:p>
        </p:txBody>
      </p:sp>
      <p:sp>
        <p:nvSpPr>
          <p:cNvPr id="7" name="Slide Number Placeholder 6"/>
          <p:cNvSpPr>
            <a:spLocks noGrp="1"/>
          </p:cNvSpPr>
          <p:nvPr>
            <p:ph type="sldNum" sz="quarter" idx="12"/>
          </p:nvPr>
        </p:nvSpPr>
        <p:spPr>
          <a:xfrm>
            <a:off x="8146839" y="381001"/>
            <a:ext cx="482811" cy="365125"/>
          </a:xfrm>
        </p:spPr>
        <p:txBody>
          <a:bodyPr/>
          <a:lstStyle/>
          <a:p>
            <a:fld id="{6D22F896-40B5-4ADD-8801-0D06FADFA095}" type="slidenum">
              <a:rPr lang="en-US" dirty="0"/>
              <a:t>‹#›</a:t>
            </a:fld>
            <a:endParaRPr lang="en-US" dirty="0"/>
          </a:p>
        </p:txBody>
      </p:sp>
      <p:sp>
        <p:nvSpPr>
          <p:cNvPr id="9" name="TextBox 8"/>
          <p:cNvSpPr txBox="1"/>
          <p:nvPr/>
        </p:nvSpPr>
        <p:spPr>
          <a:xfrm>
            <a:off x="357188" y="93345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8238173" y="270129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799378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1" y="1124702"/>
            <a:ext cx="7609640" cy="2511835"/>
          </a:xfrm>
        </p:spPr>
        <p:txBody>
          <a:bodyPr anchor="b"/>
          <a:lstStyle>
            <a:lvl1pPr algn="l">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68350" y="3648316"/>
            <a:ext cx="7608491" cy="99988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860839" y="378884"/>
            <a:ext cx="2183130" cy="365125"/>
          </a:xfrm>
        </p:spPr>
        <p:txBody>
          <a:bodyPr/>
          <a:lstStyle>
            <a:lvl1pPr algn="r">
              <a:defRPr/>
            </a:lvl1pPr>
          </a:lstStyle>
          <a:p>
            <a:fld id="{48A87A34-81AB-432B-8DAE-1953F412C126}" type="datetimeFigureOut">
              <a:rPr lang="en-US" dirty="0"/>
              <a:pPr/>
              <a:t>9/24/2020</a:t>
            </a:fld>
            <a:endParaRPr lang="en-US" dirty="0"/>
          </a:p>
        </p:txBody>
      </p:sp>
      <p:sp>
        <p:nvSpPr>
          <p:cNvPr id="6" name="Footer Placeholder 5"/>
          <p:cNvSpPr>
            <a:spLocks noGrp="1"/>
          </p:cNvSpPr>
          <p:nvPr>
            <p:ph type="ftr" sz="quarter" idx="11"/>
          </p:nvPr>
        </p:nvSpPr>
        <p:spPr>
          <a:xfrm>
            <a:off x="514350" y="378884"/>
            <a:ext cx="5243619" cy="365125"/>
          </a:xfrm>
        </p:spPr>
        <p:txBody>
          <a:bodyPr/>
          <a:lstStyle/>
          <a:p>
            <a:endParaRPr lang="en-US" dirty="0"/>
          </a:p>
        </p:txBody>
      </p:sp>
      <p:sp>
        <p:nvSpPr>
          <p:cNvPr id="7" name="Slide Number Placeholder 6"/>
          <p:cNvSpPr>
            <a:spLocks noGrp="1"/>
          </p:cNvSpPr>
          <p:nvPr>
            <p:ph type="sldNum" sz="quarter" idx="12"/>
          </p:nvPr>
        </p:nvSpPr>
        <p:spPr>
          <a:xfrm>
            <a:off x="8146839" y="381001"/>
            <a:ext cx="482811"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574590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45794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41650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1" y="762000"/>
            <a:ext cx="645794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63" y="4191001"/>
            <a:ext cx="2588687"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6463"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6463" y="4873765"/>
            <a:ext cx="2588687" cy="134492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280698" y="4191001"/>
            <a:ext cx="2586701"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280699" y="4873764"/>
            <a:ext cx="2586701" cy="134492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6037299" y="4191001"/>
            <a:ext cx="2592352"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37391"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6037299" y="4873762"/>
            <a:ext cx="2589334" cy="134492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48715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4350" y="2194560"/>
            <a:ext cx="81153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32354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67"/>
            <a:ext cx="154305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68350" y="745068"/>
            <a:ext cx="615315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860839" y="379942"/>
            <a:ext cx="2183130" cy="365125"/>
          </a:xfrm>
        </p:spPr>
        <p:txBody>
          <a:bodyPr/>
          <a:lstStyle>
            <a:lvl1pPr algn="r">
              <a:defRPr/>
            </a:lvl1pPr>
          </a:lstStyle>
          <a:p>
            <a:fld id="{48A87A34-81AB-432B-8DAE-1953F412C126}" type="datetimeFigureOut">
              <a:rPr lang="en-US" dirty="0"/>
              <a:pPr/>
              <a:t>9/24/2020</a:t>
            </a:fld>
            <a:endParaRPr lang="en-US" dirty="0"/>
          </a:p>
        </p:txBody>
      </p:sp>
      <p:sp>
        <p:nvSpPr>
          <p:cNvPr id="5" name="Footer Placeholder 4"/>
          <p:cNvSpPr>
            <a:spLocks noGrp="1"/>
          </p:cNvSpPr>
          <p:nvPr>
            <p:ph type="ftr" sz="quarter" idx="11"/>
          </p:nvPr>
        </p:nvSpPr>
        <p:spPr>
          <a:xfrm>
            <a:off x="514350" y="381001"/>
            <a:ext cx="5243619" cy="365125"/>
          </a:xfrm>
        </p:spPr>
        <p:txBody>
          <a:bodyPr/>
          <a:lstStyle/>
          <a:p>
            <a:endParaRPr lang="en-US" dirty="0"/>
          </a:p>
        </p:txBody>
      </p:sp>
      <p:sp>
        <p:nvSpPr>
          <p:cNvPr id="6" name="Slide Number Placeholder 5"/>
          <p:cNvSpPr>
            <a:spLocks noGrp="1"/>
          </p:cNvSpPr>
          <p:nvPr>
            <p:ph type="sldNum" sz="quarter" idx="12"/>
          </p:nvPr>
        </p:nvSpPr>
        <p:spPr>
          <a:xfrm>
            <a:off x="8146839" y="381001"/>
            <a:ext cx="482811"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1140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7999"/>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78307" y="398525"/>
            <a:ext cx="1309878" cy="1277112"/>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2" name="Holder 2"/>
          <p:cNvSpPr>
            <a:spLocks noGrp="1"/>
          </p:cNvSpPr>
          <p:nvPr>
            <p:ph type="ctrTitle"/>
          </p:nvPr>
        </p:nvSpPr>
        <p:spPr>
          <a:xfrm>
            <a:off x="407162" y="1760464"/>
            <a:ext cx="8329674" cy="10007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8000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75261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08708" y="1198106"/>
            <a:ext cx="3594734" cy="4660900"/>
          </a:xfrm>
          <a:prstGeom prst="rect">
            <a:avLst/>
          </a:prstGeom>
        </p:spPr>
        <p:txBody>
          <a:bodyPr wrap="square" lIns="0" tIns="0" rIns="0" bIns="0">
            <a:spAutoFit/>
          </a:bodyPr>
          <a:lstStyle>
            <a:lvl1pPr>
              <a:defRPr sz="2400" b="1" i="1">
                <a:solidFill>
                  <a:srgbClr val="00B0F0"/>
                </a:solidFill>
                <a:latin typeface="Times New Roman"/>
                <a:cs typeface="Times New Roman"/>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61987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A2998B"/>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41967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1035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77940"/>
            <a:ext cx="2103120" cy="276999"/>
          </a:xfrm>
        </p:spPr>
        <p:txBody>
          <a:bodyPr/>
          <a:lstStyle/>
          <a:p>
            <a:fld id="{840601E4-3F87-485E-BCF1-0932C51EED9D}" type="datetimeFigureOut">
              <a:rPr lang="en-US" smtClean="0"/>
              <a:t>9/24/2020</a:t>
            </a:fld>
            <a:endParaRPr lang="en-US"/>
          </a:p>
        </p:txBody>
      </p:sp>
      <p:sp>
        <p:nvSpPr>
          <p:cNvPr id="5" name="Footer Placeholder 4"/>
          <p:cNvSpPr>
            <a:spLocks noGrp="1"/>
          </p:cNvSpPr>
          <p:nvPr>
            <p:ph type="ftr" sz="quarter" idx="11"/>
          </p:nvPr>
        </p:nvSpPr>
        <p:spPr>
          <a:xfrm>
            <a:off x="3108960" y="6377940"/>
            <a:ext cx="2926080" cy="276999"/>
          </a:xfrm>
        </p:spPr>
        <p:txBody>
          <a:bodyPr/>
          <a:lstStyle/>
          <a:p>
            <a:endParaRPr lang="en-US"/>
          </a:p>
        </p:txBody>
      </p:sp>
      <p:sp>
        <p:nvSpPr>
          <p:cNvPr id="6" name="Slide Number Placeholder 5"/>
          <p:cNvSpPr>
            <a:spLocks noGrp="1"/>
          </p:cNvSpPr>
          <p:nvPr>
            <p:ph type="sldNum" sz="quarter" idx="12"/>
          </p:nvPr>
        </p:nvSpPr>
        <p:spPr>
          <a:xfrm>
            <a:off x="6583680" y="6377940"/>
            <a:ext cx="2103120" cy="276999"/>
          </a:xfrm>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90"/>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8" y="-157022"/>
            <a:ext cx="1370059" cy="522449"/>
          </a:xfrm>
          <a:prstGeom prst="rect">
            <a:avLst/>
          </a:prstGeom>
        </p:spPr>
      </p:pic>
      <p:sp>
        <p:nvSpPr>
          <p:cNvPr id="3" name="Text Placeholder 2"/>
          <p:cNvSpPr>
            <a:spLocks noGrp="1"/>
          </p:cNvSpPr>
          <p:nvPr>
            <p:ph type="body" sz="quarter" idx="13"/>
          </p:nvPr>
        </p:nvSpPr>
        <p:spPr>
          <a:xfrm>
            <a:off x="285752" y="1752602"/>
            <a:ext cx="8678863" cy="13849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276999"/>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8663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DC4747-CA71-4453-AB8C-1DD2312C99CC}"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0EE3B-8902-4833-9F8B-22C190E4373C}" type="slidenum">
              <a:rPr lang="en-US" smtClean="0"/>
              <a:t>‹#›</a:t>
            </a:fld>
            <a:endParaRPr lang="en-US"/>
          </a:p>
        </p:txBody>
      </p:sp>
    </p:spTree>
    <p:extLst>
      <p:ext uri="{BB962C8B-B14F-4D97-AF65-F5344CB8AC3E}">
        <p14:creationId xmlns:p14="http://schemas.microsoft.com/office/powerpoint/2010/main" val="3406488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DC4747-CA71-4453-AB8C-1DD2312C99CC}"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0EE3B-8902-4833-9F8B-22C190E4373C}" type="slidenum">
              <a:rPr lang="en-US" smtClean="0"/>
              <a:t>‹#›</a:t>
            </a:fld>
            <a:endParaRPr lang="en-US"/>
          </a:p>
        </p:txBody>
      </p:sp>
    </p:spTree>
    <p:extLst>
      <p:ext uri="{BB962C8B-B14F-4D97-AF65-F5344CB8AC3E}">
        <p14:creationId xmlns:p14="http://schemas.microsoft.com/office/powerpoint/2010/main" val="3527996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DC4747-CA71-4453-AB8C-1DD2312C99CC}"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0EE3B-8902-4833-9F8B-22C190E4373C}" type="slidenum">
              <a:rPr lang="en-US" smtClean="0"/>
              <a:t>‹#›</a:t>
            </a:fld>
            <a:endParaRPr lang="en-US"/>
          </a:p>
        </p:txBody>
      </p:sp>
    </p:spTree>
    <p:extLst>
      <p:ext uri="{BB962C8B-B14F-4D97-AF65-F5344CB8AC3E}">
        <p14:creationId xmlns:p14="http://schemas.microsoft.com/office/powerpoint/2010/main" val="3674527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DC4747-CA71-4453-AB8C-1DD2312C99CC}"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0EE3B-8902-4833-9F8B-22C190E4373C}" type="slidenum">
              <a:rPr lang="en-US" smtClean="0"/>
              <a:t>‹#›</a:t>
            </a:fld>
            <a:endParaRPr lang="en-US"/>
          </a:p>
        </p:txBody>
      </p:sp>
    </p:spTree>
    <p:extLst>
      <p:ext uri="{BB962C8B-B14F-4D97-AF65-F5344CB8AC3E}">
        <p14:creationId xmlns:p14="http://schemas.microsoft.com/office/powerpoint/2010/main" val="47747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DC4747-CA71-4453-AB8C-1DD2312C99CC}" type="datetimeFigureOut">
              <a:rPr lang="en-US" smtClean="0"/>
              <a:t>9/24/2020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0EE3B-8902-4833-9F8B-22C190E4373C}" type="slidenum">
              <a:rPr lang="en-US" smtClean="0"/>
              <a:t>‹#›</a:t>
            </a:fld>
            <a:endParaRPr lang="en-US"/>
          </a:p>
        </p:txBody>
      </p:sp>
    </p:spTree>
    <p:extLst>
      <p:ext uri="{BB962C8B-B14F-4D97-AF65-F5344CB8AC3E}">
        <p14:creationId xmlns:p14="http://schemas.microsoft.com/office/powerpoint/2010/main" val="1742256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DC4747-CA71-4453-AB8C-1DD2312C99CC}" type="datetimeFigureOut">
              <a:rPr lang="en-US" smtClean="0"/>
              <a:t>9/24/2020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0EE3B-8902-4833-9F8B-22C190E4373C}" type="slidenum">
              <a:rPr lang="en-US" smtClean="0"/>
              <a:t>‹#›</a:t>
            </a:fld>
            <a:endParaRPr lang="en-US"/>
          </a:p>
        </p:txBody>
      </p:sp>
    </p:spTree>
    <p:extLst>
      <p:ext uri="{BB962C8B-B14F-4D97-AF65-F5344CB8AC3E}">
        <p14:creationId xmlns:p14="http://schemas.microsoft.com/office/powerpoint/2010/main" val="2609983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DC4747-CA71-4453-AB8C-1DD2312C99CC}" type="datetimeFigureOut">
              <a:rPr lang="en-US" smtClean="0"/>
              <a:t>9/24/2020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0EE3B-8902-4833-9F8B-22C190E4373C}" type="slidenum">
              <a:rPr lang="en-US" smtClean="0"/>
              <a:t>‹#›</a:t>
            </a:fld>
            <a:endParaRPr lang="en-US"/>
          </a:p>
        </p:txBody>
      </p:sp>
    </p:spTree>
    <p:extLst>
      <p:ext uri="{BB962C8B-B14F-4D97-AF65-F5344CB8AC3E}">
        <p14:creationId xmlns:p14="http://schemas.microsoft.com/office/powerpoint/2010/main" val="1198396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DC4747-CA71-4453-AB8C-1DD2312C99CC}"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0EE3B-8902-4833-9F8B-22C190E4373C}" type="slidenum">
              <a:rPr lang="en-US" smtClean="0"/>
              <a:t>‹#›</a:t>
            </a:fld>
            <a:endParaRPr lang="en-US"/>
          </a:p>
        </p:txBody>
      </p:sp>
    </p:spTree>
    <p:extLst>
      <p:ext uri="{BB962C8B-B14F-4D97-AF65-F5344CB8AC3E}">
        <p14:creationId xmlns:p14="http://schemas.microsoft.com/office/powerpoint/2010/main" val="16104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DC4747-CA71-4453-AB8C-1DD2312C99CC}" type="datetimeFigureOut">
              <a:rPr lang="en-US" smtClean="0"/>
              <a:t>9/24/2020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0EE3B-8902-4833-9F8B-22C190E4373C}" type="slidenum">
              <a:rPr lang="en-US" smtClean="0"/>
              <a:t>‹#›</a:t>
            </a:fld>
            <a:endParaRPr lang="en-US"/>
          </a:p>
        </p:txBody>
      </p:sp>
    </p:spTree>
    <p:extLst>
      <p:ext uri="{BB962C8B-B14F-4D97-AF65-F5344CB8AC3E}">
        <p14:creationId xmlns:p14="http://schemas.microsoft.com/office/powerpoint/2010/main" val="2149712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DC4747-CA71-4453-AB8C-1DD2312C99CC}"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0EE3B-8902-4833-9F8B-22C190E4373C}" type="slidenum">
              <a:rPr lang="en-US" smtClean="0"/>
              <a:t>‹#›</a:t>
            </a:fld>
            <a:endParaRPr lang="en-US"/>
          </a:p>
        </p:txBody>
      </p:sp>
    </p:spTree>
    <p:extLst>
      <p:ext uri="{BB962C8B-B14F-4D97-AF65-F5344CB8AC3E}">
        <p14:creationId xmlns:p14="http://schemas.microsoft.com/office/powerpoint/2010/main" val="24309373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DC4747-CA71-4453-AB8C-1DD2312C99CC}"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0EE3B-8902-4833-9F8B-22C190E4373C}" type="slidenum">
              <a:rPr lang="en-US" smtClean="0"/>
              <a:t>‹#›</a:t>
            </a:fld>
            <a:endParaRPr lang="en-US"/>
          </a:p>
        </p:txBody>
      </p:sp>
    </p:spTree>
    <p:extLst>
      <p:ext uri="{BB962C8B-B14F-4D97-AF65-F5344CB8AC3E}">
        <p14:creationId xmlns:p14="http://schemas.microsoft.com/office/powerpoint/2010/main" val="10074868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0601E4-3F87-485E-BCF1-0932C51EED9D}"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15554C-9387-4378-80C2-5F7076CAC952}" type="slidenum">
              <a:rPr lang="en-US" smtClean="0"/>
              <a:t>‹#›</a:t>
            </a:fld>
            <a:endParaRPr lang="en-US"/>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u white lrg.psd"/>
          <p:cNvPicPr>
            <a:picLocks noChangeAspect="1"/>
          </p:cNvPicPr>
          <p:nvPr userDrawn="1"/>
        </p:nvPicPr>
        <p:blipFill rotWithShape="1">
          <a:blip r:embed="rId2" cstate="print">
            <a:extLst>
              <a:ext uri="{28A0092B-C50C-407E-A947-70E740481C1C}">
                <a14:useLocalDpi xmlns:a14="http://schemas.microsoft.com/office/drawing/2010/main" val="0"/>
              </a:ext>
            </a:extLst>
          </a:blip>
          <a:srcRect l="29543" r="-704"/>
          <a:stretch/>
        </p:blipFill>
        <p:spPr>
          <a:xfrm>
            <a:off x="3871576" y="-157024"/>
            <a:ext cx="1370059" cy="522449"/>
          </a:xfrm>
          <a:prstGeom prst="rect">
            <a:avLst/>
          </a:prstGeom>
        </p:spPr>
      </p:pic>
      <p:sp>
        <p:nvSpPr>
          <p:cNvPr id="3" name="Text Placeholder 2"/>
          <p:cNvSpPr>
            <a:spLocks noGrp="1"/>
          </p:cNvSpPr>
          <p:nvPr>
            <p:ph type="body" sz="quarter" idx="13"/>
          </p:nvPr>
        </p:nvSpPr>
        <p:spPr>
          <a:xfrm>
            <a:off x="285750" y="1752600"/>
            <a:ext cx="8678863"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52626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462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56139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93168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34224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9.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42.xml"/><Relationship Id="rId7"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17" name="bk object 17"/>
          <p:cNvSpPr/>
          <p:nvPr/>
        </p:nvSpPr>
        <p:spPr>
          <a:xfrm>
            <a:off x="3864864" y="0"/>
            <a:ext cx="1380743" cy="370331"/>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5702" y="324853"/>
            <a:ext cx="8832595" cy="513080"/>
          </a:xfrm>
          <a:prstGeom prst="rect">
            <a:avLst/>
          </a:prstGeom>
        </p:spPr>
        <p:txBody>
          <a:bodyPr wrap="square" lIns="0" tIns="0" rIns="0" bIns="0">
            <a:spAutoFit/>
          </a:bodyPr>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88" r:id="rId1"/>
    <p:sldLayoutId id="2147483662" r:id="rId2"/>
    <p:sldLayoutId id="2147483663" r:id="rId3"/>
    <p:sldLayoutId id="2147483687"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000120"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17" name="bg object 17"/>
          <p:cNvSpPr/>
          <p:nvPr/>
        </p:nvSpPr>
        <p:spPr>
          <a:xfrm>
            <a:off x="1592396"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18" name="bg object 18"/>
          <p:cNvSpPr/>
          <p:nvPr/>
        </p:nvSpPr>
        <p:spPr>
          <a:xfrm>
            <a:off x="2184674"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19" name="bg object 19"/>
          <p:cNvSpPr/>
          <p:nvPr/>
        </p:nvSpPr>
        <p:spPr>
          <a:xfrm>
            <a:off x="2776950"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0" name="bg object 20"/>
          <p:cNvSpPr/>
          <p:nvPr/>
        </p:nvSpPr>
        <p:spPr>
          <a:xfrm>
            <a:off x="3369227"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1" name="bg object 21"/>
          <p:cNvSpPr/>
          <p:nvPr/>
        </p:nvSpPr>
        <p:spPr>
          <a:xfrm>
            <a:off x="3961504"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2" name="bg object 22"/>
          <p:cNvSpPr/>
          <p:nvPr/>
        </p:nvSpPr>
        <p:spPr>
          <a:xfrm>
            <a:off x="4553781"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3" name="bg object 23"/>
          <p:cNvSpPr/>
          <p:nvPr/>
        </p:nvSpPr>
        <p:spPr>
          <a:xfrm>
            <a:off x="5146058"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4" name="bg object 24"/>
          <p:cNvSpPr/>
          <p:nvPr/>
        </p:nvSpPr>
        <p:spPr>
          <a:xfrm>
            <a:off x="5738335"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5" name="bg object 25"/>
          <p:cNvSpPr/>
          <p:nvPr/>
        </p:nvSpPr>
        <p:spPr>
          <a:xfrm>
            <a:off x="6330612"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6" name="bg object 26"/>
          <p:cNvSpPr/>
          <p:nvPr/>
        </p:nvSpPr>
        <p:spPr>
          <a:xfrm>
            <a:off x="6922888"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7" name="bg object 27"/>
          <p:cNvSpPr/>
          <p:nvPr/>
        </p:nvSpPr>
        <p:spPr>
          <a:xfrm>
            <a:off x="7515165"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8" name="bg object 28"/>
          <p:cNvSpPr/>
          <p:nvPr/>
        </p:nvSpPr>
        <p:spPr>
          <a:xfrm>
            <a:off x="8107442" y="6197365"/>
            <a:ext cx="0" cy="38100"/>
          </a:xfrm>
          <a:custGeom>
            <a:avLst/>
            <a:gdLst/>
            <a:ahLst/>
            <a:cxnLst/>
            <a:rect l="l" t="t" r="r" b="b"/>
            <a:pathLst>
              <a:path h="43179">
                <a:moveTo>
                  <a:pt x="0" y="0"/>
                </a:moveTo>
                <a:lnTo>
                  <a:pt x="0" y="42862"/>
                </a:lnTo>
              </a:path>
            </a:pathLst>
          </a:custGeom>
          <a:ln w="8572">
            <a:solidFill>
              <a:srgbClr val="F5F5F5"/>
            </a:solidFill>
          </a:ln>
        </p:spPr>
        <p:txBody>
          <a:bodyPr wrap="square" lIns="0" tIns="0" rIns="0" bIns="0" rtlCol="0"/>
          <a:lstStyle/>
          <a:p>
            <a:endParaRPr sz="1588"/>
          </a:p>
        </p:txBody>
      </p:sp>
      <p:sp>
        <p:nvSpPr>
          <p:cNvPr id="2" name="Holder 2"/>
          <p:cNvSpPr>
            <a:spLocks noGrp="1"/>
          </p:cNvSpPr>
          <p:nvPr>
            <p:ph type="title"/>
          </p:nvPr>
        </p:nvSpPr>
        <p:spPr>
          <a:xfrm>
            <a:off x="457200" y="274320"/>
            <a:ext cx="82296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485857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601E4-3F87-485E-BCF1-0932C51EED9D}" type="datetimeFigureOut">
              <a:rPr lang="en-US" smtClean="0"/>
              <a:t>9/24/2020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5554C-9387-4378-80C2-5F7076CAC952}" type="slidenum">
              <a:rPr lang="en-US" smtClean="0"/>
              <a:t>‹#›</a:t>
            </a:fld>
            <a:endParaRPr lang="en-US"/>
          </a:p>
        </p:txBody>
      </p:sp>
    </p:spTree>
    <p:extLst>
      <p:ext uri="{BB962C8B-B14F-4D97-AF65-F5344CB8AC3E}">
        <p14:creationId xmlns:p14="http://schemas.microsoft.com/office/powerpoint/2010/main" val="413123794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3200"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4350" y="2194561"/>
            <a:ext cx="81153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46520" y="6356351"/>
            <a:ext cx="2183130"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48A87A34-81AB-432B-8DAE-1953F412C126}" type="datetimeFigureOut">
              <a:rPr lang="en-US" dirty="0"/>
              <a:pPr/>
              <a:t>9/24/2020</a:t>
            </a:fld>
            <a:endParaRPr lang="en-US" dirty="0"/>
          </a:p>
        </p:txBody>
      </p:sp>
      <p:sp>
        <p:nvSpPr>
          <p:cNvPr id="5" name="Footer Placeholder 4"/>
          <p:cNvSpPr>
            <a:spLocks noGrp="1"/>
          </p:cNvSpPr>
          <p:nvPr>
            <p:ph type="ftr" sz="quarter" idx="3"/>
          </p:nvPr>
        </p:nvSpPr>
        <p:spPr>
          <a:xfrm>
            <a:off x="514350" y="6355846"/>
            <a:ext cx="5829300" cy="365125"/>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72250" y="381001"/>
            <a:ext cx="2057400"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87569847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p:txStyles>
    <p:title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222885"/>
          </a:xfrm>
          <a:custGeom>
            <a:avLst/>
            <a:gdLst/>
            <a:ahLst/>
            <a:cxnLst/>
            <a:rect l="l" t="t" r="r" b="b"/>
            <a:pathLst>
              <a:path w="9144000" h="222885">
                <a:moveTo>
                  <a:pt x="0" y="222504"/>
                </a:moveTo>
                <a:lnTo>
                  <a:pt x="9144000" y="222504"/>
                </a:lnTo>
                <a:lnTo>
                  <a:pt x="9144000" y="0"/>
                </a:lnTo>
                <a:lnTo>
                  <a:pt x="0" y="0"/>
                </a:lnTo>
                <a:lnTo>
                  <a:pt x="0" y="222504"/>
                </a:lnTo>
                <a:close/>
              </a:path>
            </a:pathLst>
          </a:custGeom>
          <a:solidFill>
            <a:srgbClr val="B21A1A"/>
          </a:solidFill>
        </p:spPr>
        <p:txBody>
          <a:bodyPr wrap="square" lIns="0" tIns="0" rIns="0" bIns="0" rtlCol="0"/>
          <a:lstStyle/>
          <a:p>
            <a:endParaRPr/>
          </a:p>
        </p:txBody>
      </p:sp>
      <p:sp>
        <p:nvSpPr>
          <p:cNvPr id="17" name="bk object 17"/>
          <p:cNvSpPr/>
          <p:nvPr/>
        </p:nvSpPr>
        <p:spPr>
          <a:xfrm>
            <a:off x="3864864" y="0"/>
            <a:ext cx="1380743" cy="370331"/>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5702" y="324853"/>
            <a:ext cx="8832595" cy="513080"/>
          </a:xfrm>
          <a:prstGeom prst="rect">
            <a:avLst/>
          </a:prstGeom>
        </p:spPr>
        <p:txBody>
          <a:bodyPr wrap="square" lIns="0" tIns="0" rIns="0" bIns="0">
            <a:spAutoFit/>
          </a:bodyPr>
          <a:lstStyle>
            <a:lvl1pPr>
              <a:defRPr sz="3200" b="0" i="0">
                <a:solidFill>
                  <a:srgbClr val="A2998B"/>
                </a:solidFill>
                <a:latin typeface="Arial"/>
                <a:cs typeface="Arial"/>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9/24/2020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125201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DC4747-CA71-4453-AB8C-1DD2312C99CC}" type="datetimeFigureOut">
              <a:rPr lang="en-US" smtClean="0"/>
              <a:t>9/24/2020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0EE3B-8902-4833-9F8B-22C190E4373C}" type="slidenum">
              <a:rPr lang="en-US" smtClean="0"/>
              <a:t>‹#›</a:t>
            </a:fld>
            <a:endParaRPr lang="en-US"/>
          </a:p>
        </p:txBody>
      </p:sp>
    </p:spTree>
    <p:extLst>
      <p:ext uri="{BB962C8B-B14F-4D97-AF65-F5344CB8AC3E}">
        <p14:creationId xmlns:p14="http://schemas.microsoft.com/office/powerpoint/2010/main" val="75158009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5.tiff"/><Relationship Id="rId4" Type="http://schemas.openxmlformats.org/officeDocument/2006/relationships/image" Target="../media/image14.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49.jpeg"/></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app.e-builder.net/public/publicLanding.aspx?QS=da7886f8fc48452db8f59f9a50521267"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99D28E-7F41-451B-9235-32B15AB602B9}"/>
              </a:ext>
            </a:extLst>
          </p:cNvPr>
          <p:cNvSpPr txBox="1"/>
          <p:nvPr/>
        </p:nvSpPr>
        <p:spPr>
          <a:xfrm>
            <a:off x="571500" y="2151727"/>
            <a:ext cx="8001000" cy="2554545"/>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*As you sign on, please send your net ID to Paula Slocum via a private chat so she can mark you as attended</a:t>
            </a:r>
          </a:p>
        </p:txBody>
      </p:sp>
    </p:spTree>
    <p:extLst>
      <p:ext uri="{BB962C8B-B14F-4D97-AF65-F5344CB8AC3E}">
        <p14:creationId xmlns:p14="http://schemas.microsoft.com/office/powerpoint/2010/main" val="3837892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600075" y="3086100"/>
            <a:ext cx="7943850" cy="685800"/>
          </a:xfrm>
        </p:spPr>
        <p:txBody>
          <a:bodyPr>
            <a:noAutofit/>
          </a:bodyPr>
          <a:lstStyle/>
          <a:p>
            <a:pPr algn="ctr"/>
            <a:r>
              <a:rPr lang="en-US" sz="4400" b="1" dirty="0">
                <a:solidFill>
                  <a:schemeClr val="tx1">
                    <a:lumMod val="85000"/>
                    <a:lumOff val="15000"/>
                  </a:schemeClr>
                </a:solidFill>
              </a:rPr>
              <a:t>OUA Minute</a:t>
            </a:r>
          </a:p>
        </p:txBody>
      </p:sp>
    </p:spTree>
    <p:extLst>
      <p:ext uri="{BB962C8B-B14F-4D97-AF65-F5344CB8AC3E}">
        <p14:creationId xmlns:p14="http://schemas.microsoft.com/office/powerpoint/2010/main" val="17790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5495" t="20989" r="10549" b="44725"/>
          <a:stretch/>
        </p:blipFill>
        <p:spPr>
          <a:xfrm>
            <a:off x="4572000" y="2667000"/>
            <a:ext cx="3323492" cy="3456432"/>
          </a:xfrm>
          <a:prstGeom prst="rect">
            <a:avLst/>
          </a:prstGeom>
        </p:spPr>
      </p:pic>
      <p:sp>
        <p:nvSpPr>
          <p:cNvPr id="7" name="Title 7">
            <a:extLst>
              <a:ext uri="{FF2B5EF4-FFF2-40B4-BE49-F238E27FC236}">
                <a16:creationId xmlns:a16="http://schemas.microsoft.com/office/drawing/2014/main" id="{BF7A8766-1D21-480B-8A12-EAC111E5701A}"/>
              </a:ext>
            </a:extLst>
          </p:cNvPr>
          <p:cNvSpPr txBox="1">
            <a:spLocks/>
          </p:cNvSpPr>
          <p:nvPr/>
        </p:nvSpPr>
        <p:spPr>
          <a:xfrm>
            <a:off x="381000" y="1295400"/>
            <a:ext cx="7943850" cy="6858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Helvetica"/>
                <a:ea typeface="+mj-ea"/>
                <a:cs typeface="+mj-cs"/>
              </a:rPr>
              <a:t>COVID Impacts-</a:t>
            </a:r>
            <a:br>
              <a:rPr kumimoji="0" lang="en-US" sz="3600" b="1" i="0" u="none" strike="noStrike" kern="1200" cap="none" spc="0" normalizeH="0" baseline="0" noProof="0" dirty="0">
                <a:ln>
                  <a:noFill/>
                </a:ln>
                <a:solidFill>
                  <a:prstClr val="black">
                    <a:lumMod val="85000"/>
                    <a:lumOff val="15000"/>
                  </a:prstClr>
                </a:solidFill>
                <a:effectLst/>
                <a:uLnTx/>
                <a:uFillTx/>
                <a:latin typeface="Helvetica"/>
                <a:ea typeface="+mj-ea"/>
                <a:cs typeface="+mj-cs"/>
              </a:rPr>
            </a:br>
            <a:r>
              <a:rPr kumimoji="0" lang="en-US" sz="3600" b="1" i="0" u="none" strike="noStrike" kern="1200" cap="none" spc="0" normalizeH="0" baseline="0" noProof="0" dirty="0">
                <a:ln>
                  <a:noFill/>
                </a:ln>
                <a:solidFill>
                  <a:prstClr val="black">
                    <a:lumMod val="85000"/>
                    <a:lumOff val="15000"/>
                  </a:prstClr>
                </a:solidFill>
                <a:effectLst/>
                <a:uLnTx/>
                <a:uFillTx/>
                <a:latin typeface="Helvetica"/>
                <a:ea typeface="+mj-ea"/>
                <a:cs typeface="+mj-cs"/>
              </a:rPr>
              <a:t>Instructional Space Capacity and Layout Initiative</a:t>
            </a:r>
            <a:br>
              <a:rPr kumimoji="0" lang="en-US" sz="3600" b="1" i="0" u="none" strike="noStrike" kern="1200" cap="none" spc="0" normalizeH="0" baseline="0" noProof="0" dirty="0">
                <a:ln>
                  <a:noFill/>
                </a:ln>
                <a:solidFill>
                  <a:prstClr val="black">
                    <a:lumMod val="85000"/>
                    <a:lumOff val="15000"/>
                  </a:prstClr>
                </a:solidFill>
                <a:effectLst/>
                <a:uLnTx/>
                <a:uFillTx/>
                <a:latin typeface="Helvetica"/>
                <a:ea typeface="+mj-ea"/>
                <a:cs typeface="+mj-cs"/>
              </a:rPr>
            </a:br>
            <a:endParaRPr kumimoji="0" lang="en-US" sz="3600" b="1" i="0" u="none" strike="noStrike" kern="1200" cap="none" spc="0" normalizeH="0" baseline="0" noProof="0" dirty="0">
              <a:ln>
                <a:noFill/>
              </a:ln>
              <a:solidFill>
                <a:prstClr val="black">
                  <a:lumMod val="85000"/>
                  <a:lumOff val="15000"/>
                </a:prstClr>
              </a:solidFill>
              <a:effectLst/>
              <a:uLnTx/>
              <a:uFillTx/>
              <a:latin typeface="Helvetica"/>
              <a:ea typeface="+mj-ea"/>
              <a:cs typeface="+mj-cs"/>
            </a:endParaRPr>
          </a:p>
        </p:txBody>
      </p:sp>
      <p:sp>
        <p:nvSpPr>
          <p:cNvPr id="3" name="TextBox 2"/>
          <p:cNvSpPr txBox="1"/>
          <p:nvPr/>
        </p:nvSpPr>
        <p:spPr>
          <a:xfrm>
            <a:off x="762000" y="2667000"/>
            <a:ext cx="4876800"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Design Team</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Margaret Carney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 Shermeta</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Jeanne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Boodley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-Buchannan</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Zac Stevenson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Data Management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Lisa Ciaschi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Furniture  Logistics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Leslie Schill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369143" y="609600"/>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Original Scope</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392588" y="1500031"/>
            <a:ext cx="8305969" cy="5053169"/>
          </a:xfrm>
          <a:prstGeom prst="rect">
            <a:avLst/>
          </a:prstGeom>
        </p:spPr>
        <p:txBody>
          <a:bodyPr vert="horz" lIns="80682" tIns="40341" rIns="80682" bIns="40341" rtlCol="0">
            <a:normAutofit fontScale="40000" lnSpcReduction="20000"/>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5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en-US" sz="5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 Guidelines </a:t>
            </a:r>
            <a:r>
              <a:rPr kumimoji="0" lang="en-US" sz="5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determining maximum allowable seating            capacities within proposed list of spaces to inform Fall ‘20 scheduling.</a:t>
            </a:r>
          </a:p>
          <a:p>
            <a:pPr marL="686769" marR="0" lvl="1" indent="-309579" algn="l" defTabSz="754380" rtl="0" eaLnBrk="1" fontAlgn="auto" latinLnBrk="0" hangingPunct="1">
              <a:lnSpc>
                <a:spcPct val="150000"/>
              </a:lnSpc>
              <a:spcBef>
                <a:spcPts val="413"/>
              </a:spcBef>
              <a:spcAft>
                <a:spcPts val="0"/>
              </a:spcAft>
              <a:buClrTx/>
              <a:buSzTx/>
              <a:buFont typeface="Arial" panose="020B0604020202020204" pitchFamily="34" charset="0"/>
              <a:buChar char="•"/>
              <a:tabLst/>
              <a:defRPr/>
            </a:pPr>
            <a:r>
              <a:rPr kumimoji="0" lang="en-US" sz="477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a:t>
            </a:r>
            <a:r>
              <a:rPr kumimoji="0" lang="en-US" sz="477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NYState</a:t>
            </a:r>
            <a:r>
              <a:rPr kumimoji="0" lang="en-US" sz="477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guidelines for physical distancing</a:t>
            </a:r>
          </a:p>
          <a:p>
            <a:pPr marL="754380" marR="0" lvl="2" indent="0" algn="l" defTabSz="754380" rtl="0" eaLnBrk="1" fontAlgn="auto" latinLnBrk="0" hangingPunct="1">
              <a:lnSpc>
                <a:spcPct val="150000"/>
              </a:lnSpc>
              <a:spcBef>
                <a:spcPts val="413"/>
              </a:spcBef>
              <a:spcAft>
                <a:spcPts val="0"/>
              </a:spcAft>
              <a:buClrTx/>
              <a:buSzTx/>
              <a:buFont typeface="Arial" panose="020B0604020202020204" pitchFamily="34" charset="0"/>
              <a:buNone/>
              <a:tabLst/>
              <a:defRPr/>
            </a:pPr>
            <a:r>
              <a:rPr kumimoji="0" lang="en-US" sz="444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-Minimum of 6’-0” apart</a:t>
            </a:r>
          </a:p>
          <a:p>
            <a:pPr marL="754380" marR="0" lvl="2" indent="0" algn="l" defTabSz="754380" rtl="0" eaLnBrk="1" fontAlgn="auto" latinLnBrk="0" hangingPunct="1">
              <a:lnSpc>
                <a:spcPct val="150000"/>
              </a:lnSpc>
              <a:spcBef>
                <a:spcPts val="413"/>
              </a:spcBef>
              <a:spcAft>
                <a:spcPts val="0"/>
              </a:spcAft>
              <a:buClrTx/>
              <a:buSzTx/>
              <a:buFont typeface="Arial" panose="020B0604020202020204" pitchFamily="34" charset="0"/>
              <a:buNone/>
              <a:tabLst/>
              <a:defRPr/>
            </a:pPr>
            <a:r>
              <a:rPr kumimoji="0" lang="en-US" sz="444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 50 person gatherings</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5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5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 a process </a:t>
            </a:r>
            <a:r>
              <a:rPr kumimoji="0" lang="en-US" sz="5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creating seating plans to confirm calculated                 estimates, working with UFD’s.</a:t>
            </a:r>
          </a:p>
          <a:p>
            <a:pPr marL="686769" marR="0" lvl="1" indent="-309579" algn="l" defTabSz="754380" rtl="0" eaLnBrk="1" fontAlgn="auto" latinLnBrk="0" hangingPunct="1">
              <a:lnSpc>
                <a:spcPct val="150000"/>
              </a:lnSpc>
              <a:spcBef>
                <a:spcPts val="413"/>
              </a:spcBef>
              <a:spcAft>
                <a:spcPts val="0"/>
              </a:spcAft>
              <a:buClrTx/>
              <a:buSzTx/>
              <a:buFont typeface="Arial" panose="020B0604020202020204" pitchFamily="34" charset="0"/>
              <a:buChar char="•"/>
              <a:tabLst/>
              <a:defRPr/>
            </a:pPr>
            <a:r>
              <a:rPr kumimoji="0" lang="en-US" sz="444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Engage Units to develop seating plans </a:t>
            </a:r>
          </a:p>
          <a:p>
            <a:pPr marL="686769" marR="0" lvl="1" indent="-309579" algn="l" defTabSz="754380" rtl="0" eaLnBrk="1" fontAlgn="auto" latinLnBrk="0" hangingPunct="1">
              <a:lnSpc>
                <a:spcPct val="150000"/>
              </a:lnSpc>
              <a:spcBef>
                <a:spcPts val="413"/>
              </a:spcBef>
              <a:spcAft>
                <a:spcPts val="0"/>
              </a:spcAft>
              <a:buClrTx/>
              <a:buSzTx/>
              <a:buFont typeface="Arial" panose="020B0604020202020204" pitchFamily="34" charset="0"/>
              <a:buChar char="•"/>
              <a:tabLst/>
              <a:defRPr/>
            </a:pPr>
            <a:r>
              <a:rPr kumimoji="0" lang="en-US" sz="477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guidelines, templates, examples, and consultation</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5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5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plans </a:t>
            </a:r>
            <a:r>
              <a:rPr kumimoji="0" lang="en-US" sz="5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compliance with guidelines and upload to 25Live for use by OUR and Faculty.</a:t>
            </a:r>
          </a:p>
          <a:p>
            <a:pPr marL="309579" marR="0" lvl="0" indent="-309579"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5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09579" marR="0" lvl="0" indent="-309579"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5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417859" y="6331946"/>
            <a:ext cx="280698" cy="322169"/>
          </a:xfrm>
          <a:prstGeom prst="rect">
            <a:avLst/>
          </a:prstGeom>
        </p:spPr>
        <p:txBody>
          <a:bodyPr vert="horz" lIns="80682" tIns="40341" rIns="80682" bIns="40341"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806867"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59"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806867" rtl="0" eaLnBrk="1" fontAlgn="base" latinLnBrk="0" hangingPunct="1">
                <a:lnSpc>
                  <a:spcPct val="100000"/>
                </a:lnSpc>
                <a:spcBef>
                  <a:spcPct val="0"/>
                </a:spcBef>
                <a:spcAft>
                  <a:spcPct val="0"/>
                </a:spcAft>
                <a:buClrTx/>
                <a:buSzTx/>
                <a:buFontTx/>
                <a:buNone/>
                <a:tabLst/>
                <a:defRPr/>
              </a:pPr>
              <a:t>12</a:t>
            </a:fld>
            <a:endParaRPr kumimoji="0" lang="en-US" sz="1059"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4608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F7AC57-9ECC-4128-B604-7F2AE6CC36FD}"/>
              </a:ext>
            </a:extLst>
          </p:cNvPr>
          <p:cNvGraphicFramePr>
            <a:graphicFrameLocks/>
          </p:cNvGraphicFramePr>
          <p:nvPr/>
        </p:nvGraphicFramePr>
        <p:xfrm>
          <a:off x="228601" y="1046630"/>
          <a:ext cx="8567082" cy="5679070"/>
        </p:xfrm>
        <a:graphic>
          <a:graphicData uri="http://schemas.openxmlformats.org/drawingml/2006/table">
            <a:tbl>
              <a:tblPr firstRow="1" bandRow="1">
                <a:tableStyleId>{5C22544A-7EE6-4342-B048-85BDC9FD1C3A}</a:tableStyleId>
              </a:tblPr>
              <a:tblGrid>
                <a:gridCol w="2439947">
                  <a:extLst>
                    <a:ext uri="{9D8B030D-6E8A-4147-A177-3AD203B41FA5}">
                      <a16:colId xmlns:a16="http://schemas.microsoft.com/office/drawing/2014/main" val="2464685118"/>
                    </a:ext>
                  </a:extLst>
                </a:gridCol>
                <a:gridCol w="3303502">
                  <a:extLst>
                    <a:ext uri="{9D8B030D-6E8A-4147-A177-3AD203B41FA5}">
                      <a16:colId xmlns:a16="http://schemas.microsoft.com/office/drawing/2014/main" val="1927856258"/>
                    </a:ext>
                  </a:extLst>
                </a:gridCol>
                <a:gridCol w="774476">
                  <a:extLst>
                    <a:ext uri="{9D8B030D-6E8A-4147-A177-3AD203B41FA5}">
                      <a16:colId xmlns:a16="http://schemas.microsoft.com/office/drawing/2014/main" val="1017729293"/>
                    </a:ext>
                  </a:extLst>
                </a:gridCol>
                <a:gridCol w="2049157">
                  <a:extLst>
                    <a:ext uri="{9D8B030D-6E8A-4147-A177-3AD203B41FA5}">
                      <a16:colId xmlns:a16="http://schemas.microsoft.com/office/drawing/2014/main" val="1405410781"/>
                    </a:ext>
                  </a:extLst>
                </a:gridCol>
              </a:tblGrid>
              <a:tr h="558059">
                <a:tc>
                  <a:txBody>
                    <a:bodyPr/>
                    <a:lstStyle/>
                    <a:p>
                      <a:r>
                        <a:rPr lang="en-US" sz="1400" dirty="0"/>
                        <a:t>Task</a:t>
                      </a:r>
                    </a:p>
                  </a:txBody>
                  <a:tcPr/>
                </a:tc>
                <a:tc>
                  <a:txBody>
                    <a:bodyPr/>
                    <a:lstStyle/>
                    <a:p>
                      <a:r>
                        <a:rPr lang="en-US" sz="1400" dirty="0"/>
                        <a:t>Description</a:t>
                      </a:r>
                    </a:p>
                  </a:txBody>
                  <a:tcPr/>
                </a:tc>
                <a:tc>
                  <a:txBody>
                    <a:bodyPr/>
                    <a:lstStyle/>
                    <a:p>
                      <a:r>
                        <a:rPr lang="en-US" sz="1400" dirty="0"/>
                        <a:t>Status</a:t>
                      </a:r>
                    </a:p>
                  </a:txBody>
                  <a:tcPr/>
                </a:tc>
                <a:tc>
                  <a:txBody>
                    <a:bodyPr/>
                    <a:lstStyle/>
                    <a:p>
                      <a:r>
                        <a:rPr lang="en-US" sz="1400" dirty="0"/>
                        <a:t>Notes</a:t>
                      </a:r>
                    </a:p>
                  </a:txBody>
                  <a:tcPr/>
                </a:tc>
                <a:extLst>
                  <a:ext uri="{0D108BD9-81ED-4DB2-BD59-A6C34878D82A}">
                    <a16:rowId xmlns:a16="http://schemas.microsoft.com/office/drawing/2014/main" val="2327052511"/>
                  </a:ext>
                </a:extLst>
              </a:tr>
              <a:tr h="459578">
                <a:tc>
                  <a:txBody>
                    <a:bodyPr/>
                    <a:lstStyle/>
                    <a:p>
                      <a:r>
                        <a:rPr lang="en-US" sz="1100" dirty="0"/>
                        <a:t>Seating Plan Guidelines</a:t>
                      </a:r>
                    </a:p>
                  </a:txBody>
                  <a:tcPr/>
                </a:tc>
                <a:tc>
                  <a:txBody>
                    <a:bodyPr/>
                    <a:lstStyle/>
                    <a:p>
                      <a:r>
                        <a:rPr lang="en-US" sz="1100" b="1" dirty="0"/>
                        <a:t>Develop specific guidelines </a:t>
                      </a:r>
                      <a:r>
                        <a:rPr lang="en-US" sz="1100" dirty="0"/>
                        <a:t>for physical distancing to be used in various types of instructional spaces</a:t>
                      </a:r>
                    </a:p>
                  </a:txBody>
                  <a:tcPr/>
                </a:tc>
                <a:tc>
                  <a:txBody>
                    <a:bodyPr/>
                    <a:lstStyle/>
                    <a:p>
                      <a:endParaRPr lang="en-US" sz="1100" dirty="0"/>
                    </a:p>
                  </a:txBody>
                  <a:tcPr/>
                </a:tc>
                <a:tc>
                  <a:txBody>
                    <a:bodyPr/>
                    <a:lstStyle/>
                    <a:p>
                      <a:r>
                        <a:rPr lang="en-US" sz="1100" dirty="0"/>
                        <a:t>Completed 7/9</a:t>
                      </a:r>
                    </a:p>
                  </a:txBody>
                  <a:tcPr/>
                </a:tc>
                <a:extLst>
                  <a:ext uri="{0D108BD9-81ED-4DB2-BD59-A6C34878D82A}">
                    <a16:rowId xmlns:a16="http://schemas.microsoft.com/office/drawing/2014/main" val="3575752774"/>
                  </a:ext>
                </a:extLst>
              </a:tr>
              <a:tr h="459578">
                <a:tc>
                  <a:txBody>
                    <a:bodyPr/>
                    <a:lstStyle/>
                    <a:p>
                      <a:r>
                        <a:rPr lang="en-US" sz="1100" dirty="0"/>
                        <a:t>Communications Process</a:t>
                      </a:r>
                    </a:p>
                  </a:txBody>
                  <a:tcPr/>
                </a:tc>
                <a:tc>
                  <a:txBody>
                    <a:bodyPr/>
                    <a:lstStyle/>
                    <a:p>
                      <a:r>
                        <a:rPr lang="en-US" sz="1100" b="1" dirty="0"/>
                        <a:t>Establish process </a:t>
                      </a:r>
                      <a:r>
                        <a:rPr lang="en-US" sz="1100" dirty="0"/>
                        <a:t>to assist Units in development of plans based on available technology and capability</a:t>
                      </a:r>
                    </a:p>
                  </a:txBody>
                  <a:tcPr/>
                </a:tc>
                <a:tc>
                  <a:txBody>
                    <a:bodyPr/>
                    <a:lstStyle/>
                    <a:p>
                      <a:endParaRPr lang="en-US" sz="1100" dirty="0"/>
                    </a:p>
                  </a:txBody>
                  <a:tcPr/>
                </a:tc>
                <a:tc>
                  <a:txBody>
                    <a:bodyPr/>
                    <a:lstStyle/>
                    <a:p>
                      <a:r>
                        <a:rPr lang="en-US" sz="1100" dirty="0"/>
                        <a:t>Established</a:t>
                      </a:r>
                    </a:p>
                  </a:txBody>
                  <a:tcPr/>
                </a:tc>
                <a:extLst>
                  <a:ext uri="{0D108BD9-81ED-4DB2-BD59-A6C34878D82A}">
                    <a16:rowId xmlns:a16="http://schemas.microsoft.com/office/drawing/2014/main" val="1165757040"/>
                  </a:ext>
                </a:extLst>
              </a:tr>
              <a:tr h="820675">
                <a:tc>
                  <a:txBody>
                    <a:bodyPr/>
                    <a:lstStyle/>
                    <a:p>
                      <a:r>
                        <a:rPr lang="en-US" sz="1100" dirty="0"/>
                        <a:t>Seating Examples</a:t>
                      </a:r>
                    </a:p>
                  </a:txBody>
                  <a:tcPr/>
                </a:tc>
                <a:tc>
                  <a:txBody>
                    <a:bodyPr/>
                    <a:lstStyle/>
                    <a:p>
                      <a:r>
                        <a:rPr lang="en-US" sz="1100" b="1" dirty="0"/>
                        <a:t>Develop examples </a:t>
                      </a:r>
                      <a:r>
                        <a:rPr lang="en-US" sz="1100" dirty="0"/>
                        <a:t>of seat spacing guidelines applied to 40-50 instructional spaces of various types; create and distribute CAD and PDF templates of various generic seating plans to assist in production of plans</a:t>
                      </a:r>
                    </a:p>
                  </a:txBody>
                  <a:tcPr/>
                </a:tc>
                <a:tc>
                  <a:txBody>
                    <a:bodyPr/>
                    <a:lstStyle/>
                    <a:p>
                      <a:endParaRPr lang="en-US" sz="1100" dirty="0"/>
                    </a:p>
                  </a:txBody>
                  <a:tcPr/>
                </a:tc>
                <a:tc>
                  <a:txBody>
                    <a:bodyPr/>
                    <a:lstStyle/>
                    <a:p>
                      <a:r>
                        <a:rPr lang="en-US" sz="1100" dirty="0"/>
                        <a:t>Completed 7/31</a:t>
                      </a:r>
                    </a:p>
                  </a:txBody>
                  <a:tcPr/>
                </a:tc>
                <a:extLst>
                  <a:ext uri="{0D108BD9-81ED-4DB2-BD59-A6C34878D82A}">
                    <a16:rowId xmlns:a16="http://schemas.microsoft.com/office/drawing/2014/main" val="3598785821"/>
                  </a:ext>
                </a:extLst>
              </a:tr>
              <a:tr h="640126">
                <a:tc>
                  <a:txBody>
                    <a:bodyPr/>
                    <a:lstStyle/>
                    <a:p>
                      <a:r>
                        <a:rPr lang="en-US" sz="1100" dirty="0"/>
                        <a:t>Create COVID seating plans for OUR list of 600 potential instructional spaces and others from list of 3200</a:t>
                      </a:r>
                    </a:p>
                  </a:txBody>
                  <a:tcPr/>
                </a:tc>
                <a:tc>
                  <a:txBody>
                    <a:bodyPr/>
                    <a:lstStyle/>
                    <a:p>
                      <a:r>
                        <a:rPr lang="en-US" sz="1100" b="1" dirty="0"/>
                        <a:t>Review and finalize </a:t>
                      </a:r>
                      <a:r>
                        <a:rPr lang="en-US" sz="1100" dirty="0"/>
                        <a:t>capacity plans from OUA team and Units as they are completed; uploaded to 25Live, including centrally and locally scheduled spaces</a:t>
                      </a:r>
                    </a:p>
                  </a:txBody>
                  <a:tcPr/>
                </a:tc>
                <a:tc>
                  <a:txBody>
                    <a:bodyPr/>
                    <a:lstStyle/>
                    <a:p>
                      <a:endParaRPr lang="en-US" sz="1100" dirty="0"/>
                    </a:p>
                  </a:txBody>
                  <a:tcPr/>
                </a:tc>
                <a:tc>
                  <a:txBody>
                    <a:bodyPr/>
                    <a:lstStyle/>
                    <a:p>
                      <a:r>
                        <a:rPr lang="en-US" sz="1100" dirty="0"/>
                        <a:t>Complete 8/14</a:t>
                      </a:r>
                    </a:p>
                  </a:txBody>
                  <a:tcPr/>
                </a:tc>
                <a:extLst>
                  <a:ext uri="{0D108BD9-81ED-4DB2-BD59-A6C34878D82A}">
                    <a16:rowId xmlns:a16="http://schemas.microsoft.com/office/drawing/2014/main" val="475473799"/>
                  </a:ext>
                </a:extLst>
              </a:tr>
              <a:tr h="820675">
                <a:tc>
                  <a:txBody>
                    <a:bodyPr/>
                    <a:lstStyle/>
                    <a:p>
                      <a:r>
                        <a:rPr lang="en-US" sz="1100" dirty="0"/>
                        <a:t>Preliminary Ventilation Assessment and Resolution of Centrally Scheduled spaces from 600 list (C-1)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Work with Steve Beyers</a:t>
                      </a:r>
                      <a:r>
                        <a:rPr lang="en-US" sz="1100" dirty="0"/>
                        <a:t>, FE, and Units to complete</a:t>
                      </a:r>
                      <a:r>
                        <a:rPr lang="en-US" sz="1100" baseline="0" dirty="0"/>
                        <a:t> assessment and documentation of ventilation status for all 600 spaces on OUR list. Identify spaces that can be resolved. Send to OUR COB</a:t>
                      </a:r>
                      <a:endParaRPr lang="en-US" sz="1100" dirty="0"/>
                    </a:p>
                  </a:txBody>
                  <a:tcPr/>
                </a:tc>
                <a:tc>
                  <a:txBody>
                    <a:bodyPr/>
                    <a:lstStyle/>
                    <a:p>
                      <a:endParaRPr lang="en-US" sz="1100" dirty="0"/>
                    </a:p>
                  </a:txBody>
                  <a:tcPr/>
                </a:tc>
                <a:tc>
                  <a:txBody>
                    <a:bodyPr/>
                    <a:lstStyle/>
                    <a:p>
                      <a:r>
                        <a:rPr lang="en-US" sz="1100" dirty="0"/>
                        <a:t>Complete 8/31</a:t>
                      </a:r>
                    </a:p>
                  </a:txBody>
                  <a:tcPr/>
                </a:tc>
                <a:extLst>
                  <a:ext uri="{0D108BD9-81ED-4DB2-BD59-A6C34878D82A}">
                    <a16:rowId xmlns:a16="http://schemas.microsoft.com/office/drawing/2014/main" val="1275918089"/>
                  </a:ext>
                </a:extLst>
              </a:tr>
              <a:tr h="640126">
                <a:tc>
                  <a:txBody>
                    <a:bodyPr/>
                    <a:lstStyle/>
                    <a:p>
                      <a:r>
                        <a:rPr lang="en-US" sz="1100" dirty="0"/>
                        <a:t>Preliminary Ventilation Assessment and Resolution of locally scheduled spaces and special requests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Work with Steve Beyers, FE, Units to complete</a:t>
                      </a:r>
                      <a:r>
                        <a:rPr lang="en-US" sz="1100" baseline="0" dirty="0"/>
                        <a:t> assessment &amp; documentation of ventilation status for additional spaces from OUR and Units</a:t>
                      </a:r>
                      <a:endParaRPr lang="en-US" sz="1100" dirty="0"/>
                    </a:p>
                  </a:txBody>
                  <a:tcPr/>
                </a:tc>
                <a:tc>
                  <a:txBody>
                    <a:bodyPr/>
                    <a:lstStyle/>
                    <a:p>
                      <a:endParaRPr lang="en-US" sz="1100" dirty="0"/>
                    </a:p>
                  </a:txBody>
                  <a:tcPr/>
                </a:tc>
                <a:tc>
                  <a:txBody>
                    <a:bodyPr/>
                    <a:lstStyle/>
                    <a:p>
                      <a:r>
                        <a:rPr lang="en-US" sz="1100" dirty="0"/>
                        <a:t>Complete 8/31</a:t>
                      </a:r>
                    </a:p>
                  </a:txBody>
                  <a:tcPr/>
                </a:tc>
                <a:extLst>
                  <a:ext uri="{0D108BD9-81ED-4DB2-BD59-A6C34878D82A}">
                    <a16:rowId xmlns:a16="http://schemas.microsoft.com/office/drawing/2014/main" val="263506443"/>
                  </a:ext>
                </a:extLst>
              </a:tr>
              <a:tr h="459578">
                <a:tc>
                  <a:txBody>
                    <a:bodyPr/>
                    <a:lstStyle/>
                    <a:p>
                      <a:r>
                        <a:rPr lang="en-US" sz="1100" dirty="0"/>
                        <a:t>Develop Classroom Cleaning Plan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Work with Bob Pils </a:t>
                      </a:r>
                      <a:r>
                        <a:rPr lang="en-US" sz="1100" dirty="0"/>
                        <a:t>and OUR  to integrate cleaning into class schedule; conduct time trials to inform plan</a:t>
                      </a:r>
                    </a:p>
                  </a:txBody>
                  <a:tcPr/>
                </a:tc>
                <a:tc>
                  <a:txBody>
                    <a:bodyPr/>
                    <a:lstStyle/>
                    <a:p>
                      <a:endParaRPr lang="en-US" sz="1100" dirty="0"/>
                    </a:p>
                  </a:txBody>
                  <a:tcPr/>
                </a:tc>
                <a:tc>
                  <a:txBody>
                    <a:bodyPr/>
                    <a:lstStyle/>
                    <a:p>
                      <a:r>
                        <a:rPr lang="en-US" sz="1100" dirty="0"/>
                        <a:t>Complete</a:t>
                      </a:r>
                    </a:p>
                  </a:txBody>
                  <a:tcPr/>
                </a:tc>
                <a:extLst>
                  <a:ext uri="{0D108BD9-81ED-4DB2-BD59-A6C34878D82A}">
                    <a16:rowId xmlns:a16="http://schemas.microsoft.com/office/drawing/2014/main" val="1944723871"/>
                  </a:ext>
                </a:extLst>
              </a:tr>
              <a:tr h="820675">
                <a:tc>
                  <a:txBody>
                    <a:bodyPr/>
                    <a:lstStyle/>
                    <a:p>
                      <a:r>
                        <a:rPr lang="en-US" sz="1100" dirty="0"/>
                        <a:t>Establish procedures/guidelines for excess furniture moves and storage: Assist </a:t>
                      </a:r>
                      <a:r>
                        <a:rPr lang="en-US" sz="1100"/>
                        <a:t>with Implementation.</a:t>
                      </a:r>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Work with Units to identify</a:t>
                      </a:r>
                      <a:r>
                        <a:rPr lang="en-US" sz="1100" baseline="0" dirty="0"/>
                        <a:t> available resources and needs for each unit to </a:t>
                      </a:r>
                      <a:r>
                        <a:rPr lang="en-US" sz="1100" b="1" baseline="0" dirty="0"/>
                        <a:t>manage furniture movements </a:t>
                      </a:r>
                      <a:r>
                        <a:rPr lang="en-US" sz="1100" baseline="0" dirty="0"/>
                        <a:t>created by classroom strategy. Establish clear procedure as needed to assist, support, implement.</a:t>
                      </a:r>
                      <a:endParaRPr lang="en-US" sz="1100" dirty="0"/>
                    </a:p>
                  </a:txBody>
                  <a:tcPr/>
                </a:tc>
                <a:tc>
                  <a:txBody>
                    <a:bodyPr/>
                    <a:lstStyle/>
                    <a:p>
                      <a:endParaRPr lang="en-US" sz="1100" dirty="0"/>
                    </a:p>
                  </a:txBody>
                  <a:tcPr/>
                </a:tc>
                <a:tc>
                  <a:txBody>
                    <a:bodyPr/>
                    <a:lstStyle/>
                    <a:p>
                      <a:endParaRPr lang="en-US" sz="1100" dirty="0"/>
                    </a:p>
                    <a:p>
                      <a:r>
                        <a:rPr lang="en-US" sz="1100" dirty="0"/>
                        <a:t>Complete: Monitoring</a:t>
                      </a:r>
                    </a:p>
                  </a:txBody>
                  <a:tcPr/>
                </a:tc>
                <a:extLst>
                  <a:ext uri="{0D108BD9-81ED-4DB2-BD59-A6C34878D82A}">
                    <a16:rowId xmlns:a16="http://schemas.microsoft.com/office/drawing/2014/main" val="838898113"/>
                  </a:ext>
                </a:extLst>
              </a:tr>
            </a:tbl>
          </a:graphicData>
        </a:graphic>
      </p:graphicFrame>
      <p:sp>
        <p:nvSpPr>
          <p:cNvPr id="5" name="Oval 4">
            <a:extLst>
              <a:ext uri="{FF2B5EF4-FFF2-40B4-BE49-F238E27FC236}">
                <a16:creationId xmlns:a16="http://schemas.microsoft.com/office/drawing/2014/main" id="{C902297E-705A-46F5-BFEE-2267605F2DE3}"/>
              </a:ext>
            </a:extLst>
          </p:cNvPr>
          <p:cNvSpPr/>
          <p:nvPr/>
        </p:nvSpPr>
        <p:spPr>
          <a:xfrm>
            <a:off x="6183787" y="1637906"/>
            <a:ext cx="318959" cy="340779"/>
          </a:xfrm>
          <a:prstGeom prst="ellipse">
            <a:avLst/>
          </a:prstGeom>
          <a:pattFill prst="pct80">
            <a:fgClr>
              <a:srgbClr val="00B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
        <p:nvSpPr>
          <p:cNvPr id="6" name="Oval 5">
            <a:extLst>
              <a:ext uri="{FF2B5EF4-FFF2-40B4-BE49-F238E27FC236}">
                <a16:creationId xmlns:a16="http://schemas.microsoft.com/office/drawing/2014/main" id="{3B813375-0845-47AD-ACB8-7AFAE9F1FFB2}"/>
              </a:ext>
            </a:extLst>
          </p:cNvPr>
          <p:cNvSpPr/>
          <p:nvPr/>
        </p:nvSpPr>
        <p:spPr>
          <a:xfrm>
            <a:off x="6183787" y="2772360"/>
            <a:ext cx="318959" cy="340779"/>
          </a:xfrm>
          <a:prstGeom prst="ellipse">
            <a:avLst/>
          </a:prstGeom>
          <a:pattFill prst="pct80">
            <a:fgClr>
              <a:srgbClr val="00B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
        <p:nvSpPr>
          <p:cNvPr id="7" name="Oval 6">
            <a:extLst>
              <a:ext uri="{FF2B5EF4-FFF2-40B4-BE49-F238E27FC236}">
                <a16:creationId xmlns:a16="http://schemas.microsoft.com/office/drawing/2014/main" id="{D9CA7E9F-510A-4002-9059-6FC2316E7499}"/>
              </a:ext>
            </a:extLst>
          </p:cNvPr>
          <p:cNvSpPr/>
          <p:nvPr/>
        </p:nvSpPr>
        <p:spPr>
          <a:xfrm>
            <a:off x="6187708" y="6060021"/>
            <a:ext cx="318959" cy="340779"/>
          </a:xfrm>
          <a:prstGeom prst="ellipse">
            <a:avLst/>
          </a:prstGeom>
          <a:pattFill prst="dkHorz">
            <a:fgClr>
              <a:srgbClr val="FFFF00"/>
            </a:fgClr>
            <a:bgClr>
              <a:srgbClr val="00B05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
        <p:nvSpPr>
          <p:cNvPr id="8" name="Oval 7">
            <a:extLst>
              <a:ext uri="{FF2B5EF4-FFF2-40B4-BE49-F238E27FC236}">
                <a16:creationId xmlns:a16="http://schemas.microsoft.com/office/drawing/2014/main" id="{6D8B7013-1149-40B6-92E1-49178ACD289F}"/>
              </a:ext>
            </a:extLst>
          </p:cNvPr>
          <p:cNvSpPr/>
          <p:nvPr/>
        </p:nvSpPr>
        <p:spPr>
          <a:xfrm>
            <a:off x="6187706" y="2120767"/>
            <a:ext cx="318959" cy="340779"/>
          </a:xfrm>
          <a:prstGeom prst="ellipse">
            <a:avLst/>
          </a:prstGeom>
          <a:pattFill prst="pct80">
            <a:fgClr>
              <a:srgbClr val="00B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
        <p:nvSpPr>
          <p:cNvPr id="9" name="Oval 8">
            <a:extLst>
              <a:ext uri="{FF2B5EF4-FFF2-40B4-BE49-F238E27FC236}">
                <a16:creationId xmlns:a16="http://schemas.microsoft.com/office/drawing/2014/main" id="{D606880E-CC20-4741-95B1-809364C4511D}"/>
              </a:ext>
            </a:extLst>
          </p:cNvPr>
          <p:cNvSpPr/>
          <p:nvPr/>
        </p:nvSpPr>
        <p:spPr>
          <a:xfrm>
            <a:off x="6183787" y="3485100"/>
            <a:ext cx="318959" cy="340779"/>
          </a:xfrm>
          <a:prstGeom prst="ellipse">
            <a:avLst/>
          </a:prstGeom>
          <a:pattFill prst="pct80">
            <a:fgClr>
              <a:srgbClr val="00B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
        <p:nvSpPr>
          <p:cNvPr id="10" name="Oval 9">
            <a:extLst>
              <a:ext uri="{FF2B5EF4-FFF2-40B4-BE49-F238E27FC236}">
                <a16:creationId xmlns:a16="http://schemas.microsoft.com/office/drawing/2014/main" id="{D606880E-CC20-4741-95B1-809364C4511D}"/>
              </a:ext>
            </a:extLst>
          </p:cNvPr>
          <p:cNvSpPr/>
          <p:nvPr/>
        </p:nvSpPr>
        <p:spPr>
          <a:xfrm>
            <a:off x="6194435" y="4993221"/>
            <a:ext cx="318959" cy="340779"/>
          </a:xfrm>
          <a:prstGeom prst="ellipse">
            <a:avLst/>
          </a:prstGeom>
          <a:pattFill prst="pct80">
            <a:fgClr>
              <a:srgbClr val="00B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
        <p:nvSpPr>
          <p:cNvPr id="11" name="Oval 10">
            <a:extLst>
              <a:ext uri="{FF2B5EF4-FFF2-40B4-BE49-F238E27FC236}">
                <a16:creationId xmlns:a16="http://schemas.microsoft.com/office/drawing/2014/main" id="{D606880E-CC20-4741-95B1-809364C4511D}"/>
              </a:ext>
            </a:extLst>
          </p:cNvPr>
          <p:cNvSpPr/>
          <p:nvPr/>
        </p:nvSpPr>
        <p:spPr>
          <a:xfrm>
            <a:off x="6183787" y="4239160"/>
            <a:ext cx="318959" cy="340779"/>
          </a:xfrm>
          <a:prstGeom prst="ellipse">
            <a:avLst/>
          </a:prstGeom>
          <a:pattFill prst="pct80">
            <a:fgClr>
              <a:srgbClr val="00B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
        <p:nvSpPr>
          <p:cNvPr id="12" name="Oval 11">
            <a:extLst>
              <a:ext uri="{FF2B5EF4-FFF2-40B4-BE49-F238E27FC236}">
                <a16:creationId xmlns:a16="http://schemas.microsoft.com/office/drawing/2014/main" id="{D606880E-CC20-4741-95B1-809364C4511D}"/>
              </a:ext>
            </a:extLst>
          </p:cNvPr>
          <p:cNvSpPr/>
          <p:nvPr/>
        </p:nvSpPr>
        <p:spPr>
          <a:xfrm>
            <a:off x="6183787" y="5502819"/>
            <a:ext cx="318959" cy="340779"/>
          </a:xfrm>
          <a:prstGeom prst="ellipse">
            <a:avLst/>
          </a:prstGeom>
          <a:pattFill prst="pct80">
            <a:fgClr>
              <a:srgbClr val="00B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
        <p:nvSpPr>
          <p:cNvPr id="13" name="Title 2">
            <a:extLst>
              <a:ext uri="{FF2B5EF4-FFF2-40B4-BE49-F238E27FC236}">
                <a16:creationId xmlns:a16="http://schemas.microsoft.com/office/drawing/2014/main" id="{5EEC0C34-DCEA-1F4A-AA0E-17F23C8C9860}"/>
              </a:ext>
            </a:extLst>
          </p:cNvPr>
          <p:cNvSpPr txBox="1">
            <a:spLocks/>
          </p:cNvSpPr>
          <p:nvPr/>
        </p:nvSpPr>
        <p:spPr>
          <a:xfrm>
            <a:off x="369143" y="609600"/>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endParaRPr>
          </a:p>
        </p:txBody>
      </p:sp>
      <p:sp>
        <p:nvSpPr>
          <p:cNvPr id="14" name="Title 2">
            <a:extLst>
              <a:ext uri="{FF2B5EF4-FFF2-40B4-BE49-F238E27FC236}">
                <a16:creationId xmlns:a16="http://schemas.microsoft.com/office/drawing/2014/main" id="{5EEC0C34-DCEA-1F4A-AA0E-17F23C8C9860}"/>
              </a:ext>
            </a:extLst>
          </p:cNvPr>
          <p:cNvSpPr txBox="1">
            <a:spLocks/>
          </p:cNvSpPr>
          <p:nvPr/>
        </p:nvSpPr>
        <p:spPr>
          <a:xfrm>
            <a:off x="521543" y="381000"/>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Completed Scope</a:t>
            </a:r>
          </a:p>
        </p:txBody>
      </p:sp>
    </p:spTree>
    <p:extLst>
      <p:ext uri="{BB962C8B-B14F-4D97-AF65-F5344CB8AC3E}">
        <p14:creationId xmlns:p14="http://schemas.microsoft.com/office/powerpoint/2010/main" val="63263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39436"/>
            <a:ext cx="9220200" cy="5998685"/>
          </a:xfrm>
          <a:prstGeom prst="rect">
            <a:avLst/>
          </a:prstGeom>
        </p:spPr>
      </p:pic>
      <p:sp>
        <p:nvSpPr>
          <p:cNvPr id="9" name="Rectangle 2"/>
          <p:cNvSpPr>
            <a:spLocks noGrp="1" noChangeArrowheads="1"/>
          </p:cNvSpPr>
          <p:nvPr>
            <p:ph type="title"/>
          </p:nvPr>
        </p:nvSpPr>
        <p:spPr bwMode="auto">
          <a:xfrm>
            <a:off x="254000" y="304800"/>
            <a:ext cx="8280400" cy="68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en-US" altLang="en-US" sz="3600" b="1" dirty="0">
                <a:solidFill>
                  <a:schemeClr val="tx1">
                    <a:lumMod val="85000"/>
                    <a:lumOff val="15000"/>
                  </a:schemeClr>
                </a:solidFill>
                <a:latin typeface="Arial" panose="020B0604020202020204" pitchFamily="34" charset="0"/>
                <a:cs typeface="Arial" panose="020B0604020202020204" pitchFamily="34" charset="0"/>
              </a:rPr>
              <a:t>Guidelines: </a:t>
            </a:r>
            <a:r>
              <a:rPr lang="en-US" altLang="en-US" sz="3600" dirty="0">
                <a:solidFill>
                  <a:schemeClr val="tx1">
                    <a:lumMod val="85000"/>
                    <a:lumOff val="15000"/>
                  </a:schemeClr>
                </a:solidFill>
                <a:latin typeface="Arial" panose="020B0604020202020204" pitchFamily="34" charset="0"/>
                <a:cs typeface="Arial" panose="020B0604020202020204" pitchFamily="34" charset="0"/>
              </a:rPr>
              <a:t>Sloped Floor Fixed Seats</a:t>
            </a:r>
          </a:p>
        </p:txBody>
      </p:sp>
    </p:spTree>
    <p:extLst>
      <p:ext uri="{BB962C8B-B14F-4D97-AF65-F5344CB8AC3E}">
        <p14:creationId xmlns:p14="http://schemas.microsoft.com/office/powerpoint/2010/main" val="258267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00" y="838200"/>
            <a:ext cx="9338504" cy="6019800"/>
          </a:xfrm>
          <a:prstGeom prst="rect">
            <a:avLst/>
          </a:prstGeom>
        </p:spPr>
      </p:pic>
      <p:sp>
        <p:nvSpPr>
          <p:cNvPr id="7" name="Rectangle 2"/>
          <p:cNvSpPr>
            <a:spLocks noGrp="1" noChangeArrowheads="1"/>
          </p:cNvSpPr>
          <p:nvPr>
            <p:ph type="title"/>
          </p:nvPr>
        </p:nvSpPr>
        <p:spPr bwMode="auto">
          <a:xfrm>
            <a:off x="254000" y="304800"/>
            <a:ext cx="8280400" cy="68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en-US" altLang="en-US" sz="3600" b="1" dirty="0">
                <a:solidFill>
                  <a:schemeClr val="tx1">
                    <a:lumMod val="85000"/>
                    <a:lumOff val="15000"/>
                  </a:schemeClr>
                </a:solidFill>
                <a:latin typeface="Arial" panose="020B0604020202020204" pitchFamily="34" charset="0"/>
                <a:cs typeface="Arial" panose="020B0604020202020204" pitchFamily="34" charset="0"/>
              </a:rPr>
              <a:t>Guidelines: </a:t>
            </a:r>
            <a:r>
              <a:rPr lang="en-US" altLang="en-US" sz="3600" dirty="0">
                <a:solidFill>
                  <a:schemeClr val="tx1">
                    <a:lumMod val="85000"/>
                    <a:lumOff val="15000"/>
                  </a:schemeClr>
                </a:solidFill>
                <a:latin typeface="Arial" panose="020B0604020202020204" pitchFamily="34" charset="0"/>
                <a:cs typeface="Arial" panose="020B0604020202020204" pitchFamily="34" charset="0"/>
              </a:rPr>
              <a:t>Flat Floor Tablet Chairs</a:t>
            </a:r>
          </a:p>
        </p:txBody>
      </p:sp>
      <p:sp>
        <p:nvSpPr>
          <p:cNvPr id="8" name="Rectangle 7"/>
          <p:cNvSpPr/>
          <p:nvPr/>
        </p:nvSpPr>
        <p:spPr>
          <a:xfrm rot="13586770">
            <a:off x="-297618" y="6375384"/>
            <a:ext cx="772365" cy="493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Tree>
    <p:extLst>
      <p:ext uri="{BB962C8B-B14F-4D97-AF65-F5344CB8AC3E}">
        <p14:creationId xmlns:p14="http://schemas.microsoft.com/office/powerpoint/2010/main" val="272523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70" y="838200"/>
            <a:ext cx="9225270" cy="6022256"/>
          </a:xfrm>
          <a:prstGeom prst="rect">
            <a:avLst/>
          </a:prstGeom>
        </p:spPr>
      </p:pic>
      <p:sp>
        <p:nvSpPr>
          <p:cNvPr id="7" name="Rectangle 2"/>
          <p:cNvSpPr>
            <a:spLocks noGrp="1" noChangeArrowheads="1"/>
          </p:cNvSpPr>
          <p:nvPr>
            <p:ph type="title"/>
          </p:nvPr>
        </p:nvSpPr>
        <p:spPr bwMode="auto">
          <a:xfrm>
            <a:off x="254000" y="304800"/>
            <a:ext cx="8051800" cy="68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en-US" altLang="en-US" sz="3600" b="1" dirty="0">
                <a:solidFill>
                  <a:schemeClr val="tx1">
                    <a:lumMod val="85000"/>
                    <a:lumOff val="15000"/>
                  </a:schemeClr>
                </a:solidFill>
                <a:latin typeface="Arial" panose="020B0604020202020204" pitchFamily="34" charset="0"/>
                <a:cs typeface="Arial" panose="020B0604020202020204" pitchFamily="34" charset="0"/>
              </a:rPr>
              <a:t>Guidelines: </a:t>
            </a:r>
            <a:r>
              <a:rPr lang="en-US" altLang="en-US" sz="3600" dirty="0">
                <a:solidFill>
                  <a:schemeClr val="tx1">
                    <a:lumMod val="85000"/>
                    <a:lumOff val="15000"/>
                  </a:schemeClr>
                </a:solidFill>
                <a:latin typeface="Arial" panose="020B0604020202020204" pitchFamily="34" charset="0"/>
                <a:cs typeface="Arial" panose="020B0604020202020204" pitchFamily="34" charset="0"/>
              </a:rPr>
              <a:t>Flat Floor Tables &amp; Chairs</a:t>
            </a:r>
          </a:p>
        </p:txBody>
      </p:sp>
      <p:sp>
        <p:nvSpPr>
          <p:cNvPr id="9" name="Rectangle 8"/>
          <p:cNvSpPr/>
          <p:nvPr/>
        </p:nvSpPr>
        <p:spPr>
          <a:xfrm rot="14646375">
            <a:off x="-243302" y="6435427"/>
            <a:ext cx="772365" cy="493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a:ea typeface="+mn-ea"/>
              <a:cs typeface="+mn-cs"/>
            </a:endParaRPr>
          </a:p>
        </p:txBody>
      </p:sp>
    </p:spTree>
    <p:extLst>
      <p:ext uri="{BB962C8B-B14F-4D97-AF65-F5344CB8AC3E}">
        <p14:creationId xmlns:p14="http://schemas.microsoft.com/office/powerpoint/2010/main" val="101006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81930" y="1061070"/>
            <a:ext cx="5932141" cy="5334001"/>
          </a:xfrm>
          <a:prstGeom prst="rect">
            <a:avLst/>
          </a:prstGeom>
        </p:spPr>
      </p:pic>
      <p:pic>
        <p:nvPicPr>
          <p:cNvPr id="5" name="Picture 4"/>
          <p:cNvPicPr>
            <a:picLocks noChangeAspect="1"/>
          </p:cNvPicPr>
          <p:nvPr/>
        </p:nvPicPr>
        <p:blipFill>
          <a:blip r:embed="rId3"/>
          <a:stretch>
            <a:fillRect/>
          </a:stretch>
        </p:blipFill>
        <p:spPr>
          <a:xfrm rot="16200000">
            <a:off x="3081751" y="836819"/>
            <a:ext cx="5715000" cy="5782501"/>
          </a:xfrm>
          <a:prstGeom prst="rect">
            <a:avLst/>
          </a:prstGeom>
        </p:spPr>
      </p:pic>
      <p:pic>
        <p:nvPicPr>
          <p:cNvPr id="6" name="Picture 5"/>
          <p:cNvPicPr>
            <a:picLocks noChangeAspect="1"/>
          </p:cNvPicPr>
          <p:nvPr/>
        </p:nvPicPr>
        <p:blipFill rotWithShape="1">
          <a:blip r:embed="rId4"/>
          <a:srcRect b="54426"/>
          <a:stretch/>
        </p:blipFill>
        <p:spPr>
          <a:xfrm rot="16200000">
            <a:off x="5407946" y="4112546"/>
            <a:ext cx="2976308" cy="2514599"/>
          </a:xfrm>
          <a:prstGeom prst="rect">
            <a:avLst/>
          </a:prstGeom>
        </p:spPr>
      </p:pic>
      <p:sp>
        <p:nvSpPr>
          <p:cNvPr id="7" name="Rectangle 2"/>
          <p:cNvSpPr>
            <a:spLocks noGrp="1" noChangeArrowheads="1"/>
          </p:cNvSpPr>
          <p:nvPr>
            <p:ph type="title"/>
          </p:nvPr>
        </p:nvSpPr>
        <p:spPr bwMode="auto">
          <a:xfrm>
            <a:off x="254000" y="304800"/>
            <a:ext cx="8051800" cy="68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en-US" altLang="en-US" sz="3600" b="1" dirty="0">
                <a:solidFill>
                  <a:schemeClr val="tx1">
                    <a:lumMod val="85000"/>
                    <a:lumOff val="15000"/>
                  </a:schemeClr>
                </a:solidFill>
                <a:latin typeface="Arial" panose="020B0604020202020204" pitchFamily="34" charset="0"/>
                <a:cs typeface="Arial" panose="020B0604020202020204" pitchFamily="34" charset="0"/>
              </a:rPr>
              <a:t>Templates</a:t>
            </a:r>
            <a:endParaRPr lang="en-US" altLang="en-US" sz="36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32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5EEC0C34-DCEA-1F4A-AA0E-17F23C8C9860}"/>
              </a:ext>
            </a:extLst>
          </p:cNvPr>
          <p:cNvSpPr txBox="1">
            <a:spLocks/>
          </p:cNvSpPr>
          <p:nvPr/>
        </p:nvSpPr>
        <p:spPr>
          <a:xfrm>
            <a:off x="369143" y="609600"/>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endParaRPr>
          </a:p>
        </p:txBody>
      </p:sp>
      <p:sp>
        <p:nvSpPr>
          <p:cNvPr id="14" name="Title 2">
            <a:extLst>
              <a:ext uri="{FF2B5EF4-FFF2-40B4-BE49-F238E27FC236}">
                <a16:creationId xmlns:a16="http://schemas.microsoft.com/office/drawing/2014/main" id="{5EEC0C34-DCEA-1F4A-AA0E-17F23C8C9860}"/>
              </a:ext>
            </a:extLst>
          </p:cNvPr>
          <p:cNvSpPr txBox="1">
            <a:spLocks/>
          </p:cNvSpPr>
          <p:nvPr/>
        </p:nvSpPr>
        <p:spPr>
          <a:xfrm>
            <a:off x="521543" y="381000"/>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Completed Scope</a:t>
            </a:r>
          </a:p>
        </p:txBody>
      </p:sp>
      <p:graphicFrame>
        <p:nvGraphicFramePr>
          <p:cNvPr id="19" name="Table 18"/>
          <p:cNvGraphicFramePr>
            <a:graphicFrameLocks noGrp="1"/>
          </p:cNvGraphicFramePr>
          <p:nvPr/>
        </p:nvGraphicFramePr>
        <p:xfrm>
          <a:off x="216743" y="1109284"/>
          <a:ext cx="4179144" cy="5445706"/>
        </p:xfrm>
        <a:graphic>
          <a:graphicData uri="http://schemas.openxmlformats.org/drawingml/2006/table">
            <a:tbl>
              <a:tblPr firstRow="1" bandRow="1">
                <a:tableStyleId>{5C22544A-7EE6-4342-B048-85BDC9FD1C3A}</a:tableStyleId>
              </a:tblPr>
              <a:tblGrid>
                <a:gridCol w="3036143">
                  <a:extLst>
                    <a:ext uri="{9D8B030D-6E8A-4147-A177-3AD203B41FA5}">
                      <a16:colId xmlns:a16="http://schemas.microsoft.com/office/drawing/2014/main" val="2641503348"/>
                    </a:ext>
                  </a:extLst>
                </a:gridCol>
                <a:gridCol w="1143001">
                  <a:extLst>
                    <a:ext uri="{9D8B030D-6E8A-4147-A177-3AD203B41FA5}">
                      <a16:colId xmlns:a16="http://schemas.microsoft.com/office/drawing/2014/main" val="2513022435"/>
                    </a:ext>
                  </a:extLst>
                </a:gridCol>
              </a:tblGrid>
              <a:tr h="416506">
                <a:tc>
                  <a:txBody>
                    <a:bodyPr/>
                    <a:lstStyle/>
                    <a:p>
                      <a:pPr algn="ctr"/>
                      <a:r>
                        <a:rPr lang="en-US" dirty="0"/>
                        <a:t>Academic Unit</a:t>
                      </a:r>
                    </a:p>
                  </a:txBody>
                  <a:tcPr/>
                </a:tc>
                <a:tc>
                  <a:txBody>
                    <a:bodyPr/>
                    <a:lstStyle/>
                    <a:p>
                      <a:r>
                        <a:rPr lang="en-US" dirty="0"/>
                        <a:t># Spaces</a:t>
                      </a:r>
                    </a:p>
                  </a:txBody>
                  <a:tcPr/>
                </a:tc>
                <a:extLst>
                  <a:ext uri="{0D108BD9-81ED-4DB2-BD59-A6C34878D82A}">
                    <a16:rowId xmlns:a16="http://schemas.microsoft.com/office/drawing/2014/main" val="3138239163"/>
                  </a:ext>
                </a:extLst>
              </a:tr>
              <a:tr h="326935">
                <a:tc>
                  <a:txBody>
                    <a:bodyPr/>
                    <a:lstStyle/>
                    <a:p>
                      <a:r>
                        <a:rPr lang="en-US" sz="1600" dirty="0"/>
                        <a:t> Arts and Sciences             </a:t>
                      </a:r>
                    </a:p>
                  </a:txBody>
                  <a:tcPr/>
                </a:tc>
                <a:tc>
                  <a:txBody>
                    <a:bodyPr/>
                    <a:lstStyle/>
                    <a:p>
                      <a:pPr algn="ctr"/>
                      <a:r>
                        <a:rPr lang="en-US" sz="1600" dirty="0"/>
                        <a:t>93</a:t>
                      </a:r>
                    </a:p>
                  </a:txBody>
                  <a:tcPr/>
                </a:tc>
                <a:extLst>
                  <a:ext uri="{0D108BD9-81ED-4DB2-BD59-A6C34878D82A}">
                    <a16:rowId xmlns:a16="http://schemas.microsoft.com/office/drawing/2014/main" val="2403308536"/>
                  </a:ext>
                </a:extLst>
              </a:tr>
              <a:tr h="326935">
                <a:tc>
                  <a:txBody>
                    <a:bodyPr/>
                    <a:lstStyle/>
                    <a:p>
                      <a:r>
                        <a:rPr lang="en-US" sz="1600" dirty="0"/>
                        <a:t>Art Architecture and Planning</a:t>
                      </a:r>
                    </a:p>
                  </a:txBody>
                  <a:tcPr/>
                </a:tc>
                <a:tc>
                  <a:txBody>
                    <a:bodyPr/>
                    <a:lstStyle/>
                    <a:p>
                      <a:pPr algn="ctr"/>
                      <a:r>
                        <a:rPr lang="en-US" sz="1600" dirty="0"/>
                        <a:t>22</a:t>
                      </a:r>
                    </a:p>
                  </a:txBody>
                  <a:tcPr/>
                </a:tc>
                <a:extLst>
                  <a:ext uri="{0D108BD9-81ED-4DB2-BD59-A6C34878D82A}">
                    <a16:rowId xmlns:a16="http://schemas.microsoft.com/office/drawing/2014/main" val="4006104275"/>
                  </a:ext>
                </a:extLst>
              </a:tr>
              <a:tr h="326935">
                <a:tc>
                  <a:txBody>
                    <a:bodyPr/>
                    <a:lstStyle/>
                    <a:p>
                      <a:r>
                        <a:rPr lang="en-US" sz="1600" dirty="0"/>
                        <a:t>CALS</a:t>
                      </a:r>
                    </a:p>
                  </a:txBody>
                  <a:tcPr/>
                </a:tc>
                <a:tc>
                  <a:txBody>
                    <a:bodyPr/>
                    <a:lstStyle/>
                    <a:p>
                      <a:pPr algn="ctr"/>
                      <a:r>
                        <a:rPr lang="en-US" sz="1600" dirty="0"/>
                        <a:t>73</a:t>
                      </a:r>
                    </a:p>
                  </a:txBody>
                  <a:tcPr/>
                </a:tc>
                <a:extLst>
                  <a:ext uri="{0D108BD9-81ED-4DB2-BD59-A6C34878D82A}">
                    <a16:rowId xmlns:a16="http://schemas.microsoft.com/office/drawing/2014/main" val="483633888"/>
                  </a:ext>
                </a:extLst>
              </a:tr>
              <a:tr h="326935">
                <a:tc>
                  <a:txBody>
                    <a:bodyPr/>
                    <a:lstStyle/>
                    <a:p>
                      <a:r>
                        <a:rPr lang="en-US" sz="1600" dirty="0"/>
                        <a:t>Engineering/CIS</a:t>
                      </a:r>
                    </a:p>
                  </a:txBody>
                  <a:tcPr/>
                </a:tc>
                <a:tc>
                  <a:txBody>
                    <a:bodyPr/>
                    <a:lstStyle/>
                    <a:p>
                      <a:pPr algn="ctr"/>
                      <a:r>
                        <a:rPr lang="en-US" sz="1600" dirty="0"/>
                        <a:t>94</a:t>
                      </a:r>
                    </a:p>
                  </a:txBody>
                  <a:tcPr/>
                </a:tc>
                <a:extLst>
                  <a:ext uri="{0D108BD9-81ED-4DB2-BD59-A6C34878D82A}">
                    <a16:rowId xmlns:a16="http://schemas.microsoft.com/office/drawing/2014/main" val="178575009"/>
                  </a:ext>
                </a:extLst>
              </a:tr>
              <a:tr h="326935">
                <a:tc>
                  <a:txBody>
                    <a:bodyPr/>
                    <a:lstStyle/>
                    <a:p>
                      <a:r>
                        <a:rPr lang="en-US" sz="1600" dirty="0"/>
                        <a:t>Graduate School</a:t>
                      </a:r>
                    </a:p>
                  </a:txBody>
                  <a:tcPr/>
                </a:tc>
                <a:tc>
                  <a:txBody>
                    <a:bodyPr/>
                    <a:lstStyle/>
                    <a:p>
                      <a:pPr algn="ctr"/>
                      <a:r>
                        <a:rPr lang="en-US" sz="1600" dirty="0"/>
                        <a:t>1</a:t>
                      </a:r>
                    </a:p>
                  </a:txBody>
                  <a:tcPr/>
                </a:tc>
                <a:extLst>
                  <a:ext uri="{0D108BD9-81ED-4DB2-BD59-A6C34878D82A}">
                    <a16:rowId xmlns:a16="http://schemas.microsoft.com/office/drawing/2014/main" val="4161782533"/>
                  </a:ext>
                </a:extLst>
              </a:tr>
              <a:tr h="326935">
                <a:tc>
                  <a:txBody>
                    <a:bodyPr/>
                    <a:lstStyle/>
                    <a:p>
                      <a:r>
                        <a:rPr lang="en-US" sz="1600" dirty="0"/>
                        <a:t>Human</a:t>
                      </a:r>
                      <a:r>
                        <a:rPr lang="en-US" sz="1600" baseline="0" dirty="0"/>
                        <a:t> Ecology</a:t>
                      </a:r>
                      <a:endParaRPr lang="en-US" sz="1600" dirty="0"/>
                    </a:p>
                  </a:txBody>
                  <a:tcPr/>
                </a:tc>
                <a:tc>
                  <a:txBody>
                    <a:bodyPr/>
                    <a:lstStyle/>
                    <a:p>
                      <a:pPr algn="ctr"/>
                      <a:r>
                        <a:rPr lang="en-US" sz="1600" dirty="0"/>
                        <a:t>13</a:t>
                      </a:r>
                    </a:p>
                  </a:txBody>
                  <a:tcPr/>
                </a:tc>
                <a:extLst>
                  <a:ext uri="{0D108BD9-81ED-4DB2-BD59-A6C34878D82A}">
                    <a16:rowId xmlns:a16="http://schemas.microsoft.com/office/drawing/2014/main" val="346730162"/>
                  </a:ext>
                </a:extLst>
              </a:tr>
              <a:tr h="326935">
                <a:tc>
                  <a:txBody>
                    <a:bodyPr/>
                    <a:lstStyle/>
                    <a:p>
                      <a:r>
                        <a:rPr lang="en-US" sz="1600" dirty="0"/>
                        <a:t>ILR</a:t>
                      </a:r>
                    </a:p>
                  </a:txBody>
                  <a:tcPr/>
                </a:tc>
                <a:tc>
                  <a:txBody>
                    <a:bodyPr/>
                    <a:lstStyle/>
                    <a:p>
                      <a:pPr algn="ctr"/>
                      <a:r>
                        <a:rPr lang="en-US" sz="1600" dirty="0"/>
                        <a:t>17</a:t>
                      </a:r>
                    </a:p>
                  </a:txBody>
                  <a:tcPr/>
                </a:tc>
                <a:extLst>
                  <a:ext uri="{0D108BD9-81ED-4DB2-BD59-A6C34878D82A}">
                    <a16:rowId xmlns:a16="http://schemas.microsoft.com/office/drawing/2014/main" val="1153433109"/>
                  </a:ext>
                </a:extLst>
              </a:tr>
              <a:tr h="326935">
                <a:tc>
                  <a:txBody>
                    <a:bodyPr/>
                    <a:lstStyle/>
                    <a:p>
                      <a:r>
                        <a:rPr lang="en-US" sz="1600" dirty="0"/>
                        <a:t>Law</a:t>
                      </a:r>
                    </a:p>
                  </a:txBody>
                  <a:tcPr/>
                </a:tc>
                <a:tc>
                  <a:txBody>
                    <a:bodyPr/>
                    <a:lstStyle/>
                    <a:p>
                      <a:pPr algn="ctr"/>
                      <a:r>
                        <a:rPr lang="en-US" sz="1600" dirty="0"/>
                        <a:t>15</a:t>
                      </a:r>
                    </a:p>
                  </a:txBody>
                  <a:tcPr/>
                </a:tc>
                <a:extLst>
                  <a:ext uri="{0D108BD9-81ED-4DB2-BD59-A6C34878D82A}">
                    <a16:rowId xmlns:a16="http://schemas.microsoft.com/office/drawing/2014/main" val="2725345736"/>
                  </a:ext>
                </a:extLst>
              </a:tr>
              <a:tr h="326935">
                <a:tc>
                  <a:txBody>
                    <a:bodyPr/>
                    <a:lstStyle/>
                    <a:p>
                      <a:r>
                        <a:rPr lang="en-US" sz="1600" dirty="0"/>
                        <a:t>Provost</a:t>
                      </a:r>
                    </a:p>
                  </a:txBody>
                  <a:tcPr/>
                </a:tc>
                <a:tc>
                  <a:txBody>
                    <a:bodyPr/>
                    <a:lstStyle/>
                    <a:p>
                      <a:pPr algn="ctr"/>
                      <a:r>
                        <a:rPr lang="en-US" sz="1600" dirty="0"/>
                        <a:t>16</a:t>
                      </a:r>
                    </a:p>
                  </a:txBody>
                  <a:tcPr/>
                </a:tc>
                <a:extLst>
                  <a:ext uri="{0D108BD9-81ED-4DB2-BD59-A6C34878D82A}">
                    <a16:rowId xmlns:a16="http://schemas.microsoft.com/office/drawing/2014/main" val="73774351"/>
                  </a:ext>
                </a:extLst>
              </a:tr>
              <a:tr h="326935">
                <a:tc>
                  <a:txBody>
                    <a:bodyPr/>
                    <a:lstStyle/>
                    <a:p>
                      <a:r>
                        <a:rPr lang="en-US" sz="1600" dirty="0"/>
                        <a:t>Office of Research</a:t>
                      </a:r>
                    </a:p>
                  </a:txBody>
                  <a:tcPr/>
                </a:tc>
                <a:tc>
                  <a:txBody>
                    <a:bodyPr/>
                    <a:lstStyle/>
                    <a:p>
                      <a:pPr algn="ctr"/>
                      <a:r>
                        <a:rPr lang="en-US" sz="1600" dirty="0"/>
                        <a:t>8</a:t>
                      </a:r>
                    </a:p>
                  </a:txBody>
                  <a:tcPr/>
                </a:tc>
                <a:extLst>
                  <a:ext uri="{0D108BD9-81ED-4DB2-BD59-A6C34878D82A}">
                    <a16:rowId xmlns:a16="http://schemas.microsoft.com/office/drawing/2014/main" val="3424239495"/>
                  </a:ext>
                </a:extLst>
              </a:tr>
              <a:tr h="326935">
                <a:tc>
                  <a:txBody>
                    <a:bodyPr/>
                    <a:lstStyle/>
                    <a:p>
                      <a:r>
                        <a:rPr lang="en-US" sz="1600" dirty="0"/>
                        <a:t>SCI College of Business</a:t>
                      </a:r>
                    </a:p>
                  </a:txBody>
                  <a:tcPr/>
                </a:tc>
                <a:tc>
                  <a:txBody>
                    <a:bodyPr/>
                    <a:lstStyle/>
                    <a:p>
                      <a:pPr algn="ctr"/>
                      <a:r>
                        <a:rPr lang="en-US" sz="1600" dirty="0"/>
                        <a:t>57</a:t>
                      </a:r>
                    </a:p>
                  </a:txBody>
                  <a:tcPr/>
                </a:tc>
                <a:extLst>
                  <a:ext uri="{0D108BD9-81ED-4DB2-BD59-A6C34878D82A}">
                    <a16:rowId xmlns:a16="http://schemas.microsoft.com/office/drawing/2014/main" val="2674171347"/>
                  </a:ext>
                </a:extLst>
              </a:tr>
              <a:tr h="326935">
                <a:tc>
                  <a:txBody>
                    <a:bodyPr/>
                    <a:lstStyle/>
                    <a:p>
                      <a:r>
                        <a:rPr lang="en-US" sz="1600" dirty="0"/>
                        <a:t>Student Campus Life</a:t>
                      </a:r>
                    </a:p>
                  </a:txBody>
                  <a:tcPr/>
                </a:tc>
                <a:tc>
                  <a:txBody>
                    <a:bodyPr/>
                    <a:lstStyle/>
                    <a:p>
                      <a:pPr algn="ctr"/>
                      <a:r>
                        <a:rPr lang="en-US" sz="1600" dirty="0"/>
                        <a:t>112</a:t>
                      </a:r>
                    </a:p>
                  </a:txBody>
                  <a:tcPr/>
                </a:tc>
                <a:extLst>
                  <a:ext uri="{0D108BD9-81ED-4DB2-BD59-A6C34878D82A}">
                    <a16:rowId xmlns:a16="http://schemas.microsoft.com/office/drawing/2014/main" val="746798593"/>
                  </a:ext>
                </a:extLst>
              </a:tr>
              <a:tr h="326935">
                <a:tc>
                  <a:txBody>
                    <a:bodyPr/>
                    <a:lstStyle/>
                    <a:p>
                      <a:r>
                        <a:rPr lang="en-US" sz="1600" dirty="0"/>
                        <a:t>University Libraries</a:t>
                      </a:r>
                    </a:p>
                  </a:txBody>
                  <a:tcPr/>
                </a:tc>
                <a:tc>
                  <a:txBody>
                    <a:bodyPr/>
                    <a:lstStyle/>
                    <a:p>
                      <a:pPr algn="ctr"/>
                      <a:r>
                        <a:rPr lang="en-US" sz="1600" dirty="0"/>
                        <a:t>34</a:t>
                      </a:r>
                    </a:p>
                  </a:txBody>
                  <a:tcPr/>
                </a:tc>
                <a:extLst>
                  <a:ext uri="{0D108BD9-81ED-4DB2-BD59-A6C34878D82A}">
                    <a16:rowId xmlns:a16="http://schemas.microsoft.com/office/drawing/2014/main" val="2998038914"/>
                  </a:ext>
                </a:extLst>
              </a:tr>
              <a:tr h="326935">
                <a:tc>
                  <a:txBody>
                    <a:bodyPr/>
                    <a:lstStyle/>
                    <a:p>
                      <a:r>
                        <a:rPr lang="en-US" sz="1600" dirty="0"/>
                        <a:t>Veterinary</a:t>
                      </a:r>
                      <a:r>
                        <a:rPr lang="en-US" sz="1600" baseline="0" dirty="0"/>
                        <a:t> Medicine</a:t>
                      </a:r>
                      <a:endParaRPr lang="en-US" sz="1600" dirty="0"/>
                    </a:p>
                  </a:txBody>
                  <a:tcPr/>
                </a:tc>
                <a:tc>
                  <a:txBody>
                    <a:bodyPr/>
                    <a:lstStyle/>
                    <a:p>
                      <a:pPr algn="ctr"/>
                      <a:r>
                        <a:rPr lang="en-US" sz="1600" dirty="0"/>
                        <a:t>24</a:t>
                      </a:r>
                    </a:p>
                  </a:txBody>
                  <a:tcPr/>
                </a:tc>
                <a:extLst>
                  <a:ext uri="{0D108BD9-81ED-4DB2-BD59-A6C34878D82A}">
                    <a16:rowId xmlns:a16="http://schemas.microsoft.com/office/drawing/2014/main" val="506042752"/>
                  </a:ext>
                </a:extLst>
              </a:tr>
              <a:tr h="326935">
                <a:tc>
                  <a:txBody>
                    <a:bodyPr/>
                    <a:lstStyle/>
                    <a:p>
                      <a:r>
                        <a:rPr lang="en-US" sz="1600" b="1" dirty="0"/>
                        <a:t>TOTAL</a:t>
                      </a:r>
                    </a:p>
                  </a:txBody>
                  <a:tcPr/>
                </a:tc>
                <a:tc>
                  <a:txBody>
                    <a:bodyPr/>
                    <a:lstStyle/>
                    <a:p>
                      <a:pPr algn="ctr"/>
                      <a:r>
                        <a:rPr lang="en-US" sz="1600" b="1" dirty="0"/>
                        <a:t>579</a:t>
                      </a:r>
                    </a:p>
                  </a:txBody>
                  <a:tcPr/>
                </a:tc>
                <a:extLst>
                  <a:ext uri="{0D108BD9-81ED-4DB2-BD59-A6C34878D82A}">
                    <a16:rowId xmlns:a16="http://schemas.microsoft.com/office/drawing/2014/main" val="4118671292"/>
                  </a:ext>
                </a:extLst>
              </a:tr>
            </a:tbl>
          </a:graphicData>
        </a:graphic>
      </p:graphicFrame>
      <p:graphicFrame>
        <p:nvGraphicFramePr>
          <p:cNvPr id="21" name="Table 20"/>
          <p:cNvGraphicFramePr>
            <a:graphicFrameLocks noGrp="1"/>
          </p:cNvGraphicFramePr>
          <p:nvPr/>
        </p:nvGraphicFramePr>
        <p:xfrm>
          <a:off x="4953000" y="1167752"/>
          <a:ext cx="3898057" cy="54000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3416595271"/>
                    </a:ext>
                  </a:extLst>
                </a:gridCol>
                <a:gridCol w="1154857">
                  <a:extLst>
                    <a:ext uri="{9D8B030D-6E8A-4147-A177-3AD203B41FA5}">
                      <a16:colId xmlns:a16="http://schemas.microsoft.com/office/drawing/2014/main" val="201735341"/>
                    </a:ext>
                  </a:extLst>
                </a:gridCol>
              </a:tblGrid>
              <a:tr h="370840">
                <a:tc>
                  <a:txBody>
                    <a:bodyPr/>
                    <a:lstStyle/>
                    <a:p>
                      <a:r>
                        <a:rPr lang="en-US" dirty="0"/>
                        <a:t>OUR</a:t>
                      </a:r>
                      <a:r>
                        <a:rPr lang="en-US" baseline="0" dirty="0"/>
                        <a:t> List</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Spaces</a:t>
                      </a:r>
                    </a:p>
                  </a:txBody>
                  <a:tcPr/>
                </a:tc>
                <a:extLst>
                  <a:ext uri="{0D108BD9-81ED-4DB2-BD59-A6C34878D82A}">
                    <a16:rowId xmlns:a16="http://schemas.microsoft.com/office/drawing/2014/main" val="2161245079"/>
                  </a:ext>
                </a:extLst>
              </a:tr>
              <a:tr h="370840">
                <a:tc>
                  <a:txBody>
                    <a:bodyPr/>
                    <a:lstStyle/>
                    <a:p>
                      <a:r>
                        <a:rPr lang="en-US" sz="1600" b="0" dirty="0"/>
                        <a:t>Central-1</a:t>
                      </a:r>
                    </a:p>
                  </a:txBody>
                  <a:tcPr/>
                </a:tc>
                <a:tc>
                  <a:txBody>
                    <a:bodyPr/>
                    <a:lstStyle/>
                    <a:p>
                      <a:pPr algn="ctr"/>
                      <a:r>
                        <a:rPr lang="en-US" sz="1600" dirty="0"/>
                        <a:t>255</a:t>
                      </a:r>
                    </a:p>
                  </a:txBody>
                  <a:tcPr/>
                </a:tc>
                <a:extLst>
                  <a:ext uri="{0D108BD9-81ED-4DB2-BD59-A6C34878D82A}">
                    <a16:rowId xmlns:a16="http://schemas.microsoft.com/office/drawing/2014/main" val="1275706726"/>
                  </a:ext>
                </a:extLst>
              </a:tr>
              <a:tr h="370840">
                <a:tc>
                  <a:txBody>
                    <a:bodyPr/>
                    <a:lstStyle/>
                    <a:p>
                      <a:r>
                        <a:rPr lang="en-US" sz="1600" dirty="0"/>
                        <a:t>Central-2</a:t>
                      </a:r>
                    </a:p>
                  </a:txBody>
                  <a:tcPr/>
                </a:tc>
                <a:tc>
                  <a:txBody>
                    <a:bodyPr/>
                    <a:lstStyle/>
                    <a:p>
                      <a:pPr algn="ctr"/>
                      <a:r>
                        <a:rPr lang="en-US" sz="1600" dirty="0"/>
                        <a:t>22</a:t>
                      </a:r>
                    </a:p>
                  </a:txBody>
                  <a:tcPr/>
                </a:tc>
                <a:extLst>
                  <a:ext uri="{0D108BD9-81ED-4DB2-BD59-A6C34878D82A}">
                    <a16:rowId xmlns:a16="http://schemas.microsoft.com/office/drawing/2014/main" val="3281868690"/>
                  </a:ext>
                </a:extLst>
              </a:tr>
              <a:tr h="370840">
                <a:tc>
                  <a:txBody>
                    <a:bodyPr/>
                    <a:lstStyle/>
                    <a:p>
                      <a:r>
                        <a:rPr lang="en-US" sz="1600" dirty="0"/>
                        <a:t>Central-3</a:t>
                      </a:r>
                    </a:p>
                  </a:txBody>
                  <a:tcPr/>
                </a:tc>
                <a:tc>
                  <a:txBody>
                    <a:bodyPr/>
                    <a:lstStyle/>
                    <a:p>
                      <a:pPr algn="ctr"/>
                      <a:r>
                        <a:rPr lang="en-US" sz="1600" dirty="0"/>
                        <a:t>5</a:t>
                      </a:r>
                    </a:p>
                  </a:txBody>
                  <a:tcPr/>
                </a:tc>
                <a:extLst>
                  <a:ext uri="{0D108BD9-81ED-4DB2-BD59-A6C34878D82A}">
                    <a16:rowId xmlns:a16="http://schemas.microsoft.com/office/drawing/2014/main" val="1410375916"/>
                  </a:ext>
                </a:extLst>
              </a:tr>
              <a:tr h="370840">
                <a:tc>
                  <a:txBody>
                    <a:bodyPr/>
                    <a:lstStyle/>
                    <a:p>
                      <a:r>
                        <a:rPr lang="en-US" sz="1600" dirty="0"/>
                        <a:t>Locally Scheduled</a:t>
                      </a:r>
                    </a:p>
                  </a:txBody>
                  <a:tcPr/>
                </a:tc>
                <a:tc>
                  <a:txBody>
                    <a:bodyPr/>
                    <a:lstStyle/>
                    <a:p>
                      <a:pPr algn="ctr"/>
                      <a:r>
                        <a:rPr lang="en-US" sz="1600" dirty="0"/>
                        <a:t>93</a:t>
                      </a:r>
                    </a:p>
                  </a:txBody>
                  <a:tcPr/>
                </a:tc>
                <a:extLst>
                  <a:ext uri="{0D108BD9-81ED-4DB2-BD59-A6C34878D82A}">
                    <a16:rowId xmlns:a16="http://schemas.microsoft.com/office/drawing/2014/main" val="744370709"/>
                  </a:ext>
                </a:extLst>
              </a:tr>
              <a:tr h="370840">
                <a:tc>
                  <a:txBody>
                    <a:bodyPr/>
                    <a:lstStyle/>
                    <a:p>
                      <a:r>
                        <a:rPr lang="en-US" sz="1600" dirty="0"/>
                        <a:t>Locally Scheduled/Central Pending</a:t>
                      </a:r>
                    </a:p>
                  </a:txBody>
                  <a:tcPr/>
                </a:tc>
                <a:tc>
                  <a:txBody>
                    <a:bodyPr/>
                    <a:lstStyle/>
                    <a:p>
                      <a:pPr algn="ctr"/>
                      <a:r>
                        <a:rPr lang="en-US" sz="1600" dirty="0"/>
                        <a:t>14</a:t>
                      </a:r>
                    </a:p>
                  </a:txBody>
                  <a:tcPr/>
                </a:tc>
                <a:extLst>
                  <a:ext uri="{0D108BD9-81ED-4DB2-BD59-A6C34878D82A}">
                    <a16:rowId xmlns:a16="http://schemas.microsoft.com/office/drawing/2014/main" val="786513407"/>
                  </a:ext>
                </a:extLst>
              </a:tr>
              <a:tr h="370840">
                <a:tc>
                  <a:txBody>
                    <a:bodyPr/>
                    <a:lstStyle/>
                    <a:p>
                      <a:r>
                        <a:rPr lang="en-US" sz="1600" dirty="0"/>
                        <a:t>Not Available for use</a:t>
                      </a:r>
                    </a:p>
                  </a:txBody>
                  <a:tcPr/>
                </a:tc>
                <a:tc>
                  <a:txBody>
                    <a:bodyPr/>
                    <a:lstStyle/>
                    <a:p>
                      <a:pPr algn="ctr"/>
                      <a:r>
                        <a:rPr lang="en-US" sz="1600" dirty="0"/>
                        <a:t>20</a:t>
                      </a:r>
                    </a:p>
                  </a:txBody>
                  <a:tcPr/>
                </a:tc>
                <a:extLst>
                  <a:ext uri="{0D108BD9-81ED-4DB2-BD59-A6C34878D82A}">
                    <a16:rowId xmlns:a16="http://schemas.microsoft.com/office/drawing/2014/main" val="784773603"/>
                  </a:ext>
                </a:extLst>
              </a:tr>
              <a:tr h="370840">
                <a:tc>
                  <a:txBody>
                    <a:bodyPr/>
                    <a:lstStyle/>
                    <a:p>
                      <a:r>
                        <a:rPr lang="en-US" sz="1600" dirty="0"/>
                        <a:t>Local 40 </a:t>
                      </a:r>
                      <a:r>
                        <a:rPr lang="en-US" sz="1600" dirty="0" err="1"/>
                        <a:t>Hr</a:t>
                      </a:r>
                      <a:r>
                        <a:rPr lang="en-US" sz="1600" dirty="0"/>
                        <a:t> Swap</a:t>
                      </a:r>
                    </a:p>
                  </a:txBody>
                  <a:tcPr/>
                </a:tc>
                <a:tc>
                  <a:txBody>
                    <a:bodyPr/>
                    <a:lstStyle/>
                    <a:p>
                      <a:pPr algn="ctr"/>
                      <a:r>
                        <a:rPr lang="en-US" sz="1600" dirty="0"/>
                        <a:t>15</a:t>
                      </a:r>
                    </a:p>
                  </a:txBody>
                  <a:tcPr/>
                </a:tc>
                <a:extLst>
                  <a:ext uri="{0D108BD9-81ED-4DB2-BD59-A6C34878D82A}">
                    <a16:rowId xmlns:a16="http://schemas.microsoft.com/office/drawing/2014/main" val="1986967933"/>
                  </a:ext>
                </a:extLst>
              </a:tr>
              <a:tr h="370840">
                <a:tc>
                  <a:txBody>
                    <a:bodyPr/>
                    <a:lstStyle/>
                    <a:p>
                      <a:r>
                        <a:rPr lang="en-US" sz="1600" dirty="0"/>
                        <a:t>TBD Team</a:t>
                      </a:r>
                    </a:p>
                  </a:txBody>
                  <a:tcPr/>
                </a:tc>
                <a:tc>
                  <a:txBody>
                    <a:bodyPr/>
                    <a:lstStyle/>
                    <a:p>
                      <a:pPr algn="ctr"/>
                      <a:r>
                        <a:rPr lang="en-US" sz="1600" dirty="0"/>
                        <a:t>19</a:t>
                      </a:r>
                    </a:p>
                  </a:txBody>
                  <a:tcPr/>
                </a:tc>
                <a:extLst>
                  <a:ext uri="{0D108BD9-81ED-4DB2-BD59-A6C34878D82A}">
                    <a16:rowId xmlns:a16="http://schemas.microsoft.com/office/drawing/2014/main" val="2569367802"/>
                  </a:ext>
                </a:extLst>
              </a:tr>
              <a:tr h="370840">
                <a:tc>
                  <a:txBody>
                    <a:bodyPr/>
                    <a:lstStyle/>
                    <a:p>
                      <a:r>
                        <a:rPr lang="en-US" sz="1600" dirty="0"/>
                        <a:t>Locally Scheduled Pending</a:t>
                      </a:r>
                    </a:p>
                  </a:txBody>
                  <a:tcPr/>
                </a:tc>
                <a:tc>
                  <a:txBody>
                    <a:bodyPr/>
                    <a:lstStyle/>
                    <a:p>
                      <a:pPr algn="ctr"/>
                      <a:r>
                        <a:rPr lang="en-US" sz="1600" dirty="0"/>
                        <a:t>12</a:t>
                      </a:r>
                    </a:p>
                  </a:txBody>
                  <a:tcPr/>
                </a:tc>
                <a:extLst>
                  <a:ext uri="{0D108BD9-81ED-4DB2-BD59-A6C34878D82A}">
                    <a16:rowId xmlns:a16="http://schemas.microsoft.com/office/drawing/2014/main" val="305756192"/>
                  </a:ext>
                </a:extLst>
              </a:tr>
              <a:tr h="370840">
                <a:tc>
                  <a:txBody>
                    <a:bodyPr/>
                    <a:lstStyle/>
                    <a:p>
                      <a:r>
                        <a:rPr lang="en-US" sz="1600" dirty="0"/>
                        <a:t>Blank (TA Office Hours)</a:t>
                      </a:r>
                    </a:p>
                  </a:txBody>
                  <a:tcPr/>
                </a:tc>
                <a:tc>
                  <a:txBody>
                    <a:bodyPr/>
                    <a:lstStyle/>
                    <a:p>
                      <a:pPr algn="ctr"/>
                      <a:r>
                        <a:rPr lang="en-US" sz="1600" dirty="0"/>
                        <a:t>3</a:t>
                      </a:r>
                    </a:p>
                  </a:txBody>
                  <a:tcPr/>
                </a:tc>
                <a:extLst>
                  <a:ext uri="{0D108BD9-81ED-4DB2-BD59-A6C34878D82A}">
                    <a16:rowId xmlns:a16="http://schemas.microsoft.com/office/drawing/2014/main" val="3452389222"/>
                  </a:ext>
                </a:extLst>
              </a:tr>
              <a:tr h="370840">
                <a:tc>
                  <a:txBody>
                    <a:bodyPr/>
                    <a:lstStyle/>
                    <a:p>
                      <a:r>
                        <a:rPr lang="en-US" sz="1600" dirty="0"/>
                        <a:t>Listed but not on spreadsheet</a:t>
                      </a:r>
                    </a:p>
                  </a:txBody>
                  <a:tcPr/>
                </a:tc>
                <a:tc>
                  <a:txBody>
                    <a:bodyPr/>
                    <a:lstStyle/>
                    <a:p>
                      <a:pPr algn="ctr"/>
                      <a:r>
                        <a:rPr lang="en-US" sz="1600" dirty="0"/>
                        <a:t>5</a:t>
                      </a:r>
                    </a:p>
                  </a:txBody>
                  <a:tcPr/>
                </a:tc>
                <a:extLst>
                  <a:ext uri="{0D108BD9-81ED-4DB2-BD59-A6C34878D82A}">
                    <a16:rowId xmlns:a16="http://schemas.microsoft.com/office/drawing/2014/main" val="4203738406"/>
                  </a:ext>
                </a:extLst>
              </a:tr>
              <a:tr h="370840">
                <a:tc>
                  <a:txBody>
                    <a:bodyPr/>
                    <a:lstStyle/>
                    <a:p>
                      <a:endParaRPr lang="en-US" sz="1600" dirty="0"/>
                    </a:p>
                  </a:txBody>
                  <a:tcPr/>
                </a:tc>
                <a:tc>
                  <a:txBody>
                    <a:bodyPr/>
                    <a:lstStyle/>
                    <a:p>
                      <a:pPr algn="ctr"/>
                      <a:endParaRPr lang="en-US" sz="1600" dirty="0"/>
                    </a:p>
                  </a:txBody>
                  <a:tcPr/>
                </a:tc>
                <a:extLst>
                  <a:ext uri="{0D108BD9-81ED-4DB2-BD59-A6C34878D82A}">
                    <a16:rowId xmlns:a16="http://schemas.microsoft.com/office/drawing/2014/main" val="3236185909"/>
                  </a:ext>
                </a:extLst>
              </a:tr>
              <a:tr h="370840">
                <a:tc>
                  <a:txBody>
                    <a:bodyPr/>
                    <a:lstStyle/>
                    <a:p>
                      <a:r>
                        <a:rPr lang="en-US" sz="1600" b="1" dirty="0"/>
                        <a:t>Total</a:t>
                      </a:r>
                    </a:p>
                  </a:txBody>
                  <a:tcPr/>
                </a:tc>
                <a:tc>
                  <a:txBody>
                    <a:bodyPr/>
                    <a:lstStyle/>
                    <a:p>
                      <a:pPr algn="ctr"/>
                      <a:r>
                        <a:rPr lang="en-US" sz="1600" b="1" dirty="0"/>
                        <a:t>463</a:t>
                      </a:r>
                    </a:p>
                  </a:txBody>
                  <a:tcPr/>
                </a:tc>
                <a:extLst>
                  <a:ext uri="{0D108BD9-81ED-4DB2-BD59-A6C34878D82A}">
                    <a16:rowId xmlns:a16="http://schemas.microsoft.com/office/drawing/2014/main" val="2055233293"/>
                  </a:ext>
                </a:extLst>
              </a:tr>
            </a:tbl>
          </a:graphicData>
        </a:graphic>
      </p:graphicFrame>
    </p:spTree>
    <p:extLst>
      <p:ext uri="{BB962C8B-B14F-4D97-AF65-F5344CB8AC3E}">
        <p14:creationId xmlns:p14="http://schemas.microsoft.com/office/powerpoint/2010/main" val="108644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1D87CC1-D021-4324-95E4-85ADD2222DE6}"/>
              </a:ext>
            </a:extLst>
          </p:cNvPr>
          <p:cNvGraphicFramePr>
            <a:graphicFrameLocks/>
          </p:cNvGraphicFramePr>
          <p:nvPr/>
        </p:nvGraphicFramePr>
        <p:xfrm>
          <a:off x="228600" y="1524000"/>
          <a:ext cx="8478078" cy="507538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4114800" y="27051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a:ea typeface="+mn-ea"/>
                <a:cs typeface="+mn-cs"/>
              </a:rPr>
              <a:t>Pre COVID CAP</a:t>
            </a:r>
          </a:p>
        </p:txBody>
      </p:sp>
      <p:sp>
        <p:nvSpPr>
          <p:cNvPr id="6" name="TextBox 1"/>
          <p:cNvSpPr txBox="1"/>
          <p:nvPr/>
        </p:nvSpPr>
        <p:spPr>
          <a:xfrm>
            <a:off x="4267200" y="28575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a:ea typeface="+mn-ea"/>
                <a:cs typeface="+mn-cs"/>
              </a:rPr>
              <a:t>Pre COVID CAP</a:t>
            </a:r>
          </a:p>
        </p:txBody>
      </p:sp>
      <p:sp>
        <p:nvSpPr>
          <p:cNvPr id="8" name="TextBox 1"/>
          <p:cNvSpPr txBox="1"/>
          <p:nvPr/>
        </p:nvSpPr>
        <p:spPr>
          <a:xfrm>
            <a:off x="3429000" y="50292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OUA COVID CAP</a:t>
            </a:r>
          </a:p>
        </p:txBody>
      </p:sp>
      <p:sp>
        <p:nvSpPr>
          <p:cNvPr id="9" name="TextBox 1"/>
          <p:cNvSpPr txBox="1"/>
          <p:nvPr/>
        </p:nvSpPr>
        <p:spPr>
          <a:xfrm>
            <a:off x="4848639" y="5337228"/>
            <a:ext cx="914400" cy="8922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TextBox 1"/>
          <p:cNvSpPr txBox="1"/>
          <p:nvPr/>
        </p:nvSpPr>
        <p:spPr>
          <a:xfrm>
            <a:off x="6248400" y="53340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Rectangle 2"/>
          <p:cNvSpPr>
            <a:spLocks noGrp="1" noChangeArrowheads="1"/>
          </p:cNvSpPr>
          <p:nvPr>
            <p:ph type="title"/>
          </p:nvPr>
        </p:nvSpPr>
        <p:spPr bwMode="auto">
          <a:xfrm>
            <a:off x="254000" y="304800"/>
            <a:ext cx="6629400" cy="68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en-US" altLang="en-US" sz="3600" b="1" dirty="0">
                <a:solidFill>
                  <a:schemeClr val="tx1">
                    <a:lumMod val="85000"/>
                    <a:lumOff val="15000"/>
                  </a:schemeClr>
                </a:solidFill>
                <a:latin typeface="Arial" panose="020B0604020202020204" pitchFamily="34" charset="0"/>
                <a:cs typeface="Arial" panose="020B0604020202020204" pitchFamily="34" charset="0"/>
              </a:rPr>
              <a:t>Findings</a:t>
            </a:r>
          </a:p>
        </p:txBody>
      </p:sp>
      <p:sp>
        <p:nvSpPr>
          <p:cNvPr id="12" name="TextBox 11"/>
          <p:cNvSpPr txBox="1"/>
          <p:nvPr/>
        </p:nvSpPr>
        <p:spPr>
          <a:xfrm>
            <a:off x="2057400" y="6092787"/>
            <a:ext cx="62484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100%                   24%</a:t>
            </a:r>
          </a:p>
        </p:txBody>
      </p:sp>
    </p:spTree>
    <p:extLst>
      <p:ext uri="{BB962C8B-B14F-4D97-AF65-F5344CB8AC3E}">
        <p14:creationId xmlns:p14="http://schemas.microsoft.com/office/powerpoint/2010/main" val="370092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07162" y="1760464"/>
            <a:ext cx="6527038" cy="997068"/>
          </a:xfrm>
          <a:prstGeom prst="rect">
            <a:avLst/>
          </a:prstGeom>
        </p:spPr>
        <p:txBody>
          <a:bodyPr vert="horz" wrap="square" lIns="0" tIns="12065" rIns="0" bIns="0" rtlCol="0">
            <a:spAutoFit/>
          </a:bodyPr>
          <a:lstStyle/>
          <a:p>
            <a:pPr marL="12700" marR="5080">
              <a:lnSpc>
                <a:spcPct val="100000"/>
              </a:lnSpc>
              <a:spcBef>
                <a:spcPts val="95"/>
              </a:spcBef>
            </a:pPr>
            <a:r>
              <a:rPr sz="3200" b="1" spc="-15" dirty="0">
                <a:solidFill>
                  <a:srgbClr val="FFFFFF"/>
                </a:solidFill>
                <a:latin typeface="Arial" panose="020B0604020202020204" pitchFamily="34" charset="0"/>
                <a:cs typeface="Arial" panose="020B0604020202020204" pitchFamily="34" charset="0"/>
              </a:rPr>
              <a:t>Project </a:t>
            </a:r>
            <a:r>
              <a:rPr sz="3200" b="1" spc="-10" dirty="0">
                <a:solidFill>
                  <a:srgbClr val="FFFFFF"/>
                </a:solidFill>
                <a:latin typeface="Arial" panose="020B0604020202020204" pitchFamily="34" charset="0"/>
                <a:cs typeface="Arial" panose="020B0604020202020204" pitchFamily="34" charset="0"/>
              </a:rPr>
              <a:t>Management </a:t>
            </a:r>
            <a:r>
              <a:rPr sz="3200" b="1" spc="-5" dirty="0">
                <a:solidFill>
                  <a:srgbClr val="FFFFFF"/>
                </a:solidFill>
                <a:latin typeface="Arial" panose="020B0604020202020204" pitchFamily="34" charset="0"/>
                <a:cs typeface="Arial" panose="020B0604020202020204" pitchFamily="34" charset="0"/>
              </a:rPr>
              <a:t>–  </a:t>
            </a:r>
            <a:r>
              <a:rPr sz="3200" b="1" spc="-20" dirty="0">
                <a:solidFill>
                  <a:srgbClr val="FFFFFF"/>
                </a:solidFill>
                <a:latin typeface="Arial" panose="020B0604020202020204" pitchFamily="34" charset="0"/>
                <a:cs typeface="Arial" panose="020B0604020202020204" pitchFamily="34" charset="0"/>
              </a:rPr>
              <a:t>Professional </a:t>
            </a:r>
            <a:r>
              <a:rPr sz="3200" b="1" spc="-15" dirty="0">
                <a:solidFill>
                  <a:srgbClr val="FFFFFF"/>
                </a:solidFill>
                <a:latin typeface="Arial" panose="020B0604020202020204" pitchFamily="34" charset="0"/>
                <a:cs typeface="Arial" panose="020B0604020202020204" pitchFamily="34" charset="0"/>
              </a:rPr>
              <a:t>Development</a:t>
            </a:r>
            <a:r>
              <a:rPr sz="3200" b="1" spc="80" dirty="0">
                <a:solidFill>
                  <a:srgbClr val="FFFFFF"/>
                </a:solidFill>
                <a:latin typeface="Arial" panose="020B0604020202020204" pitchFamily="34" charset="0"/>
                <a:cs typeface="Arial" panose="020B0604020202020204" pitchFamily="34" charset="0"/>
              </a:rPr>
              <a:t> </a:t>
            </a:r>
            <a:r>
              <a:rPr sz="3200" b="1" spc="-5" dirty="0">
                <a:solidFill>
                  <a:srgbClr val="FFFFFF"/>
                </a:solidFill>
                <a:latin typeface="Arial" panose="020B0604020202020204" pitchFamily="34" charset="0"/>
                <a:cs typeface="Arial" panose="020B0604020202020204" pitchFamily="34" charset="0"/>
              </a:rPr>
              <a:t>Series</a:t>
            </a:r>
            <a:endParaRPr sz="3200" b="1" dirty="0">
              <a:latin typeface="Arial" panose="020B0604020202020204" pitchFamily="34" charset="0"/>
              <a:cs typeface="Arial" panose="020B0604020202020204" pitchFamily="34" charset="0"/>
            </a:endParaRPr>
          </a:p>
        </p:txBody>
      </p:sp>
      <p:sp>
        <p:nvSpPr>
          <p:cNvPr id="3" name="object 3"/>
          <p:cNvSpPr txBox="1"/>
          <p:nvPr/>
        </p:nvSpPr>
        <p:spPr>
          <a:xfrm>
            <a:off x="407162" y="3086100"/>
            <a:ext cx="6069838" cy="1529329"/>
          </a:xfrm>
          <a:prstGeom prst="rect">
            <a:avLst/>
          </a:prstGeom>
        </p:spPr>
        <p:txBody>
          <a:bodyPr vert="horz" wrap="square" lIns="0" tIns="12700" rIns="0" bIns="0" rtlCol="0">
            <a:spAutoFit/>
          </a:bodyPr>
          <a:lstStyle/>
          <a:p>
            <a:pPr marL="12700" marR="5080">
              <a:lnSpc>
                <a:spcPct val="120000"/>
              </a:lnSpc>
              <a:spcBef>
                <a:spcPts val="100"/>
              </a:spcBef>
            </a:pPr>
            <a:r>
              <a:rPr sz="2800" spc="-15" dirty="0">
                <a:solidFill>
                  <a:srgbClr val="FFFFFF"/>
                </a:solidFill>
                <a:latin typeface="Arial" panose="020B0604020202020204" pitchFamily="34" charset="0"/>
                <a:cs typeface="Arial" panose="020B0604020202020204" pitchFamily="34" charset="0"/>
              </a:rPr>
              <a:t>Facilities </a:t>
            </a:r>
            <a:r>
              <a:rPr sz="2800" spc="-5" dirty="0">
                <a:solidFill>
                  <a:srgbClr val="FFFFFF"/>
                </a:solidFill>
                <a:latin typeface="Arial" panose="020B0604020202020204" pitchFamily="34" charset="0"/>
                <a:cs typeface="Arial" panose="020B0604020202020204" pitchFamily="34" charset="0"/>
              </a:rPr>
              <a:t>and Campus </a:t>
            </a:r>
            <a:r>
              <a:rPr sz="2800" dirty="0">
                <a:solidFill>
                  <a:srgbClr val="FFFFFF"/>
                </a:solidFill>
                <a:latin typeface="Arial" panose="020B0604020202020204" pitchFamily="34" charset="0"/>
                <a:cs typeface="Arial" panose="020B0604020202020204" pitchFamily="34" charset="0"/>
              </a:rPr>
              <a:t>Services  </a:t>
            </a:r>
            <a:r>
              <a:rPr sz="2800" spc="-5" dirty="0">
                <a:solidFill>
                  <a:srgbClr val="FFFFFF"/>
                </a:solidFill>
                <a:latin typeface="Arial" panose="020B0604020202020204" pitchFamily="34" charset="0"/>
                <a:cs typeface="Arial" panose="020B0604020202020204" pitchFamily="34" charset="0"/>
              </a:rPr>
              <a:t>Engineering and </a:t>
            </a:r>
            <a:r>
              <a:rPr sz="2800" spc="-10" dirty="0">
                <a:solidFill>
                  <a:srgbClr val="FFFFFF"/>
                </a:solidFill>
                <a:latin typeface="Arial" panose="020B0604020202020204" pitchFamily="34" charset="0"/>
                <a:cs typeface="Arial" panose="020B0604020202020204" pitchFamily="34" charset="0"/>
              </a:rPr>
              <a:t>Project Management  </a:t>
            </a:r>
            <a:endParaRPr lang="en-US" sz="2800" spc="-10" dirty="0">
              <a:solidFill>
                <a:srgbClr val="FFFFFF"/>
              </a:solidFill>
              <a:latin typeface="Arial" panose="020B0604020202020204" pitchFamily="34" charset="0"/>
              <a:cs typeface="Arial" panose="020B0604020202020204" pitchFamily="34" charset="0"/>
            </a:endParaRPr>
          </a:p>
          <a:p>
            <a:pPr marL="12700" marR="5080">
              <a:lnSpc>
                <a:spcPct val="120000"/>
              </a:lnSpc>
              <a:spcBef>
                <a:spcPts val="100"/>
              </a:spcBef>
            </a:pPr>
            <a:r>
              <a:rPr lang="en-US" sz="2800" spc="-5" dirty="0">
                <a:solidFill>
                  <a:srgbClr val="FFFFFF"/>
                </a:solidFill>
                <a:latin typeface="Arial" panose="020B0604020202020204" pitchFamily="34" charset="0"/>
                <a:cs typeface="Arial" panose="020B0604020202020204" pitchFamily="34" charset="0"/>
              </a:rPr>
              <a:t>September 24, 2020</a:t>
            </a:r>
            <a:endParaRPr sz="280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1D87CC1-D021-4324-95E4-85ADD2222DE6}"/>
              </a:ext>
            </a:extLst>
          </p:cNvPr>
          <p:cNvGraphicFramePr>
            <a:graphicFrameLocks/>
          </p:cNvGraphicFramePr>
          <p:nvPr/>
        </p:nvGraphicFramePr>
        <p:xfrm>
          <a:off x="228600" y="1524000"/>
          <a:ext cx="8478078" cy="507538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4114800" y="27051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a:ea typeface="+mn-ea"/>
                <a:cs typeface="+mn-cs"/>
              </a:rPr>
              <a:t>Pre COVID CAP</a:t>
            </a:r>
          </a:p>
        </p:txBody>
      </p:sp>
      <p:sp>
        <p:nvSpPr>
          <p:cNvPr id="6" name="TextBox 1"/>
          <p:cNvSpPr txBox="1"/>
          <p:nvPr/>
        </p:nvSpPr>
        <p:spPr>
          <a:xfrm>
            <a:off x="4267200" y="28575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a:ea typeface="+mn-ea"/>
                <a:cs typeface="+mn-cs"/>
              </a:rPr>
              <a:t>Pre COVID CAP</a:t>
            </a:r>
          </a:p>
        </p:txBody>
      </p:sp>
      <p:sp>
        <p:nvSpPr>
          <p:cNvPr id="8" name="TextBox 1"/>
          <p:cNvSpPr txBox="1"/>
          <p:nvPr/>
        </p:nvSpPr>
        <p:spPr>
          <a:xfrm>
            <a:off x="3429000" y="50292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OUA COVID CAP</a:t>
            </a:r>
          </a:p>
        </p:txBody>
      </p:sp>
      <p:sp>
        <p:nvSpPr>
          <p:cNvPr id="9" name="TextBox 1"/>
          <p:cNvSpPr txBox="1"/>
          <p:nvPr/>
        </p:nvSpPr>
        <p:spPr>
          <a:xfrm>
            <a:off x="4848639" y="5337228"/>
            <a:ext cx="914400" cy="8922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OUR MAX</a:t>
            </a:r>
          </a:p>
        </p:txBody>
      </p:sp>
      <p:sp>
        <p:nvSpPr>
          <p:cNvPr id="10" name="TextBox 1"/>
          <p:cNvSpPr txBox="1"/>
          <p:nvPr/>
        </p:nvSpPr>
        <p:spPr>
          <a:xfrm>
            <a:off x="6248400" y="53340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Rectangle 2"/>
          <p:cNvSpPr>
            <a:spLocks noGrp="1" noChangeArrowheads="1"/>
          </p:cNvSpPr>
          <p:nvPr>
            <p:ph type="title"/>
          </p:nvPr>
        </p:nvSpPr>
        <p:spPr bwMode="auto">
          <a:xfrm>
            <a:off x="254000" y="304800"/>
            <a:ext cx="6629400" cy="68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en-US" altLang="en-US" sz="3600" b="1" dirty="0">
                <a:solidFill>
                  <a:schemeClr val="tx1">
                    <a:lumMod val="85000"/>
                    <a:lumOff val="15000"/>
                  </a:schemeClr>
                </a:solidFill>
                <a:latin typeface="Arial" panose="020B0604020202020204" pitchFamily="34" charset="0"/>
                <a:cs typeface="Arial" panose="020B0604020202020204" pitchFamily="34" charset="0"/>
              </a:rPr>
              <a:t>Findings</a:t>
            </a:r>
          </a:p>
        </p:txBody>
      </p:sp>
      <p:sp>
        <p:nvSpPr>
          <p:cNvPr id="12" name="TextBox 11"/>
          <p:cNvSpPr txBox="1"/>
          <p:nvPr/>
        </p:nvSpPr>
        <p:spPr>
          <a:xfrm>
            <a:off x="2057400" y="6092787"/>
            <a:ext cx="62484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100%                   24%                    29%</a:t>
            </a:r>
          </a:p>
        </p:txBody>
      </p:sp>
    </p:spTree>
    <p:extLst>
      <p:ext uri="{BB962C8B-B14F-4D97-AF65-F5344CB8AC3E}">
        <p14:creationId xmlns:p14="http://schemas.microsoft.com/office/powerpoint/2010/main" val="17815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1D87CC1-D021-4324-95E4-85ADD2222DE6}"/>
              </a:ext>
            </a:extLst>
          </p:cNvPr>
          <p:cNvGraphicFramePr>
            <a:graphicFrameLocks/>
          </p:cNvGraphicFramePr>
          <p:nvPr/>
        </p:nvGraphicFramePr>
        <p:xfrm>
          <a:off x="228600" y="1524000"/>
          <a:ext cx="8478078" cy="507538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a:xfrm>
            <a:off x="4114800" y="27051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a:ea typeface="+mn-ea"/>
                <a:cs typeface="+mn-cs"/>
              </a:rPr>
              <a:t>Pre COVID CAP</a:t>
            </a:r>
          </a:p>
        </p:txBody>
      </p:sp>
      <p:sp>
        <p:nvSpPr>
          <p:cNvPr id="6" name="TextBox 1"/>
          <p:cNvSpPr txBox="1"/>
          <p:nvPr/>
        </p:nvSpPr>
        <p:spPr>
          <a:xfrm>
            <a:off x="4267200" y="28575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a:ea typeface="+mn-ea"/>
                <a:cs typeface="+mn-cs"/>
              </a:rPr>
              <a:t>Pre COVID CAP</a:t>
            </a:r>
          </a:p>
        </p:txBody>
      </p:sp>
      <p:sp>
        <p:nvSpPr>
          <p:cNvPr id="8" name="TextBox 1"/>
          <p:cNvSpPr txBox="1"/>
          <p:nvPr/>
        </p:nvSpPr>
        <p:spPr>
          <a:xfrm>
            <a:off x="3429000" y="50292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OUA COVID CAP</a:t>
            </a:r>
          </a:p>
        </p:txBody>
      </p:sp>
      <p:sp>
        <p:nvSpPr>
          <p:cNvPr id="9" name="TextBox 1"/>
          <p:cNvSpPr txBox="1"/>
          <p:nvPr/>
        </p:nvSpPr>
        <p:spPr>
          <a:xfrm>
            <a:off x="4848639" y="5337228"/>
            <a:ext cx="914400" cy="8922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OUR MAX</a:t>
            </a:r>
          </a:p>
        </p:txBody>
      </p:sp>
      <p:sp>
        <p:nvSpPr>
          <p:cNvPr id="10" name="TextBox 1"/>
          <p:cNvSpPr txBox="1"/>
          <p:nvPr/>
        </p:nvSpPr>
        <p:spPr>
          <a:xfrm>
            <a:off x="6248400" y="5334000"/>
            <a:ext cx="914400" cy="1447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OUR Min CAP</a:t>
            </a:r>
          </a:p>
        </p:txBody>
      </p:sp>
      <p:sp>
        <p:nvSpPr>
          <p:cNvPr id="11" name="Rectangle 2"/>
          <p:cNvSpPr>
            <a:spLocks noGrp="1" noChangeArrowheads="1"/>
          </p:cNvSpPr>
          <p:nvPr>
            <p:ph type="title"/>
          </p:nvPr>
        </p:nvSpPr>
        <p:spPr bwMode="auto">
          <a:xfrm>
            <a:off x="254000" y="304800"/>
            <a:ext cx="6629400" cy="68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en-US" altLang="en-US" sz="3600" b="1" dirty="0">
                <a:solidFill>
                  <a:schemeClr val="tx1">
                    <a:lumMod val="85000"/>
                    <a:lumOff val="15000"/>
                  </a:schemeClr>
                </a:solidFill>
                <a:latin typeface="Arial" panose="020B0604020202020204" pitchFamily="34" charset="0"/>
                <a:cs typeface="Arial" panose="020B0604020202020204" pitchFamily="34" charset="0"/>
              </a:rPr>
              <a:t>Findings</a:t>
            </a:r>
          </a:p>
        </p:txBody>
      </p:sp>
      <p:sp>
        <p:nvSpPr>
          <p:cNvPr id="12" name="TextBox 11"/>
          <p:cNvSpPr txBox="1"/>
          <p:nvPr/>
        </p:nvSpPr>
        <p:spPr>
          <a:xfrm>
            <a:off x="2057400" y="6092787"/>
            <a:ext cx="62484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100%                   24%                    29%                    16%</a:t>
            </a:r>
          </a:p>
        </p:txBody>
      </p:sp>
    </p:spTree>
    <p:extLst>
      <p:ext uri="{BB962C8B-B14F-4D97-AF65-F5344CB8AC3E}">
        <p14:creationId xmlns:p14="http://schemas.microsoft.com/office/powerpoint/2010/main" val="357769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40391"/>
          <a:stretch/>
        </p:blipFill>
        <p:spPr>
          <a:xfrm>
            <a:off x="2875723" y="457200"/>
            <a:ext cx="6553200" cy="8096917"/>
          </a:xfrm>
          <a:prstGeom prst="rect">
            <a:avLst/>
          </a:prstGeom>
        </p:spPr>
      </p:pic>
      <p:pic>
        <p:nvPicPr>
          <p:cNvPr id="4" name="Picture 3"/>
          <p:cNvPicPr>
            <a:picLocks noChangeAspect="1"/>
          </p:cNvPicPr>
          <p:nvPr/>
        </p:nvPicPr>
        <p:blipFill rotWithShape="1">
          <a:blip r:embed="rId3"/>
          <a:srcRect r="13625"/>
          <a:stretch/>
        </p:blipFill>
        <p:spPr>
          <a:xfrm>
            <a:off x="-380999" y="762342"/>
            <a:ext cx="3276600" cy="6095658"/>
          </a:xfrm>
          <a:prstGeom prst="rect">
            <a:avLst/>
          </a:prstGeom>
        </p:spPr>
      </p:pic>
      <p:pic>
        <p:nvPicPr>
          <p:cNvPr id="6" name="Picture 5"/>
          <p:cNvPicPr>
            <a:picLocks noChangeAspect="1"/>
          </p:cNvPicPr>
          <p:nvPr/>
        </p:nvPicPr>
        <p:blipFill rotWithShape="1">
          <a:blip r:embed="rId2"/>
          <a:srcRect t="86391"/>
          <a:stretch/>
        </p:blipFill>
        <p:spPr>
          <a:xfrm>
            <a:off x="3200400" y="5791200"/>
            <a:ext cx="5671930" cy="1599930"/>
          </a:xfrm>
          <a:prstGeom prst="rect">
            <a:avLst/>
          </a:prstGeom>
        </p:spPr>
      </p:pic>
      <p:sp>
        <p:nvSpPr>
          <p:cNvPr id="7" name="Rectangle 2"/>
          <p:cNvSpPr>
            <a:spLocks noGrp="1" noChangeArrowheads="1"/>
          </p:cNvSpPr>
          <p:nvPr>
            <p:ph type="title"/>
          </p:nvPr>
        </p:nvSpPr>
        <p:spPr bwMode="auto">
          <a:xfrm>
            <a:off x="254000" y="304800"/>
            <a:ext cx="8051800" cy="68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en-US" altLang="en-US" sz="3600" b="1" dirty="0">
                <a:solidFill>
                  <a:schemeClr val="tx1">
                    <a:lumMod val="85000"/>
                    <a:lumOff val="15000"/>
                  </a:schemeClr>
                </a:solidFill>
                <a:latin typeface="Arial" panose="020B0604020202020204" pitchFamily="34" charset="0"/>
                <a:cs typeface="Arial" panose="020B0604020202020204" pitchFamily="34" charset="0"/>
              </a:rPr>
              <a:t>Archive</a:t>
            </a:r>
            <a:endParaRPr lang="en-US" altLang="en-US" sz="36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96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5EEC0C34-DCEA-1F4A-AA0E-17F23C8C9860}"/>
              </a:ext>
            </a:extLst>
          </p:cNvPr>
          <p:cNvSpPr txBox="1">
            <a:spLocks/>
          </p:cNvSpPr>
          <p:nvPr/>
        </p:nvSpPr>
        <p:spPr>
          <a:xfrm>
            <a:off x="369143" y="609600"/>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endParaRPr>
          </a:p>
        </p:txBody>
      </p:sp>
      <p:sp>
        <p:nvSpPr>
          <p:cNvPr id="14" name="Title 2">
            <a:extLst>
              <a:ext uri="{FF2B5EF4-FFF2-40B4-BE49-F238E27FC236}">
                <a16:creationId xmlns:a16="http://schemas.microsoft.com/office/drawing/2014/main" id="{5EEC0C34-DCEA-1F4A-AA0E-17F23C8C9860}"/>
              </a:ext>
            </a:extLst>
          </p:cNvPr>
          <p:cNvSpPr txBox="1">
            <a:spLocks/>
          </p:cNvSpPr>
          <p:nvPr/>
        </p:nvSpPr>
        <p:spPr>
          <a:xfrm>
            <a:off x="521543" y="381000"/>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Partners</a:t>
            </a:r>
          </a:p>
        </p:txBody>
      </p:sp>
      <p:sp>
        <p:nvSpPr>
          <p:cNvPr id="2" name="TextBox 1"/>
          <p:cNvSpPr txBox="1"/>
          <p:nvPr/>
        </p:nvSpPr>
        <p:spPr>
          <a:xfrm>
            <a:off x="504978" y="1219200"/>
            <a:ext cx="824145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UFD’s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Erik Gray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Tom 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Kristi Mahoney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Frank Parish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Peter Meixell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Mike Pado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David Lippincott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Kevin Baradet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Jon Ladley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Lisa Anderson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Danny Disidoro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Wayne Davenport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David Taylor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Andy Vail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Todd Pfeiffer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p:txBody>
      </p:sp>
      <p:sp>
        <p:nvSpPr>
          <p:cNvPr id="6" name="TextBox 5"/>
          <p:cNvSpPr txBox="1"/>
          <p:nvPr/>
        </p:nvSpPr>
        <p:spPr>
          <a:xfrm>
            <a:off x="4114800" y="838200"/>
            <a:ext cx="4371822"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Office of the University Registrar Team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Architecture Student Interns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Engineering Student Optimization Team</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Steve Beyers, Elisabete Godden,  FE staff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Bob Pils and Building Care Staff</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Andy Paige and CIT Staff in Units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Print Shop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73020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1000" y="990600"/>
            <a:ext cx="4248150" cy="5664198"/>
          </a:xfrm>
          <a:prstGeom prst="rect">
            <a:avLst/>
          </a:prstGeom>
        </p:spPr>
      </p:pic>
      <p:sp>
        <p:nvSpPr>
          <p:cNvPr id="6" name="Rectangle 2"/>
          <p:cNvSpPr>
            <a:spLocks noGrp="1" noChangeArrowheads="1"/>
          </p:cNvSpPr>
          <p:nvPr>
            <p:ph type="title"/>
          </p:nvPr>
        </p:nvSpPr>
        <p:spPr bwMode="auto">
          <a:xfrm>
            <a:off x="254000" y="304800"/>
            <a:ext cx="6629400" cy="68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r>
              <a:rPr lang="en-US" altLang="en-US" sz="3600" b="1" dirty="0">
                <a:solidFill>
                  <a:schemeClr val="tx1">
                    <a:lumMod val="85000"/>
                    <a:lumOff val="15000"/>
                  </a:schemeClr>
                </a:solidFill>
                <a:latin typeface="Arial" panose="020B0604020202020204" pitchFamily="34" charset="0"/>
                <a:cs typeface="Arial" panose="020B0604020202020204" pitchFamily="34" charset="0"/>
              </a:rPr>
              <a:t>Lessons Learned</a:t>
            </a:r>
          </a:p>
        </p:txBody>
      </p:sp>
    </p:spTree>
    <p:extLst>
      <p:ext uri="{BB962C8B-B14F-4D97-AF65-F5344CB8AC3E}">
        <p14:creationId xmlns:p14="http://schemas.microsoft.com/office/powerpoint/2010/main" val="255510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819400" y="2743200"/>
            <a:ext cx="3505200" cy="685800"/>
          </a:xfrm>
        </p:spPr>
        <p:txBody>
          <a:bodyPr>
            <a:noAutofit/>
          </a:bodyPr>
          <a:lstStyle/>
          <a:p>
            <a:r>
              <a:rPr lang="en-US" sz="4400" b="1" dirty="0">
                <a:solidFill>
                  <a:schemeClr val="tx1">
                    <a:lumMod val="85000"/>
                    <a:lumOff val="15000"/>
                  </a:schemeClr>
                </a:solidFill>
              </a:rPr>
              <a:t>Questions?</a:t>
            </a:r>
          </a:p>
        </p:txBody>
      </p:sp>
    </p:spTree>
    <p:extLst>
      <p:ext uri="{BB962C8B-B14F-4D97-AF65-F5344CB8AC3E}">
        <p14:creationId xmlns:p14="http://schemas.microsoft.com/office/powerpoint/2010/main" val="422524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600075" y="2743200"/>
            <a:ext cx="7943850" cy="685800"/>
          </a:xfrm>
        </p:spPr>
        <p:txBody>
          <a:bodyPr>
            <a:noAutofit/>
          </a:bodyPr>
          <a:lstStyle/>
          <a:p>
            <a:pPr algn="ctr"/>
            <a:r>
              <a:rPr lang="en-US" sz="4400" b="1" dirty="0">
                <a:solidFill>
                  <a:schemeClr val="tx1">
                    <a:lumMod val="85000"/>
                    <a:lumOff val="15000"/>
                  </a:schemeClr>
                </a:solidFill>
              </a:rPr>
              <a:t>FE Minute</a:t>
            </a:r>
            <a:br>
              <a:rPr lang="en-US" sz="4400" b="1" dirty="0">
                <a:solidFill>
                  <a:schemeClr val="tx1">
                    <a:lumMod val="85000"/>
                    <a:lumOff val="15000"/>
                  </a:schemeClr>
                </a:solidFill>
              </a:rPr>
            </a:br>
            <a:endParaRPr lang="en-US" sz="4400" b="1" dirty="0">
              <a:solidFill>
                <a:schemeClr val="tx1">
                  <a:lumMod val="85000"/>
                  <a:lumOff val="15000"/>
                </a:schemeClr>
              </a:solidFill>
            </a:endParaRPr>
          </a:p>
        </p:txBody>
      </p:sp>
    </p:spTree>
    <p:extLst>
      <p:ext uri="{BB962C8B-B14F-4D97-AF65-F5344CB8AC3E}">
        <p14:creationId xmlns:p14="http://schemas.microsoft.com/office/powerpoint/2010/main" val="110811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illard Straight 440&#10;&#10;&#10;Description automatically generated">
            <a:extLst>
              <a:ext uri="{FF2B5EF4-FFF2-40B4-BE49-F238E27FC236}">
                <a16:creationId xmlns:a16="http://schemas.microsoft.com/office/drawing/2014/main" id="{8B258B65-DF5D-4589-BB2D-5C0027358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088" y="1408145"/>
            <a:ext cx="6697824" cy="5023368"/>
          </a:xfrm>
          <a:prstGeom prst="rect">
            <a:avLst/>
          </a:prstGeom>
          <a:ln>
            <a:noFill/>
          </a:ln>
          <a:effectLst>
            <a:softEdge rad="112500"/>
          </a:effectLst>
        </p:spPr>
      </p:pic>
      <p:sp>
        <p:nvSpPr>
          <p:cNvPr id="7" name="Title 2">
            <a:extLst>
              <a:ext uri="{FF2B5EF4-FFF2-40B4-BE49-F238E27FC236}">
                <a16:creationId xmlns:a16="http://schemas.microsoft.com/office/drawing/2014/main" id="{AFF7E156-7AC2-4EF2-8888-229A39F16F0D}"/>
              </a:ext>
            </a:extLst>
          </p:cNvPr>
          <p:cNvSpPr txBox="1">
            <a:spLocks/>
          </p:cNvSpPr>
          <p:nvPr/>
        </p:nvSpPr>
        <p:spPr>
          <a:xfrm>
            <a:off x="369143" y="358803"/>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FE Minute: Temporary Ventilation</a:t>
            </a:r>
          </a:p>
        </p:txBody>
      </p:sp>
      <p:sp>
        <p:nvSpPr>
          <p:cNvPr id="4" name="Title 2">
            <a:extLst>
              <a:ext uri="{FF2B5EF4-FFF2-40B4-BE49-F238E27FC236}">
                <a16:creationId xmlns:a16="http://schemas.microsoft.com/office/drawing/2014/main" id="{DF096D44-015F-4757-834F-DAB53A16974B}"/>
              </a:ext>
            </a:extLst>
          </p:cNvPr>
          <p:cNvSpPr>
            <a:spLocks noGrp="1"/>
          </p:cNvSpPr>
          <p:nvPr>
            <p:ph type="title"/>
          </p:nvPr>
        </p:nvSpPr>
        <p:spPr>
          <a:xfrm>
            <a:off x="3352800" y="5745713"/>
            <a:ext cx="2438400" cy="685800"/>
          </a:xfrm>
        </p:spPr>
        <p:txBody>
          <a:bodyPr>
            <a:normAutofit/>
          </a:bodyPr>
          <a:lstStyle/>
          <a:p>
            <a:r>
              <a:rPr lang="en-US" sz="1800" dirty="0">
                <a:latin typeface="Arial" panose="020B0604020202020204" pitchFamily="34" charset="0"/>
                <a:cs typeface="Arial" panose="020B0604020202020204" pitchFamily="34" charset="0"/>
              </a:rPr>
              <a:t>Willard Straight 414</a:t>
            </a:r>
          </a:p>
        </p:txBody>
      </p:sp>
    </p:spTree>
    <p:extLst>
      <p:ext uri="{BB962C8B-B14F-4D97-AF65-F5344CB8AC3E}">
        <p14:creationId xmlns:p14="http://schemas.microsoft.com/office/powerpoint/2010/main" val="280360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389360" y="1127023"/>
            <a:ext cx="8065611" cy="5876250"/>
          </a:xfrm>
          <a:prstGeom prst="rect">
            <a:avLst/>
          </a:prstGeom>
        </p:spPr>
        <p:txBody>
          <a:bodyPr vert="horz" lIns="80682" tIns="40341" rIns="80682" bIns="40341" rtlCol="0">
            <a:normAutofit fontScale="25000" lnSpcReduction="20000"/>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7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Overview</a:t>
            </a:r>
          </a:p>
          <a:p>
            <a:pPr marL="686769" marR="0" lvl="1" indent="-309579" algn="l" defTabSz="754380" rtl="0" eaLnBrk="1" fontAlgn="auto" latinLnBrk="0" hangingPunct="1">
              <a:lnSpc>
                <a:spcPct val="150000"/>
              </a:lnSpc>
              <a:spcBef>
                <a:spcPts val="413"/>
              </a:spcBef>
              <a:spcAft>
                <a:spcPts val="0"/>
              </a:spcAft>
              <a:buClrTx/>
              <a:buSzTx/>
              <a:buFont typeface="Arial" panose="020B0604020202020204" pitchFamily="34" charset="0"/>
              <a:buChar char="•"/>
              <a:tabLst/>
              <a:defRPr/>
            </a:pPr>
            <a:r>
              <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Manager - Elisabete Godden</a:t>
            </a:r>
          </a:p>
          <a:p>
            <a:pPr marL="686769" marR="0" lvl="1" indent="-309579" algn="l" defTabSz="754380" rtl="0" eaLnBrk="1" fontAlgn="auto" latinLnBrk="0" hangingPunct="1">
              <a:lnSpc>
                <a:spcPct val="150000"/>
              </a:lnSpc>
              <a:spcBef>
                <a:spcPts val="413"/>
              </a:spcBef>
              <a:spcAft>
                <a:spcPts val="0"/>
              </a:spcAft>
              <a:buClrTx/>
              <a:buSzTx/>
              <a:buFont typeface="Arial" panose="020B0604020202020204" pitchFamily="34" charset="0"/>
              <a:buChar char="•"/>
              <a:tabLst/>
              <a:defRPr/>
            </a:pPr>
            <a:r>
              <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Designers – Steve Beyer and Scott Burke</a:t>
            </a:r>
          </a:p>
          <a:p>
            <a:pPr marL="686769" marR="0" lvl="1" indent="-309579" algn="l" defTabSz="754380" rtl="0" eaLnBrk="1" fontAlgn="auto" latinLnBrk="0" hangingPunct="1">
              <a:lnSpc>
                <a:spcPct val="150000"/>
              </a:lnSpc>
              <a:spcBef>
                <a:spcPts val="413"/>
              </a:spcBef>
              <a:spcAft>
                <a:spcPts val="0"/>
              </a:spcAft>
              <a:buClrTx/>
              <a:buSzTx/>
              <a:buFont typeface="Arial" panose="020B0604020202020204" pitchFamily="34" charset="0"/>
              <a:buChar char="•"/>
              <a:tabLst/>
              <a:defRPr/>
            </a:pPr>
            <a:r>
              <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Construction Manager – Pat Conrad</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Schedule</a:t>
            </a:r>
            <a:r>
              <a:rPr kumimoji="0" lang="en-US" sz="7200" b="1" i="0" u="none" strike="noStrike" kern="1200" cap="none" spc="0" normalizeH="0" baseline="0" noProof="0" dirty="0">
                <a:ln>
                  <a:noFill/>
                </a:ln>
                <a:solidFill>
                  <a:srgbClr val="7D7364"/>
                </a:solidFill>
                <a:effectLst/>
                <a:uLnTx/>
                <a:uFillTx/>
                <a:latin typeface="Arial" panose="020B0604020202020204" pitchFamily="34" charset="0"/>
                <a:ea typeface="+mn-ea"/>
                <a:cs typeface="Arial" panose="020B0604020202020204" pitchFamily="34" charset="0"/>
              </a:rPr>
              <a:t> </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5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days from project introduction to final delivery</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Scope </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Installation of temporary ventilation systems and </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related equipment at various spaces for use during </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COVID Pandemic to increase air flow </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classrooms without mechanical ventilation)</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$100,000~</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building with a tiled floor&#10;&#10;Description automatically generated">
            <a:extLst>
              <a:ext uri="{FF2B5EF4-FFF2-40B4-BE49-F238E27FC236}">
                <a16:creationId xmlns:a16="http://schemas.microsoft.com/office/drawing/2014/main" id="{82EF5CCC-9C01-493D-A93E-6A9D13E43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565" b="18674"/>
          <a:stretch/>
        </p:blipFill>
        <p:spPr>
          <a:xfrm>
            <a:off x="4572000" y="3998093"/>
            <a:ext cx="4323944" cy="2684736"/>
          </a:xfrm>
          <a:prstGeom prst="rect">
            <a:avLst/>
          </a:prstGeom>
          <a:ln>
            <a:noFill/>
          </a:ln>
          <a:effectLst>
            <a:softEdge rad="112500"/>
          </a:effectLst>
        </p:spPr>
      </p:pic>
      <p:pic>
        <p:nvPicPr>
          <p:cNvPr id="5" name="Picture 4" descr="A room with a wooden floor&#10;&#10;Description automatically generated">
            <a:extLst>
              <a:ext uri="{FF2B5EF4-FFF2-40B4-BE49-F238E27FC236}">
                <a16:creationId xmlns:a16="http://schemas.microsoft.com/office/drawing/2014/main" id="{39F47D24-29F4-47FC-991F-12753E72F2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674"/>
          <a:stretch/>
        </p:blipFill>
        <p:spPr>
          <a:xfrm>
            <a:off x="4572000" y="1208978"/>
            <a:ext cx="4323944" cy="2637361"/>
          </a:xfrm>
          <a:prstGeom prst="rect">
            <a:avLst/>
          </a:prstGeom>
          <a:ln>
            <a:noFill/>
          </a:ln>
          <a:effectLst>
            <a:softEdge rad="112500"/>
          </a:effectLst>
        </p:spPr>
      </p:pic>
      <p:sp>
        <p:nvSpPr>
          <p:cNvPr id="6" name="Title 2">
            <a:extLst>
              <a:ext uri="{FF2B5EF4-FFF2-40B4-BE49-F238E27FC236}">
                <a16:creationId xmlns:a16="http://schemas.microsoft.com/office/drawing/2014/main" id="{5EEC0C34-DCEA-1F4A-AA0E-17F23C8C9860}"/>
              </a:ext>
            </a:extLst>
          </p:cNvPr>
          <p:cNvSpPr txBox="1">
            <a:spLocks/>
          </p:cNvSpPr>
          <p:nvPr/>
        </p:nvSpPr>
        <p:spPr>
          <a:xfrm>
            <a:off x="369143" y="358803"/>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FE Minute: Temporary Ventilation</a:t>
            </a: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417859" y="6331946"/>
            <a:ext cx="280698" cy="322169"/>
          </a:xfrm>
          <a:prstGeom prst="rect">
            <a:avLst/>
          </a:prstGeom>
        </p:spPr>
        <p:txBody>
          <a:bodyPr vert="horz" lIns="80682" tIns="40341" rIns="80682" bIns="40341"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806867"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59"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806867" rtl="0" eaLnBrk="1" fontAlgn="base" latinLnBrk="0" hangingPunct="1">
                <a:lnSpc>
                  <a:spcPct val="100000"/>
                </a:lnSpc>
                <a:spcBef>
                  <a:spcPct val="0"/>
                </a:spcBef>
                <a:spcAft>
                  <a:spcPct val="0"/>
                </a:spcAft>
                <a:buClrTx/>
                <a:buSzTx/>
                <a:buFontTx/>
                <a:buNone/>
                <a:tabLst/>
                <a:defRPr/>
              </a:pPr>
              <a:t>28</a:t>
            </a:fld>
            <a:endParaRPr kumimoji="0" lang="en-US" sz="1059"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9" name="Title 2">
            <a:extLst>
              <a:ext uri="{FF2B5EF4-FFF2-40B4-BE49-F238E27FC236}">
                <a16:creationId xmlns:a16="http://schemas.microsoft.com/office/drawing/2014/main" id="{99C65BD7-1E1C-4418-ACCF-0D56268FD7F0}"/>
              </a:ext>
            </a:extLst>
          </p:cNvPr>
          <p:cNvSpPr>
            <a:spLocks noGrp="1"/>
          </p:cNvSpPr>
          <p:nvPr>
            <p:ph type="title"/>
          </p:nvPr>
        </p:nvSpPr>
        <p:spPr>
          <a:xfrm>
            <a:off x="5249440" y="3560810"/>
            <a:ext cx="3505200" cy="685800"/>
          </a:xfrm>
        </p:spPr>
        <p:txBody>
          <a:bodyPr>
            <a:normAutofit/>
          </a:bodyPr>
          <a:lstStyle/>
          <a:p>
            <a:r>
              <a:rPr lang="en-US" sz="1800" dirty="0">
                <a:latin typeface="Arial" panose="020B0604020202020204" pitchFamily="34" charset="0"/>
                <a:cs typeface="Arial" panose="020B0604020202020204" pitchFamily="34" charset="0"/>
              </a:rPr>
              <a:t>Willard Straight Memorial Room</a:t>
            </a:r>
          </a:p>
        </p:txBody>
      </p:sp>
    </p:spTree>
    <p:extLst>
      <p:ext uri="{BB962C8B-B14F-4D97-AF65-F5344CB8AC3E}">
        <p14:creationId xmlns:p14="http://schemas.microsoft.com/office/powerpoint/2010/main" val="21702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378474" y="1127023"/>
            <a:ext cx="7797670" cy="5392444"/>
          </a:xfrm>
          <a:prstGeom prst="rect">
            <a:avLst/>
          </a:prstGeom>
        </p:spPr>
        <p:txBody>
          <a:bodyPr vert="horz" lIns="80682" tIns="40341" rIns="80682" bIns="40341" rtlCol="0">
            <a:normAutofit lnSpcReduction="10000"/>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Contract</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Stand Alone Contract for T&amp;M with W L Klein</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Goals</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min. max PM response time to campus partners and team members</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hrs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notice to building occupants of access requirements to their facilities</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Committed to 50 spaces designed and installed in 20 days</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Execution</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core team check in and constant communication with contractors</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status updates to Stakeholders team with succinct information</a:t>
            </a:r>
          </a:p>
          <a:p>
            <a:pPr marL="565785" marR="0" lvl="1" indent="-188595" algn="l" defTabSz="754380" rtl="0" eaLnBrk="1" fontAlgn="auto" latinLnBrk="0" hangingPunct="1">
              <a:lnSpc>
                <a:spcPct val="150000"/>
              </a:lnSpc>
              <a:spcBef>
                <a:spcPts val="413"/>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spaces flagged for ventilation on OUR (central registrar)</a:t>
            </a:r>
          </a:p>
          <a:p>
            <a:pPr marL="565785" marR="0" lvl="1" indent="-188595" algn="l" defTabSz="754380" rtl="0" eaLnBrk="1" fontAlgn="auto" latinLnBrk="0" hangingPunct="1">
              <a:lnSpc>
                <a:spcPct val="150000"/>
              </a:lnSpc>
              <a:spcBef>
                <a:spcPts val="413"/>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spaces designed </a:t>
            </a:r>
          </a:p>
          <a:p>
            <a:pPr marL="565785" marR="0" lvl="1" indent="-188595" algn="l" defTabSz="754380" rtl="0" eaLnBrk="1" fontAlgn="auto" latinLnBrk="0" hangingPunct="1">
              <a:lnSpc>
                <a:spcPct val="150000"/>
              </a:lnSpc>
              <a:spcBef>
                <a:spcPts val="413"/>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spaces installed</a:t>
            </a:r>
          </a:p>
          <a:p>
            <a:pPr marL="565785" marR="0" lvl="1" indent="-188595" algn="l" defTabSz="754380" rtl="0" eaLnBrk="1" fontAlgn="auto" latinLnBrk="0" hangingPunct="1">
              <a:lnSpc>
                <a:spcPct val="150000"/>
              </a:lnSpc>
              <a:spcBef>
                <a:spcPts val="413"/>
              </a:spcBef>
              <a:spcAft>
                <a:spcPts val="0"/>
              </a:spcAft>
              <a:buClrTx/>
              <a:buSzTx/>
              <a:buFont typeface="Wingdings" panose="05000000000000000000" pitchFamily="2" charset="2"/>
              <a:buChar char="ü"/>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working days left to fall classes 2020</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417859" y="6331946"/>
            <a:ext cx="280698" cy="322169"/>
          </a:xfrm>
          <a:prstGeom prst="rect">
            <a:avLst/>
          </a:prstGeom>
        </p:spPr>
        <p:txBody>
          <a:bodyPr vert="horz" lIns="80682" tIns="40341" rIns="80682" bIns="40341"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806867"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59"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806867" rtl="0" eaLnBrk="1" fontAlgn="base" latinLnBrk="0" hangingPunct="1">
                <a:lnSpc>
                  <a:spcPct val="100000"/>
                </a:lnSpc>
                <a:spcBef>
                  <a:spcPct val="0"/>
                </a:spcBef>
                <a:spcAft>
                  <a:spcPct val="0"/>
                </a:spcAft>
                <a:buClrTx/>
                <a:buSzTx/>
                <a:buFontTx/>
                <a:buNone/>
                <a:tabLst/>
                <a:defRPr/>
              </a:pPr>
              <a:t>29</a:t>
            </a:fld>
            <a:endParaRPr kumimoji="0" lang="en-US" sz="1059"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2" name="Title 2">
            <a:extLst>
              <a:ext uri="{FF2B5EF4-FFF2-40B4-BE49-F238E27FC236}">
                <a16:creationId xmlns:a16="http://schemas.microsoft.com/office/drawing/2014/main" id="{E82EA31E-762B-4CAC-BAE5-621012ABD917}"/>
              </a:ext>
            </a:extLst>
          </p:cNvPr>
          <p:cNvSpPr txBox="1">
            <a:spLocks/>
          </p:cNvSpPr>
          <p:nvPr/>
        </p:nvSpPr>
        <p:spPr>
          <a:xfrm>
            <a:off x="369143" y="358803"/>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FE Minute: Temporary Ventilation</a:t>
            </a:r>
          </a:p>
        </p:txBody>
      </p:sp>
    </p:spTree>
    <p:extLst>
      <p:ext uri="{BB962C8B-B14F-4D97-AF65-F5344CB8AC3E}">
        <p14:creationId xmlns:p14="http://schemas.microsoft.com/office/powerpoint/2010/main" val="135736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8102" y="381000"/>
            <a:ext cx="4263898" cy="566822"/>
          </a:xfrm>
          <a:prstGeom prst="rect">
            <a:avLst/>
          </a:prstGeom>
        </p:spPr>
        <p:txBody>
          <a:bodyPr vert="horz" wrap="square" lIns="0" tIns="12700" rIns="0" bIns="0" rtlCol="0">
            <a:spAutoFit/>
          </a:bodyPr>
          <a:lstStyle/>
          <a:p>
            <a:pPr marL="12700">
              <a:lnSpc>
                <a:spcPct val="100000"/>
              </a:lnSpc>
              <a:spcBef>
                <a:spcPts val="100"/>
              </a:spcBef>
            </a:pPr>
            <a:r>
              <a:rPr sz="3600" b="1" spc="-70" dirty="0">
                <a:solidFill>
                  <a:schemeClr val="tx1"/>
                </a:solidFill>
              </a:rPr>
              <a:t>Today’s</a:t>
            </a:r>
            <a:r>
              <a:rPr sz="3600" b="1" spc="-280" dirty="0">
                <a:solidFill>
                  <a:schemeClr val="tx1"/>
                </a:solidFill>
              </a:rPr>
              <a:t> </a:t>
            </a:r>
            <a:r>
              <a:rPr sz="3600" b="1" dirty="0">
                <a:solidFill>
                  <a:schemeClr val="tx1"/>
                </a:solidFill>
              </a:rPr>
              <a:t>Agenda</a:t>
            </a:r>
          </a:p>
        </p:txBody>
      </p:sp>
      <p:sp>
        <p:nvSpPr>
          <p:cNvPr id="3" name="object 3"/>
          <p:cNvSpPr txBox="1"/>
          <p:nvPr/>
        </p:nvSpPr>
        <p:spPr>
          <a:xfrm>
            <a:off x="225792" y="966560"/>
            <a:ext cx="5481447" cy="5374356"/>
          </a:xfrm>
          <a:prstGeom prst="rect">
            <a:avLst/>
          </a:prstGeom>
        </p:spPr>
        <p:txBody>
          <a:bodyPr vert="horz" wrap="square" lIns="0" tIns="12700" rIns="0" bIns="0" rtlCol="0">
            <a:spAutoFit/>
          </a:bodyPr>
          <a:lstStyle/>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Introduction by Andrew </a:t>
            </a:r>
            <a:r>
              <a:rPr lang="en-US" sz="1400" i="1" dirty="0" err="1">
                <a:latin typeface="Arial" panose="020B0604020202020204" pitchFamily="34" charset="0"/>
                <a:cs typeface="Arial" panose="020B0604020202020204" pitchFamily="34" charset="0"/>
              </a:rPr>
              <a:t>Magré</a:t>
            </a:r>
            <a:endParaRPr lang="en-US" sz="1400" i="1" dirty="0">
              <a:latin typeface="Arial" panose="020B0604020202020204" pitchFamily="34" charset="0"/>
              <a:cs typeface="Arial" panose="020B0604020202020204" pitchFamily="34" charset="0"/>
            </a:endParaRP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NCRE Project</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FM Global Reminder</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New Guidance Documents</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e-Builder Data</a:t>
            </a:r>
          </a:p>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OUA Minute: COVID Impacts – Instructional Space Layout Process</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Margaret Carney</a:t>
            </a:r>
          </a:p>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FE Minute: Temporary Ventilation Update</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Scott Burke and Elisabete Godden</a:t>
            </a:r>
          </a:p>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e-B Minute: Reports Tab in the Process Module </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Kelly Davis</a:t>
            </a:r>
          </a:p>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Contracts Minute: IUOE Bidding Update</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Brenda Frank</a:t>
            </a:r>
            <a:endParaRPr lang="en-US" sz="1200" i="1" dirty="0">
              <a:latin typeface="Arial" panose="020B0604020202020204" pitchFamily="34" charset="0"/>
              <a:cs typeface="Arial" panose="020B0604020202020204" pitchFamily="34" charset="0"/>
            </a:endParaRPr>
          </a:p>
          <a:p>
            <a:pPr marL="755650" lvl="1" indent="-285750">
              <a:lnSpc>
                <a:spcPct val="150000"/>
              </a:lnSpc>
              <a:spcBef>
                <a:spcPts val="10"/>
              </a:spcBef>
              <a:buFont typeface="Arial"/>
              <a:buChar char="–"/>
              <a:tabLst>
                <a:tab pos="755015" algn="l"/>
                <a:tab pos="755650" algn="l"/>
              </a:tabLst>
            </a:pPr>
            <a:r>
              <a:rPr lang="en-US" sz="1400" i="1" dirty="0">
                <a:latin typeface="Arial" panose="020B0604020202020204" pitchFamily="34" charset="0"/>
                <a:cs typeface="Arial" panose="020B0604020202020204" pitchFamily="34" charset="0"/>
              </a:rPr>
              <a:t>Pre-Qualification for Consultants </a:t>
            </a:r>
          </a:p>
          <a:p>
            <a:pPr marL="1212850" lvl="2" indent="-285750">
              <a:lnSpc>
                <a:spcPct val="150000"/>
              </a:lnSpc>
              <a:spcBef>
                <a:spcPts val="10"/>
              </a:spcBef>
              <a:buFont typeface="Arial"/>
              <a:buChar char="–"/>
              <a:tabLst>
                <a:tab pos="755015" algn="l"/>
                <a:tab pos="755650" algn="l"/>
              </a:tabLst>
            </a:pPr>
            <a:r>
              <a:rPr lang="en-US" sz="1200" dirty="0">
                <a:latin typeface="Arial" panose="020B0604020202020204" pitchFamily="34" charset="0"/>
                <a:cs typeface="Arial" panose="020B0604020202020204" pitchFamily="34" charset="0"/>
              </a:rPr>
              <a:t>Keith Barton and Brenda Frank</a:t>
            </a:r>
          </a:p>
          <a:p>
            <a:pPr marL="755650" lvl="1" indent="-285750">
              <a:lnSpc>
                <a:spcPct val="150000"/>
              </a:lnSpc>
              <a:buFont typeface="Arial"/>
              <a:buChar char="–"/>
              <a:tabLst>
                <a:tab pos="755015" algn="l"/>
                <a:tab pos="755650" algn="l"/>
              </a:tabLst>
            </a:pPr>
            <a:r>
              <a:rPr lang="en-US" sz="1400" i="1" spc="-5">
                <a:latin typeface="Arial" panose="020B0604020202020204" pitchFamily="34" charset="0"/>
                <a:cs typeface="Arial" panose="020B0604020202020204" pitchFamily="34" charset="0"/>
              </a:rPr>
              <a:t>Bid </a:t>
            </a:r>
            <a:r>
              <a:rPr lang="en-US" sz="1400" i="1" spc="-5" dirty="0">
                <a:latin typeface="Arial" panose="020B0604020202020204" pitchFamily="34" charset="0"/>
                <a:cs typeface="Arial" panose="020B0604020202020204" pitchFamily="34" charset="0"/>
              </a:rPr>
              <a:t>Cross Functional Group</a:t>
            </a:r>
          </a:p>
          <a:p>
            <a:pPr marL="1212850" lvl="2" indent="-285750">
              <a:lnSpc>
                <a:spcPct val="150000"/>
              </a:lnSpc>
              <a:buFont typeface="Arial"/>
              <a:buChar char="–"/>
              <a:tabLst>
                <a:tab pos="755015" algn="l"/>
                <a:tab pos="755650" algn="l"/>
              </a:tabLst>
            </a:pPr>
            <a:r>
              <a:rPr lang="en-US" sz="1200" spc="-5" dirty="0">
                <a:latin typeface="Arial" panose="020B0604020202020204" pitchFamily="34" charset="0"/>
                <a:cs typeface="Arial" panose="020B0604020202020204" pitchFamily="34" charset="0"/>
              </a:rPr>
              <a:t>Andrew Germain</a:t>
            </a:r>
            <a:endParaRPr lang="en-US" sz="1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4048740-FFD2-4594-9FB2-28FEE1C465BC}"/>
              </a:ext>
            </a:extLst>
          </p:cNvPr>
          <p:cNvPicPr>
            <a:picLocks noChangeAspect="1"/>
          </p:cNvPicPr>
          <p:nvPr/>
        </p:nvPicPr>
        <p:blipFill>
          <a:blip r:embed="rId3"/>
          <a:stretch>
            <a:fillRect/>
          </a:stretch>
        </p:blipFill>
        <p:spPr>
          <a:xfrm>
            <a:off x="5719731" y="1368133"/>
            <a:ext cx="3228457" cy="4121734"/>
          </a:xfrm>
          <a:prstGeom prst="rect">
            <a:avLst/>
          </a:prstGeom>
          <a:ln>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378474" y="1127023"/>
            <a:ext cx="7797670" cy="5053169"/>
          </a:xfrm>
          <a:prstGeom prst="rect">
            <a:avLst/>
          </a:prstGeom>
        </p:spPr>
        <p:txBody>
          <a:bodyPr vert="horz" lIns="80682" tIns="40341" rIns="80682" bIns="40341"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Risks and Challenges</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List of classrooms needing temporary ventilation was not yet complete</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Had to help campus partners determine where mechanical ventilation was not available or not functioning</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Class list was a moving target, some spaces were still not laid out for COVID Occupancy for design calculations </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Setting up the entire project in 24hrs (PIR, eBuilder, Self-Pricing Invitation to Bid, and Contract) so materials could be ordered ASAP</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Quick decisions about ordering materials prior to number of spaces known or design complete</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Hire contractor and order materials prior to design documents due to potential equipment shortages and delays in delivery</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Accessing spaces during a pandemic on short notice</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417859" y="6331946"/>
            <a:ext cx="280698" cy="322169"/>
          </a:xfrm>
          <a:prstGeom prst="rect">
            <a:avLst/>
          </a:prstGeom>
        </p:spPr>
        <p:txBody>
          <a:bodyPr vert="horz" lIns="80682" tIns="40341" rIns="80682" bIns="40341"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806867"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59"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806867" rtl="0" eaLnBrk="1" fontAlgn="base" latinLnBrk="0" hangingPunct="1">
                <a:lnSpc>
                  <a:spcPct val="100000"/>
                </a:lnSpc>
                <a:spcBef>
                  <a:spcPct val="0"/>
                </a:spcBef>
                <a:spcAft>
                  <a:spcPct val="0"/>
                </a:spcAft>
                <a:buClrTx/>
                <a:buSzTx/>
                <a:buFontTx/>
                <a:buNone/>
                <a:tabLst/>
                <a:defRPr/>
              </a:pPr>
              <a:t>30</a:t>
            </a:fld>
            <a:endParaRPr kumimoji="0" lang="en-US" sz="1059"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2" name="Title 2">
            <a:extLst>
              <a:ext uri="{FF2B5EF4-FFF2-40B4-BE49-F238E27FC236}">
                <a16:creationId xmlns:a16="http://schemas.microsoft.com/office/drawing/2014/main" id="{7DAA77A0-0CF2-49A0-8908-8BEB9AAE0882}"/>
              </a:ext>
            </a:extLst>
          </p:cNvPr>
          <p:cNvSpPr txBox="1">
            <a:spLocks/>
          </p:cNvSpPr>
          <p:nvPr/>
        </p:nvSpPr>
        <p:spPr>
          <a:xfrm>
            <a:off x="369143" y="358803"/>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FE Minute: Temporary Ventilation</a:t>
            </a:r>
          </a:p>
        </p:txBody>
      </p:sp>
    </p:spTree>
    <p:extLst>
      <p:ext uri="{BB962C8B-B14F-4D97-AF65-F5344CB8AC3E}">
        <p14:creationId xmlns:p14="http://schemas.microsoft.com/office/powerpoint/2010/main" val="125378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electronics&#10;&#10;Description automatically generated">
            <a:extLst>
              <a:ext uri="{FF2B5EF4-FFF2-40B4-BE49-F238E27FC236}">
                <a16:creationId xmlns:a16="http://schemas.microsoft.com/office/drawing/2014/main" id="{0B6011D1-F0BC-479F-B23A-96295BF46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457" y="2105470"/>
            <a:ext cx="3200400" cy="2647060"/>
          </a:xfrm>
          <a:prstGeom prst="rect">
            <a:avLst/>
          </a:prstGeom>
        </p:spPr>
      </p:pic>
      <p:sp>
        <p:nvSpPr>
          <p:cNvPr id="10" name="Text Placeholder 1">
            <a:extLst>
              <a:ext uri="{FF2B5EF4-FFF2-40B4-BE49-F238E27FC236}">
                <a16:creationId xmlns:a16="http://schemas.microsoft.com/office/drawing/2014/main" id="{E976CF1A-49FE-4B28-9472-E669219B89C7}"/>
              </a:ext>
            </a:extLst>
          </p:cNvPr>
          <p:cNvSpPr txBox="1">
            <a:spLocks/>
          </p:cNvSpPr>
          <p:nvPr/>
        </p:nvSpPr>
        <p:spPr>
          <a:xfrm>
            <a:off x="378474" y="1127023"/>
            <a:ext cx="7797670" cy="5053169"/>
          </a:xfrm>
          <a:prstGeom prst="rect">
            <a:avLst/>
          </a:prstGeom>
        </p:spPr>
        <p:txBody>
          <a:bodyPr vert="horz" lIns="80682" tIns="40341" rIns="80682" bIns="40341"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System Design Concept</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Design consisted of inline fans, window panels, window vents, insulated flexible ductwork and fan speed controllers</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Met NYS Mechanical Code minimum (ASHRAE 62.1)</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Maintained building pressurization</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Intake and Exhaust Vent locations carefully considered</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Supply air to front of classroom where possible</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Install timers to reduce energy use when ventilation is not needed</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2">
            <a:extLst>
              <a:ext uri="{FF2B5EF4-FFF2-40B4-BE49-F238E27FC236}">
                <a16:creationId xmlns:a16="http://schemas.microsoft.com/office/drawing/2014/main" id="{C63DEC63-DD0F-4A1F-805B-F02282505DDF}"/>
              </a:ext>
            </a:extLst>
          </p:cNvPr>
          <p:cNvSpPr txBox="1">
            <a:spLocks/>
          </p:cNvSpPr>
          <p:nvPr/>
        </p:nvSpPr>
        <p:spPr>
          <a:xfrm>
            <a:off x="369143" y="358803"/>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FE Minute: Temporary Ventilation</a:t>
            </a:r>
          </a:p>
        </p:txBody>
      </p:sp>
    </p:spTree>
    <p:extLst>
      <p:ext uri="{BB962C8B-B14F-4D97-AF65-F5344CB8AC3E}">
        <p14:creationId xmlns:p14="http://schemas.microsoft.com/office/powerpoint/2010/main" val="399055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17889FFB-36B9-4CD1-947E-2FDC9476688C}"/>
              </a:ext>
            </a:extLst>
          </p:cNvPr>
          <p:cNvPicPr>
            <a:picLocks noChangeAspect="1"/>
          </p:cNvPicPr>
          <p:nvPr/>
        </p:nvPicPr>
        <p:blipFill rotWithShape="1">
          <a:blip r:embed="rId3">
            <a:extLst>
              <a:ext uri="{28A0092B-C50C-407E-A947-70E740481C1C}">
                <a14:useLocalDpi xmlns:a14="http://schemas.microsoft.com/office/drawing/2010/main" val="0"/>
              </a:ext>
            </a:extLst>
          </a:blip>
          <a:srcRect t="32986" r="36832" b="13951"/>
          <a:stretch/>
        </p:blipFill>
        <p:spPr>
          <a:xfrm>
            <a:off x="762000" y="1800195"/>
            <a:ext cx="7239000" cy="4699002"/>
          </a:xfrm>
          <a:prstGeom prst="rect">
            <a:avLst/>
          </a:prstGeom>
        </p:spPr>
      </p:pic>
      <p:sp>
        <p:nvSpPr>
          <p:cNvPr id="12" name="Title 2">
            <a:extLst>
              <a:ext uri="{FF2B5EF4-FFF2-40B4-BE49-F238E27FC236}">
                <a16:creationId xmlns:a16="http://schemas.microsoft.com/office/drawing/2014/main" id="{555D97AF-FAAC-4517-9D0C-061C3BC1894E}"/>
              </a:ext>
            </a:extLst>
          </p:cNvPr>
          <p:cNvSpPr>
            <a:spLocks noGrp="1"/>
          </p:cNvSpPr>
          <p:nvPr>
            <p:ph type="title"/>
          </p:nvPr>
        </p:nvSpPr>
        <p:spPr>
          <a:xfrm>
            <a:off x="3352800" y="5638800"/>
            <a:ext cx="2438400" cy="685800"/>
          </a:xfrm>
        </p:spPr>
        <p:txBody>
          <a:bodyPr>
            <a:normAutofit/>
          </a:bodyPr>
          <a:lstStyle/>
          <a:p>
            <a:r>
              <a:rPr lang="en-US" sz="1800" dirty="0">
                <a:latin typeface="Arial" panose="020B0604020202020204" pitchFamily="34" charset="0"/>
                <a:cs typeface="Arial" panose="020B0604020202020204" pitchFamily="34" charset="0"/>
              </a:rPr>
              <a:t>Plant Sciences G22</a:t>
            </a:r>
          </a:p>
        </p:txBody>
      </p:sp>
      <p:sp>
        <p:nvSpPr>
          <p:cNvPr id="2" name="Title 2">
            <a:extLst>
              <a:ext uri="{FF2B5EF4-FFF2-40B4-BE49-F238E27FC236}">
                <a16:creationId xmlns:a16="http://schemas.microsoft.com/office/drawing/2014/main" id="{91E2CC2A-DBF1-4A4A-BDEB-5E151A4C28EE}"/>
              </a:ext>
            </a:extLst>
          </p:cNvPr>
          <p:cNvSpPr txBox="1">
            <a:spLocks/>
          </p:cNvSpPr>
          <p:nvPr/>
        </p:nvSpPr>
        <p:spPr>
          <a:xfrm>
            <a:off x="369143" y="358803"/>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FE Minute: Temporary Ventilation</a:t>
            </a:r>
          </a:p>
        </p:txBody>
      </p:sp>
      <p:sp>
        <p:nvSpPr>
          <p:cNvPr id="3" name="Text Placeholder 1">
            <a:extLst>
              <a:ext uri="{FF2B5EF4-FFF2-40B4-BE49-F238E27FC236}">
                <a16:creationId xmlns:a16="http://schemas.microsoft.com/office/drawing/2014/main" id="{0626E8CA-BDCA-4696-A519-9D520642E8CC}"/>
              </a:ext>
            </a:extLst>
          </p:cNvPr>
          <p:cNvSpPr txBox="1">
            <a:spLocks/>
          </p:cNvSpPr>
          <p:nvPr/>
        </p:nvSpPr>
        <p:spPr>
          <a:xfrm>
            <a:off x="378474" y="1127023"/>
            <a:ext cx="7797670" cy="625577"/>
          </a:xfrm>
          <a:prstGeom prst="rect">
            <a:avLst/>
          </a:prstGeom>
        </p:spPr>
        <p:txBody>
          <a:bodyPr vert="horz" lIns="80682" tIns="40341" rIns="80682" bIns="40341"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 Diagram Example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178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indow, room, sitting&#10;&#10;Description automatically generated">
            <a:extLst>
              <a:ext uri="{FF2B5EF4-FFF2-40B4-BE49-F238E27FC236}">
                <a16:creationId xmlns:a16="http://schemas.microsoft.com/office/drawing/2014/main" id="{E5D7C735-890B-452F-BF59-7E4AC6C731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59" t="-579" r="1176" b="9072"/>
          <a:stretch/>
        </p:blipFill>
        <p:spPr>
          <a:xfrm>
            <a:off x="1635967" y="1676400"/>
            <a:ext cx="5943600" cy="4419600"/>
          </a:xfrm>
          <a:prstGeom prst="rect">
            <a:avLst/>
          </a:prstGeom>
          <a:ln>
            <a:noFill/>
          </a:ln>
          <a:effectLst>
            <a:softEdge rad="112500"/>
          </a:effectLst>
        </p:spPr>
      </p:pic>
      <p:sp>
        <p:nvSpPr>
          <p:cNvPr id="2" name="Callout: Bent Line 1">
            <a:extLst>
              <a:ext uri="{FF2B5EF4-FFF2-40B4-BE49-F238E27FC236}">
                <a16:creationId xmlns:a16="http://schemas.microsoft.com/office/drawing/2014/main" id="{1629FA90-29BC-4933-8BD4-12537AA9D039}"/>
              </a:ext>
            </a:extLst>
          </p:cNvPr>
          <p:cNvSpPr/>
          <p:nvPr/>
        </p:nvSpPr>
        <p:spPr>
          <a:xfrm>
            <a:off x="5257800" y="3005632"/>
            <a:ext cx="1295400" cy="381000"/>
          </a:xfrm>
          <a:prstGeom prst="borderCallout2">
            <a:avLst>
              <a:gd name="adj1" fmla="val 18751"/>
              <a:gd name="adj2" fmla="val 138"/>
              <a:gd name="adj3" fmla="val 18750"/>
              <a:gd name="adj4" fmla="val -16667"/>
              <a:gd name="adj5" fmla="val 387023"/>
              <a:gd name="adj6" fmla="val -53726"/>
            </a:avLst>
          </a:prstGeom>
          <a:solidFill>
            <a:schemeClr val="bg1"/>
          </a:solid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FAN</a:t>
            </a:r>
          </a:p>
        </p:txBody>
      </p:sp>
      <p:sp>
        <p:nvSpPr>
          <p:cNvPr id="5" name="Callout: Bent Line 4">
            <a:extLst>
              <a:ext uri="{FF2B5EF4-FFF2-40B4-BE49-F238E27FC236}">
                <a16:creationId xmlns:a16="http://schemas.microsoft.com/office/drawing/2014/main" id="{018D4481-A09F-4234-B723-1D9BC5352949}"/>
              </a:ext>
            </a:extLst>
          </p:cNvPr>
          <p:cNvSpPr/>
          <p:nvPr/>
        </p:nvSpPr>
        <p:spPr>
          <a:xfrm>
            <a:off x="5257800" y="2257248"/>
            <a:ext cx="1752600" cy="381000"/>
          </a:xfrm>
          <a:prstGeom prst="borderCallout2">
            <a:avLst>
              <a:gd name="adj1" fmla="val 18751"/>
              <a:gd name="adj2" fmla="val 138"/>
              <a:gd name="adj3" fmla="val 18750"/>
              <a:gd name="adj4" fmla="val -16667"/>
              <a:gd name="adj5" fmla="val 179056"/>
              <a:gd name="adj6" fmla="val -81309"/>
            </a:avLst>
          </a:prstGeom>
          <a:solidFill>
            <a:schemeClr val="bg1"/>
          </a:solid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CONTROLLER</a:t>
            </a:r>
          </a:p>
        </p:txBody>
      </p:sp>
      <p:sp>
        <p:nvSpPr>
          <p:cNvPr id="4" name="Title 2">
            <a:extLst>
              <a:ext uri="{FF2B5EF4-FFF2-40B4-BE49-F238E27FC236}">
                <a16:creationId xmlns:a16="http://schemas.microsoft.com/office/drawing/2014/main" id="{D08427C7-7C2B-4150-AA34-8BE8477FD620}"/>
              </a:ext>
            </a:extLst>
          </p:cNvPr>
          <p:cNvSpPr txBox="1">
            <a:spLocks/>
          </p:cNvSpPr>
          <p:nvPr/>
        </p:nvSpPr>
        <p:spPr>
          <a:xfrm>
            <a:off x="369143" y="358803"/>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FE Minute: Temporary Ventilation</a:t>
            </a:r>
          </a:p>
        </p:txBody>
      </p:sp>
      <p:sp>
        <p:nvSpPr>
          <p:cNvPr id="9" name="Text Placeholder 1">
            <a:extLst>
              <a:ext uri="{FF2B5EF4-FFF2-40B4-BE49-F238E27FC236}">
                <a16:creationId xmlns:a16="http://schemas.microsoft.com/office/drawing/2014/main" id="{0D5E421F-B1CF-45A7-ABEF-14EE94CC2A80}"/>
              </a:ext>
            </a:extLst>
          </p:cNvPr>
          <p:cNvSpPr txBox="1">
            <a:spLocks/>
          </p:cNvSpPr>
          <p:nvPr/>
        </p:nvSpPr>
        <p:spPr>
          <a:xfrm>
            <a:off x="378474" y="1127023"/>
            <a:ext cx="7797670" cy="625577"/>
          </a:xfrm>
          <a:prstGeom prst="rect">
            <a:avLst/>
          </a:prstGeom>
        </p:spPr>
        <p:txBody>
          <a:bodyPr vert="horz" lIns="80682" tIns="40341" rIns="80682" bIns="40341"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Installation Example (Interior)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itle 2">
            <a:extLst>
              <a:ext uri="{FF2B5EF4-FFF2-40B4-BE49-F238E27FC236}">
                <a16:creationId xmlns:a16="http://schemas.microsoft.com/office/drawing/2014/main" id="{978847D8-36C9-486A-92A8-113A247D5842}"/>
              </a:ext>
            </a:extLst>
          </p:cNvPr>
          <p:cNvSpPr txBox="1">
            <a:spLocks/>
          </p:cNvSpPr>
          <p:nvPr/>
        </p:nvSpPr>
        <p:spPr>
          <a:xfrm>
            <a:off x="3271012" y="6060037"/>
            <a:ext cx="2438400" cy="6858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2998B"/>
                </a:solidFill>
                <a:effectLst/>
                <a:uLnTx/>
                <a:uFillTx/>
                <a:latin typeface="Arial" panose="020B0604020202020204" pitchFamily="34" charset="0"/>
                <a:ea typeface="+mj-ea"/>
                <a:cs typeface="Arial" panose="020B0604020202020204" pitchFamily="34" charset="0"/>
              </a:rPr>
              <a:t>Morill</a:t>
            </a:r>
            <a:r>
              <a:rPr kumimoji="0" lang="en-US" sz="1800" b="0" i="0" u="none" strike="noStrike" kern="1200" cap="none" spc="0" normalizeH="0" baseline="0" noProof="0" dirty="0">
                <a:ln>
                  <a:noFill/>
                </a:ln>
                <a:solidFill>
                  <a:srgbClr val="A2998B"/>
                </a:solidFill>
                <a:effectLst/>
                <a:uLnTx/>
                <a:uFillTx/>
                <a:latin typeface="Arial" panose="020B0604020202020204" pitchFamily="34" charset="0"/>
                <a:ea typeface="+mj-ea"/>
                <a:cs typeface="Arial" panose="020B0604020202020204" pitchFamily="34" charset="0"/>
              </a:rPr>
              <a:t> 111</a:t>
            </a:r>
          </a:p>
        </p:txBody>
      </p:sp>
    </p:spTree>
    <p:extLst>
      <p:ext uri="{BB962C8B-B14F-4D97-AF65-F5344CB8AC3E}">
        <p14:creationId xmlns:p14="http://schemas.microsoft.com/office/powerpoint/2010/main" val="306935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3CC8C8D7-AB31-4B46-8AF1-D43F275468B5}"/>
              </a:ext>
            </a:extLst>
          </p:cNvPr>
          <p:cNvSpPr txBox="1">
            <a:spLocks/>
          </p:cNvSpPr>
          <p:nvPr/>
        </p:nvSpPr>
        <p:spPr>
          <a:xfrm>
            <a:off x="378474" y="1127023"/>
            <a:ext cx="7797670" cy="625577"/>
          </a:xfrm>
          <a:prstGeom prst="rect">
            <a:avLst/>
          </a:prstGeom>
        </p:spPr>
        <p:txBody>
          <a:bodyPr vert="horz" lIns="80682" tIns="40341" rIns="80682" bIns="40341"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Typical Installation Example (Exterior)</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31040A83-9958-480F-A514-0E7A9DF3F3FC}"/>
              </a:ext>
            </a:extLst>
          </p:cNvPr>
          <p:cNvSpPr txBox="1">
            <a:spLocks/>
          </p:cNvSpPr>
          <p:nvPr/>
        </p:nvSpPr>
        <p:spPr>
          <a:xfrm>
            <a:off x="369143" y="358803"/>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FE Minute: Temporary Ventilation</a:t>
            </a:r>
          </a:p>
        </p:txBody>
      </p:sp>
      <p:pic>
        <p:nvPicPr>
          <p:cNvPr id="4" name="Picture 3" descr="A picture containing building, outdoor, ledge, window&#10;&#10;Description automatically generated">
            <a:extLst>
              <a:ext uri="{FF2B5EF4-FFF2-40B4-BE49-F238E27FC236}">
                <a16:creationId xmlns:a16="http://schemas.microsoft.com/office/drawing/2014/main" id="{E62D9D68-09E2-4EEC-BDCD-A45C851111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83" r="21518"/>
          <a:stretch/>
        </p:blipFill>
        <p:spPr>
          <a:xfrm>
            <a:off x="4685620" y="1698055"/>
            <a:ext cx="3124200" cy="4514850"/>
          </a:xfrm>
          <a:prstGeom prst="rect">
            <a:avLst/>
          </a:prstGeom>
          <a:ln>
            <a:noFill/>
          </a:ln>
          <a:effectLst>
            <a:softEdge rad="112500"/>
          </a:effectLst>
        </p:spPr>
      </p:pic>
      <p:sp>
        <p:nvSpPr>
          <p:cNvPr id="2" name="Callout: Bent Line 1">
            <a:extLst>
              <a:ext uri="{FF2B5EF4-FFF2-40B4-BE49-F238E27FC236}">
                <a16:creationId xmlns:a16="http://schemas.microsoft.com/office/drawing/2014/main" id="{08E6AF60-9969-4051-8A2D-DDF64B98F57E}"/>
              </a:ext>
            </a:extLst>
          </p:cNvPr>
          <p:cNvSpPr/>
          <p:nvPr/>
        </p:nvSpPr>
        <p:spPr>
          <a:xfrm>
            <a:off x="6546695" y="5334000"/>
            <a:ext cx="1777797" cy="533400"/>
          </a:xfrm>
          <a:prstGeom prst="borderCallout2">
            <a:avLst>
              <a:gd name="adj1" fmla="val 18751"/>
              <a:gd name="adj2" fmla="val 138"/>
              <a:gd name="adj3" fmla="val 18750"/>
              <a:gd name="adj4" fmla="val -16667"/>
              <a:gd name="adj5" fmla="val -273320"/>
              <a:gd name="adj6" fmla="val -30023"/>
            </a:avLst>
          </a:prstGeom>
          <a:solidFill>
            <a:schemeClr val="bg1"/>
          </a:solid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EXHAUST VENT</a:t>
            </a:r>
          </a:p>
        </p:txBody>
      </p:sp>
      <p:pic>
        <p:nvPicPr>
          <p:cNvPr id="6" name="Picture 5" descr="A building next to a window&#10;&#10;Description automatically generated">
            <a:extLst>
              <a:ext uri="{FF2B5EF4-FFF2-40B4-BE49-F238E27FC236}">
                <a16:creationId xmlns:a16="http://schemas.microsoft.com/office/drawing/2014/main" id="{F85B0580-AB60-4833-8F68-31D0B69185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147" t="3333" r="23136"/>
          <a:stretch/>
        </p:blipFill>
        <p:spPr>
          <a:xfrm>
            <a:off x="925772" y="1701165"/>
            <a:ext cx="3318880" cy="4564380"/>
          </a:xfrm>
          <a:prstGeom prst="rect">
            <a:avLst/>
          </a:prstGeom>
          <a:ln>
            <a:noFill/>
          </a:ln>
          <a:effectLst>
            <a:softEdge rad="112500"/>
          </a:effectLst>
        </p:spPr>
      </p:pic>
      <p:sp>
        <p:nvSpPr>
          <p:cNvPr id="8" name="Callout: Bent Line 7">
            <a:extLst>
              <a:ext uri="{FF2B5EF4-FFF2-40B4-BE49-F238E27FC236}">
                <a16:creationId xmlns:a16="http://schemas.microsoft.com/office/drawing/2014/main" id="{03361B20-32C3-4DDF-B702-B72D8F93C4D8}"/>
              </a:ext>
            </a:extLst>
          </p:cNvPr>
          <p:cNvSpPr/>
          <p:nvPr/>
        </p:nvSpPr>
        <p:spPr>
          <a:xfrm>
            <a:off x="839724" y="5334000"/>
            <a:ext cx="1752600" cy="533400"/>
          </a:xfrm>
          <a:prstGeom prst="borderCallout2">
            <a:avLst>
              <a:gd name="adj1" fmla="val 22180"/>
              <a:gd name="adj2" fmla="val 99790"/>
              <a:gd name="adj3" fmla="val 22389"/>
              <a:gd name="adj4" fmla="val 119326"/>
              <a:gd name="adj5" fmla="val -227034"/>
              <a:gd name="adj6" fmla="val 106325"/>
            </a:avLst>
          </a:prstGeom>
          <a:solidFill>
            <a:schemeClr val="bg1"/>
          </a:solid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INTAKE VENT</a:t>
            </a:r>
          </a:p>
        </p:txBody>
      </p:sp>
      <p:sp>
        <p:nvSpPr>
          <p:cNvPr id="11" name="Title 2">
            <a:extLst>
              <a:ext uri="{FF2B5EF4-FFF2-40B4-BE49-F238E27FC236}">
                <a16:creationId xmlns:a16="http://schemas.microsoft.com/office/drawing/2014/main" id="{A9A57026-6869-4016-AF4C-BEC774BEA5BC}"/>
              </a:ext>
            </a:extLst>
          </p:cNvPr>
          <p:cNvSpPr>
            <a:spLocks noGrp="1"/>
          </p:cNvSpPr>
          <p:nvPr>
            <p:ph type="title"/>
          </p:nvPr>
        </p:nvSpPr>
        <p:spPr>
          <a:xfrm>
            <a:off x="3271012" y="6060037"/>
            <a:ext cx="2438400" cy="685800"/>
          </a:xfrm>
        </p:spPr>
        <p:txBody>
          <a:bodyPr>
            <a:normAutofit/>
          </a:bodyPr>
          <a:lstStyle/>
          <a:p>
            <a:pPr algn="ctr"/>
            <a:r>
              <a:rPr lang="en-US" sz="1800" dirty="0">
                <a:latin typeface="Arial" panose="020B0604020202020204" pitchFamily="34" charset="0"/>
                <a:cs typeface="Arial" panose="020B0604020202020204" pitchFamily="34" charset="0"/>
              </a:rPr>
              <a:t>Hollister Hall</a:t>
            </a:r>
          </a:p>
        </p:txBody>
      </p:sp>
    </p:spTree>
    <p:extLst>
      <p:ext uri="{BB962C8B-B14F-4D97-AF65-F5344CB8AC3E}">
        <p14:creationId xmlns:p14="http://schemas.microsoft.com/office/powerpoint/2010/main" val="57783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DDFD6BF-CCC9-46F8-9D98-A493C33A3F4E}"/>
              </a:ext>
            </a:extLst>
          </p:cNvPr>
          <p:cNvSpPr>
            <a:spLocks noGrp="1"/>
          </p:cNvSpPr>
          <p:nvPr>
            <p:ph type="title"/>
          </p:nvPr>
        </p:nvSpPr>
        <p:spPr>
          <a:xfrm>
            <a:off x="3244575" y="6060037"/>
            <a:ext cx="2438400" cy="685800"/>
          </a:xfrm>
        </p:spPr>
        <p:txBody>
          <a:bodyPr>
            <a:normAutofit/>
          </a:bodyPr>
          <a:lstStyle/>
          <a:p>
            <a:pPr algn="ctr"/>
            <a:r>
              <a:rPr lang="en-US" sz="1800" dirty="0">
                <a:latin typeface="Arial" panose="020B0604020202020204" pitchFamily="34" charset="0"/>
                <a:cs typeface="Arial" panose="020B0604020202020204" pitchFamily="34" charset="0"/>
              </a:rPr>
              <a:t>Sage Chapel</a:t>
            </a:r>
          </a:p>
        </p:txBody>
      </p:sp>
      <p:sp>
        <p:nvSpPr>
          <p:cNvPr id="5" name="Text Placeholder 1">
            <a:extLst>
              <a:ext uri="{FF2B5EF4-FFF2-40B4-BE49-F238E27FC236}">
                <a16:creationId xmlns:a16="http://schemas.microsoft.com/office/drawing/2014/main" id="{86725F07-7B44-466E-80B7-1A478CFFD78D}"/>
              </a:ext>
            </a:extLst>
          </p:cNvPr>
          <p:cNvSpPr txBox="1">
            <a:spLocks/>
          </p:cNvSpPr>
          <p:nvPr/>
        </p:nvSpPr>
        <p:spPr>
          <a:xfrm>
            <a:off x="378474" y="1127023"/>
            <a:ext cx="7797670" cy="625577"/>
          </a:xfrm>
          <a:prstGeom prst="rect">
            <a:avLst/>
          </a:prstGeom>
        </p:spPr>
        <p:txBody>
          <a:bodyPr vert="horz" lIns="80682" tIns="40341" rIns="80682" bIns="40341"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Unusual Installation Example</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itle 2">
            <a:extLst>
              <a:ext uri="{FF2B5EF4-FFF2-40B4-BE49-F238E27FC236}">
                <a16:creationId xmlns:a16="http://schemas.microsoft.com/office/drawing/2014/main" id="{AEA19815-D6C2-4323-BB37-D1C53454F8C7}"/>
              </a:ext>
            </a:extLst>
          </p:cNvPr>
          <p:cNvSpPr txBox="1">
            <a:spLocks/>
          </p:cNvSpPr>
          <p:nvPr/>
        </p:nvSpPr>
        <p:spPr>
          <a:xfrm>
            <a:off x="369143" y="358803"/>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FE Minute: Temporary Ventilation</a:t>
            </a:r>
          </a:p>
        </p:txBody>
      </p:sp>
      <p:pic>
        <p:nvPicPr>
          <p:cNvPr id="10" name="Picture 9" descr="A picture containing living, television, table, room&#10;&#10;Description automatically generated">
            <a:extLst>
              <a:ext uri="{FF2B5EF4-FFF2-40B4-BE49-F238E27FC236}">
                <a16:creationId xmlns:a16="http://schemas.microsoft.com/office/drawing/2014/main" id="{451A9E18-8744-4243-A201-97D59A75BD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4800" y="2247900"/>
            <a:ext cx="4267200" cy="3200400"/>
          </a:xfrm>
          <a:prstGeom prst="rect">
            <a:avLst/>
          </a:prstGeom>
          <a:ln>
            <a:noFill/>
          </a:ln>
          <a:effectLst>
            <a:softEdge rad="112500"/>
          </a:effectLst>
        </p:spPr>
      </p:pic>
      <p:pic>
        <p:nvPicPr>
          <p:cNvPr id="12" name="Picture 11" descr="A picture containing indoor, sitting, chair, table&#10;&#10;Description automatically generated">
            <a:extLst>
              <a:ext uri="{FF2B5EF4-FFF2-40B4-BE49-F238E27FC236}">
                <a16:creationId xmlns:a16="http://schemas.microsoft.com/office/drawing/2014/main" id="{77687805-AA3C-40FF-968B-34821770BD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67200" y="2247900"/>
            <a:ext cx="4267202" cy="3200402"/>
          </a:xfrm>
          <a:prstGeom prst="rect">
            <a:avLst/>
          </a:prstGeom>
          <a:ln>
            <a:noFill/>
          </a:ln>
          <a:effectLst>
            <a:softEdge rad="112500"/>
          </a:effectLst>
        </p:spPr>
      </p:pic>
    </p:spTree>
    <p:extLst>
      <p:ext uri="{BB962C8B-B14F-4D97-AF65-F5344CB8AC3E}">
        <p14:creationId xmlns:p14="http://schemas.microsoft.com/office/powerpoint/2010/main" val="168188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A74E1-7A7A-4350-A94F-DBF92054CDC9}"/>
              </a:ext>
            </a:extLst>
          </p:cNvPr>
          <p:cNvPicPr>
            <a:picLocks noChangeAspect="1"/>
          </p:cNvPicPr>
          <p:nvPr/>
        </p:nvPicPr>
        <p:blipFill rotWithShape="1">
          <a:blip r:embed="rId3"/>
          <a:srcRect l="1789" b="4167"/>
          <a:stretch/>
        </p:blipFill>
        <p:spPr>
          <a:xfrm>
            <a:off x="4876800" y="1447800"/>
            <a:ext cx="3581400" cy="3127267"/>
          </a:xfrm>
          <a:prstGeom prst="rect">
            <a:avLst/>
          </a:prstGeom>
        </p:spPr>
      </p:pic>
      <p:sp>
        <p:nvSpPr>
          <p:cNvPr id="12" name="Text Placeholder 1">
            <a:extLst>
              <a:ext uri="{FF2B5EF4-FFF2-40B4-BE49-F238E27FC236}">
                <a16:creationId xmlns:a16="http://schemas.microsoft.com/office/drawing/2014/main" id="{6B4D9E93-E88D-4785-92CC-15AE975119A6}"/>
              </a:ext>
            </a:extLst>
          </p:cNvPr>
          <p:cNvSpPr txBox="1">
            <a:spLocks/>
          </p:cNvSpPr>
          <p:nvPr/>
        </p:nvSpPr>
        <p:spPr>
          <a:xfrm>
            <a:off x="378474" y="1127023"/>
            <a:ext cx="7797670" cy="5053169"/>
          </a:xfrm>
          <a:prstGeom prst="rect">
            <a:avLst/>
          </a:prstGeom>
        </p:spPr>
        <p:txBody>
          <a:bodyPr vert="horz" lIns="80682" tIns="40341" rIns="80682" bIns="40341"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Lessons Learned, Successes and Outcomes</a:t>
            </a:r>
          </a:p>
          <a:p>
            <a:pPr marL="188595" marR="0" lvl="0" indent="-188595" algn="l" defTabSz="754380" rtl="0" eaLnBrk="1" fontAlgn="auto" latinLnBrk="0" hangingPunct="1">
              <a:lnSpc>
                <a:spcPct val="9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Timers in fan controller were not reoccurring</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Its best to determine and test controls upfront </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Timely and clear communication is key </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Challenges need to be addressed ASAP</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Making decisions based on best-practices is ok</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Think ahead and prepare for plan b, c, d…</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Surplus materials can be used for replacements</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When given the opportunity exceed expectations:</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contract is also helping SCL install temporary ventilation at an additional 160 spaces</a:t>
            </a: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2">
            <a:extLst>
              <a:ext uri="{FF2B5EF4-FFF2-40B4-BE49-F238E27FC236}">
                <a16:creationId xmlns:a16="http://schemas.microsoft.com/office/drawing/2014/main" id="{3497344A-DA80-4541-A7C6-2A8FCE6EC69C}"/>
              </a:ext>
            </a:extLst>
          </p:cNvPr>
          <p:cNvSpPr txBox="1">
            <a:spLocks/>
          </p:cNvSpPr>
          <p:nvPr/>
        </p:nvSpPr>
        <p:spPr>
          <a:xfrm>
            <a:off x="369143" y="358803"/>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FE Minute: Temporary Ventilation</a:t>
            </a:r>
          </a:p>
        </p:txBody>
      </p:sp>
    </p:spTree>
    <p:extLst>
      <p:ext uri="{BB962C8B-B14F-4D97-AF65-F5344CB8AC3E}">
        <p14:creationId xmlns:p14="http://schemas.microsoft.com/office/powerpoint/2010/main" val="2354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table, sitting, computer&#10;&#10;Description automatically generated">
            <a:extLst>
              <a:ext uri="{FF2B5EF4-FFF2-40B4-BE49-F238E27FC236}">
                <a16:creationId xmlns:a16="http://schemas.microsoft.com/office/drawing/2014/main" id="{2D04CB4C-C7B1-4092-939B-32D622DAEBC5}"/>
              </a:ext>
            </a:extLst>
          </p:cNvPr>
          <p:cNvPicPr>
            <a:picLocks noChangeAspect="1"/>
          </p:cNvPicPr>
          <p:nvPr/>
        </p:nvPicPr>
        <p:blipFill rotWithShape="1">
          <a:blip r:embed="rId3">
            <a:extLst>
              <a:ext uri="{28A0092B-C50C-407E-A947-70E740481C1C}">
                <a14:useLocalDpi xmlns:a14="http://schemas.microsoft.com/office/drawing/2010/main" val="0"/>
              </a:ext>
            </a:extLst>
          </a:blip>
          <a:srcRect r="6822"/>
          <a:stretch/>
        </p:blipFill>
        <p:spPr>
          <a:xfrm>
            <a:off x="3962400" y="3228812"/>
            <a:ext cx="4928507" cy="2979901"/>
          </a:xfrm>
          <a:prstGeom prst="rect">
            <a:avLst/>
          </a:prstGeom>
          <a:ln>
            <a:noFill/>
          </a:ln>
          <a:effectLst>
            <a:softEdge rad="112500"/>
          </a:effectLst>
        </p:spPr>
      </p:pic>
      <p:pic>
        <p:nvPicPr>
          <p:cNvPr id="11" name="Picture 10">
            <a:extLst>
              <a:ext uri="{FF2B5EF4-FFF2-40B4-BE49-F238E27FC236}">
                <a16:creationId xmlns:a16="http://schemas.microsoft.com/office/drawing/2014/main" id="{5E8DEBE6-A6CB-4F8D-9D2F-86D5CF41CB6B}"/>
              </a:ext>
            </a:extLst>
          </p:cNvPr>
          <p:cNvPicPr>
            <a:picLocks noChangeAspect="1"/>
          </p:cNvPicPr>
          <p:nvPr/>
        </p:nvPicPr>
        <p:blipFill rotWithShape="1">
          <a:blip r:embed="rId4"/>
          <a:srcRect l="1613" t="4047" r="24638" b="2731"/>
          <a:stretch/>
        </p:blipFill>
        <p:spPr>
          <a:xfrm>
            <a:off x="302856" y="3228812"/>
            <a:ext cx="3518237" cy="2979901"/>
          </a:xfrm>
          <a:prstGeom prst="rect">
            <a:avLst/>
          </a:prstGeom>
          <a:ln>
            <a:noFill/>
          </a:ln>
          <a:effectLst>
            <a:softEdge rad="112500"/>
          </a:effectLst>
        </p:spPr>
      </p:pic>
      <p:sp>
        <p:nvSpPr>
          <p:cNvPr id="7" name="Text Placeholder 1">
            <a:extLst>
              <a:ext uri="{FF2B5EF4-FFF2-40B4-BE49-F238E27FC236}">
                <a16:creationId xmlns:a16="http://schemas.microsoft.com/office/drawing/2014/main" id="{AD8776F1-8395-44EE-B016-60E286A620AC}"/>
              </a:ext>
            </a:extLst>
          </p:cNvPr>
          <p:cNvSpPr txBox="1">
            <a:spLocks/>
          </p:cNvSpPr>
          <p:nvPr/>
        </p:nvSpPr>
        <p:spPr>
          <a:xfrm>
            <a:off x="378474" y="1127023"/>
            <a:ext cx="7797670" cy="5053169"/>
          </a:xfrm>
          <a:prstGeom prst="rect">
            <a:avLst/>
          </a:prstGeom>
        </p:spPr>
        <p:txBody>
          <a:bodyPr vert="horz" lIns="80682" tIns="40341" rIns="80682" bIns="40341"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Steps, Looking Ahead</a:t>
            </a:r>
          </a:p>
          <a:p>
            <a:pPr marL="188595" marR="0" lvl="0" indent="-188595" algn="l" defTabSz="754380" rtl="0" eaLnBrk="1" fontAlgn="auto" latinLnBrk="0" hangingPunct="1">
              <a:lnSpc>
                <a:spcPct val="9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Prepare for cold season and brainstorm air tempering with campus partners</a:t>
            </a:r>
          </a:p>
          <a:p>
            <a:pPr marL="188595" marR="0" lvl="0" indent="-188595" algn="l" defTabSz="754380" rtl="0" eaLnBrk="1" fontAlgn="auto" latinLnBrk="0" hangingPunct="1">
              <a:lnSpc>
                <a:spcPct val="9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Consider various solutions for different spaces and uses</a:t>
            </a:r>
          </a:p>
          <a:p>
            <a:pPr marL="188595" marR="0" lvl="0" indent="-188595" algn="l" defTabSz="754380" rtl="0" eaLnBrk="1" fontAlgn="auto" latinLnBrk="0" hangingPunct="1">
              <a:lnSpc>
                <a:spcPct val="90000"/>
              </a:lnSpc>
              <a:spcBef>
                <a:spcPts val="825"/>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installs in SCL lounge spaces that are used 24/7</a:t>
            </a: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8595" marR="0" lvl="0" indent="-188595" algn="l" defTabSz="754380" rtl="0" eaLnBrk="1" fontAlgn="auto" latinLnBrk="0" hangingPunct="1">
              <a:lnSpc>
                <a:spcPct val="150000"/>
              </a:lnSpc>
              <a:spcBef>
                <a:spcPts val="82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754380" rtl="0" eaLnBrk="1" fontAlgn="auto" latinLnBrk="0" hangingPunct="1">
              <a:lnSpc>
                <a:spcPct val="150000"/>
              </a:lnSpc>
              <a:spcBef>
                <a:spcPts val="825"/>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2">
            <a:extLst>
              <a:ext uri="{FF2B5EF4-FFF2-40B4-BE49-F238E27FC236}">
                <a16:creationId xmlns:a16="http://schemas.microsoft.com/office/drawing/2014/main" id="{9C627841-8F4C-465F-ACE2-51CC49C34947}"/>
              </a:ext>
            </a:extLst>
          </p:cNvPr>
          <p:cNvSpPr txBox="1">
            <a:spLocks/>
          </p:cNvSpPr>
          <p:nvPr/>
        </p:nvSpPr>
        <p:spPr>
          <a:xfrm>
            <a:off x="369143" y="358803"/>
            <a:ext cx="8405714" cy="665629"/>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FE Minute: Temporary Ventilation</a:t>
            </a:r>
          </a:p>
        </p:txBody>
      </p:sp>
    </p:spTree>
    <p:extLst>
      <p:ext uri="{BB962C8B-B14F-4D97-AF65-F5344CB8AC3E}">
        <p14:creationId xmlns:p14="http://schemas.microsoft.com/office/powerpoint/2010/main" val="203378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819400" y="2743200"/>
            <a:ext cx="3505200" cy="685800"/>
          </a:xfrm>
        </p:spPr>
        <p:txBody>
          <a:bodyPr>
            <a:noAutofit/>
          </a:bodyPr>
          <a:lstStyle/>
          <a:p>
            <a:r>
              <a:rPr lang="en-US" sz="4400" b="1" dirty="0">
                <a:solidFill>
                  <a:schemeClr val="tx1">
                    <a:lumMod val="85000"/>
                    <a:lumOff val="15000"/>
                  </a:schemeClr>
                </a:solidFill>
              </a:rPr>
              <a:t>Questions?</a:t>
            </a:r>
            <a:br>
              <a:rPr lang="en-US" sz="4400" b="1" dirty="0">
                <a:solidFill>
                  <a:schemeClr val="tx1">
                    <a:lumMod val="85000"/>
                    <a:lumOff val="15000"/>
                  </a:schemeClr>
                </a:solidFill>
              </a:rPr>
            </a:br>
            <a:br>
              <a:rPr lang="en-US" sz="4400" b="1" dirty="0">
                <a:solidFill>
                  <a:schemeClr val="tx1">
                    <a:lumMod val="85000"/>
                    <a:lumOff val="15000"/>
                  </a:schemeClr>
                </a:solidFill>
              </a:rPr>
            </a:br>
            <a:endParaRPr lang="en-US" sz="4400" b="1" dirty="0">
              <a:solidFill>
                <a:schemeClr val="tx1">
                  <a:lumMod val="85000"/>
                  <a:lumOff val="15000"/>
                </a:schemeClr>
              </a:solidFill>
            </a:endParaRPr>
          </a:p>
        </p:txBody>
      </p:sp>
    </p:spTree>
    <p:extLst>
      <p:ext uri="{BB962C8B-B14F-4D97-AF65-F5344CB8AC3E}">
        <p14:creationId xmlns:p14="http://schemas.microsoft.com/office/powerpoint/2010/main" val="300409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600075" y="2743200"/>
            <a:ext cx="7943850" cy="685800"/>
          </a:xfrm>
        </p:spPr>
        <p:txBody>
          <a:bodyPr>
            <a:noAutofit/>
          </a:bodyPr>
          <a:lstStyle/>
          <a:p>
            <a:pPr algn="ctr"/>
            <a:r>
              <a:rPr lang="en-US" sz="4400" b="1" dirty="0">
                <a:solidFill>
                  <a:schemeClr val="tx1">
                    <a:lumMod val="85000"/>
                    <a:lumOff val="15000"/>
                  </a:schemeClr>
                </a:solidFill>
              </a:rPr>
              <a:t>E-Builder Minute</a:t>
            </a:r>
            <a:br>
              <a:rPr lang="en-US" sz="4400" b="1" dirty="0">
                <a:solidFill>
                  <a:schemeClr val="tx1">
                    <a:lumMod val="85000"/>
                    <a:lumOff val="15000"/>
                  </a:schemeClr>
                </a:solidFill>
              </a:rPr>
            </a:br>
            <a:endParaRPr lang="en-US" sz="4400" b="1" dirty="0">
              <a:solidFill>
                <a:schemeClr val="tx1">
                  <a:lumMod val="85000"/>
                  <a:lumOff val="15000"/>
                </a:schemeClr>
              </a:solidFill>
            </a:endParaRPr>
          </a:p>
        </p:txBody>
      </p:sp>
    </p:spTree>
    <p:extLst>
      <p:ext uri="{BB962C8B-B14F-4D97-AF65-F5344CB8AC3E}">
        <p14:creationId xmlns:p14="http://schemas.microsoft.com/office/powerpoint/2010/main" val="50532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158487"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COVID-19 Update </a:t>
            </a: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4</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2" name="TextBox 1">
            <a:extLst>
              <a:ext uri="{FF2B5EF4-FFF2-40B4-BE49-F238E27FC236}">
                <a16:creationId xmlns:a16="http://schemas.microsoft.com/office/drawing/2014/main" id="{A64D8800-D079-3645-8305-429C7F4C75F4}"/>
              </a:ext>
            </a:extLst>
          </p:cNvPr>
          <p:cNvSpPr txBox="1"/>
          <p:nvPr/>
        </p:nvSpPr>
        <p:spPr>
          <a:xfrm>
            <a:off x="566812" y="1295400"/>
            <a:ext cx="62484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Active Cases on Projects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Two cases identified at NCRE project site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Contact tracing implemented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Exposed individuals quarantined and tested immediately  </a:t>
            </a:r>
          </a:p>
        </p:txBody>
      </p:sp>
      <p:sp>
        <p:nvSpPr>
          <p:cNvPr id="9" name="TextBox 8">
            <a:extLst>
              <a:ext uri="{FF2B5EF4-FFF2-40B4-BE49-F238E27FC236}">
                <a16:creationId xmlns:a16="http://schemas.microsoft.com/office/drawing/2014/main" id="{C19E9381-C784-C84E-A705-64200920056A}"/>
              </a:ext>
            </a:extLst>
          </p:cNvPr>
          <p:cNvSpPr txBox="1"/>
          <p:nvPr/>
        </p:nvSpPr>
        <p:spPr>
          <a:xfrm>
            <a:off x="566812" y="3234392"/>
            <a:ext cx="83520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What Should You Do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a PM)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Make sure Contractor Health and Safety Plan is in place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Follow University Guidelines - if you’re unsure ask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 Vigilant - see something/say something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Take care of yourself, follow daily check and get tested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Communicate any occurrences to your PM Directors and EHS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Reminder: anything associated with COVID-19 is responsibility of Contractor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0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701" y="2209804"/>
            <a:ext cx="7017203" cy="827311"/>
          </a:xfrm>
        </p:spPr>
        <p:txBody>
          <a:bodyPr>
            <a:normAutofit/>
          </a:bodyPr>
          <a:lstStyle/>
          <a:p>
            <a:r>
              <a:rPr lang="en-US" sz="3750" cap="none" dirty="0"/>
              <a:t>e</a:t>
            </a:r>
            <a:r>
              <a:rPr lang="en-US" sz="3750" dirty="0"/>
              <a:t>B Minute</a:t>
            </a:r>
          </a:p>
        </p:txBody>
      </p:sp>
      <p:sp>
        <p:nvSpPr>
          <p:cNvPr id="3" name="Subtitle 2"/>
          <p:cNvSpPr>
            <a:spLocks noGrp="1"/>
          </p:cNvSpPr>
          <p:nvPr>
            <p:ph type="subTitle" idx="1"/>
          </p:nvPr>
        </p:nvSpPr>
        <p:spPr>
          <a:xfrm>
            <a:off x="1071563" y="3037115"/>
            <a:ext cx="7086600" cy="514350"/>
          </a:xfrm>
        </p:spPr>
        <p:txBody>
          <a:bodyPr>
            <a:normAutofit/>
          </a:bodyPr>
          <a:lstStyle/>
          <a:p>
            <a:r>
              <a:rPr lang="en-US" sz="2100" dirty="0"/>
              <a:t>September 2020</a:t>
            </a:r>
          </a:p>
        </p:txBody>
      </p:sp>
    </p:spTree>
    <p:extLst>
      <p:ext uri="{BB962C8B-B14F-4D97-AF65-F5344CB8AC3E}">
        <p14:creationId xmlns:p14="http://schemas.microsoft.com/office/powerpoint/2010/main" val="2875734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E9038-A7B4-41A1-B57B-396FA7DC20B2}"/>
              </a:ext>
            </a:extLst>
          </p:cNvPr>
          <p:cNvPicPr>
            <a:picLocks noChangeAspect="1"/>
          </p:cNvPicPr>
          <p:nvPr/>
        </p:nvPicPr>
        <p:blipFill>
          <a:blip r:embed="rId3"/>
          <a:stretch>
            <a:fillRect/>
          </a:stretch>
        </p:blipFill>
        <p:spPr>
          <a:xfrm>
            <a:off x="339214" y="1890132"/>
            <a:ext cx="8561438" cy="3554361"/>
          </a:xfrm>
          <a:prstGeom prst="rect">
            <a:avLst/>
          </a:prstGeom>
        </p:spPr>
      </p:pic>
      <p:sp>
        <p:nvSpPr>
          <p:cNvPr id="5" name="Rectangle 4">
            <a:extLst>
              <a:ext uri="{FF2B5EF4-FFF2-40B4-BE49-F238E27FC236}">
                <a16:creationId xmlns:a16="http://schemas.microsoft.com/office/drawing/2014/main" id="{843CA8F4-BC4C-4AA0-BC09-97B00FAB4CFC}"/>
              </a:ext>
            </a:extLst>
          </p:cNvPr>
          <p:cNvSpPr/>
          <p:nvPr/>
        </p:nvSpPr>
        <p:spPr>
          <a:xfrm>
            <a:off x="1489587" y="4382114"/>
            <a:ext cx="7315200" cy="6858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7" name="TextBox 6">
            <a:extLst>
              <a:ext uri="{FF2B5EF4-FFF2-40B4-BE49-F238E27FC236}">
                <a16:creationId xmlns:a16="http://schemas.microsoft.com/office/drawing/2014/main" id="{15DC9AF9-A4F0-497E-B98C-06B322723B58}"/>
              </a:ext>
            </a:extLst>
          </p:cNvPr>
          <p:cNvSpPr txBox="1"/>
          <p:nvPr/>
        </p:nvSpPr>
        <p:spPr>
          <a:xfrm>
            <a:off x="3091689" y="3234496"/>
            <a:ext cx="5517627" cy="1131079"/>
          </a:xfrm>
          <a:prstGeom prst="rect">
            <a:avLst/>
          </a:prstGeom>
          <a:solidFill>
            <a:schemeClr val="bg1"/>
          </a:solidFill>
          <a:ln w="28575">
            <a:solidFill>
              <a:schemeClr val="tx1"/>
            </a:solidFill>
          </a:ln>
        </p:spPr>
        <p:txBody>
          <a:bodyPr wrap="square" rtlCol="0">
            <a:spAutoFit/>
          </a:bodyPr>
          <a:lstStyle/>
          <a:p>
            <a:pPr defTabSz="342900"/>
            <a:r>
              <a:rPr lang="en-US" sz="1350" dirty="0">
                <a:solidFill>
                  <a:prstClr val="black"/>
                </a:solidFill>
                <a:latin typeface="Century Gothic" panose="020B0502020202020204"/>
              </a:rPr>
              <a:t>When you have filtered for a specific type of process within a project, there is a reports tab available</a:t>
            </a:r>
          </a:p>
          <a:p>
            <a:pPr defTabSz="342900"/>
            <a:r>
              <a:rPr lang="en-US" sz="1350" dirty="0">
                <a:solidFill>
                  <a:prstClr val="black"/>
                </a:solidFill>
                <a:latin typeface="Century Gothic" panose="020B0502020202020204"/>
              </a:rPr>
              <a:t>Click on the Report tab</a:t>
            </a:r>
          </a:p>
          <a:p>
            <a:pPr defTabSz="342900"/>
            <a:r>
              <a:rPr lang="en-US" sz="1350" dirty="0">
                <a:solidFill>
                  <a:prstClr val="black"/>
                </a:solidFill>
                <a:latin typeface="Century Gothic" panose="020B0502020202020204"/>
              </a:rPr>
              <a:t>Click on the report name, depending on report configuration, the report generated will be for the project you are in. </a:t>
            </a:r>
          </a:p>
        </p:txBody>
      </p:sp>
      <p:cxnSp>
        <p:nvCxnSpPr>
          <p:cNvPr id="12" name="Straight Arrow Connector 11">
            <a:extLst>
              <a:ext uri="{FF2B5EF4-FFF2-40B4-BE49-F238E27FC236}">
                <a16:creationId xmlns:a16="http://schemas.microsoft.com/office/drawing/2014/main" id="{0BFCB717-27C5-4A0A-8DC7-D79B22EA71B7}"/>
              </a:ext>
            </a:extLst>
          </p:cNvPr>
          <p:cNvCxnSpPr>
            <a:cxnSpLocks/>
            <a:stCxn id="7" idx="1"/>
          </p:cNvCxnSpPr>
          <p:nvPr/>
        </p:nvCxnSpPr>
        <p:spPr>
          <a:xfrm flipH="1">
            <a:off x="2700745" y="3800036"/>
            <a:ext cx="390944" cy="8606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B982DC2-7596-4080-84C3-34943E76F471}"/>
              </a:ext>
            </a:extLst>
          </p:cNvPr>
          <p:cNvSpPr/>
          <p:nvPr/>
        </p:nvSpPr>
        <p:spPr>
          <a:xfrm>
            <a:off x="3962401" y="1175950"/>
            <a:ext cx="4793204" cy="415498"/>
          </a:xfrm>
          <a:prstGeom prst="rect">
            <a:avLst/>
          </a:prstGeom>
        </p:spPr>
        <p:txBody>
          <a:bodyPr wrap="square">
            <a:spAutoFit/>
          </a:bodyPr>
          <a:lstStyle/>
          <a:p>
            <a:pPr algn="ctr" defTabSz="342900"/>
            <a:r>
              <a:rPr lang="en-US" sz="2100" b="1" dirty="0">
                <a:solidFill>
                  <a:prstClr val="black"/>
                </a:solidFill>
                <a:latin typeface="Century Gothic" panose="020B0502020202020204"/>
              </a:rPr>
              <a:t>Reports Tab in Processes</a:t>
            </a:r>
          </a:p>
        </p:txBody>
      </p:sp>
      <p:cxnSp>
        <p:nvCxnSpPr>
          <p:cNvPr id="9" name="Straight Arrow Connector 8">
            <a:extLst>
              <a:ext uri="{FF2B5EF4-FFF2-40B4-BE49-F238E27FC236}">
                <a16:creationId xmlns:a16="http://schemas.microsoft.com/office/drawing/2014/main" id="{14D9D6A0-3620-4980-A958-03C3837F920B}"/>
              </a:ext>
            </a:extLst>
          </p:cNvPr>
          <p:cNvCxnSpPr>
            <a:cxnSpLocks/>
          </p:cNvCxnSpPr>
          <p:nvPr/>
        </p:nvCxnSpPr>
        <p:spPr>
          <a:xfrm flipH="1" flipV="1">
            <a:off x="4195917" y="2840908"/>
            <a:ext cx="376084" cy="3539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64D5489-837E-4304-89A6-27E88BB6B7BB}"/>
              </a:ext>
            </a:extLst>
          </p:cNvPr>
          <p:cNvSpPr/>
          <p:nvPr/>
        </p:nvSpPr>
        <p:spPr>
          <a:xfrm>
            <a:off x="1724025" y="3791685"/>
            <a:ext cx="485776" cy="2138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cxnSp>
        <p:nvCxnSpPr>
          <p:cNvPr id="10" name="Straight Arrow Connector 9">
            <a:extLst>
              <a:ext uri="{FF2B5EF4-FFF2-40B4-BE49-F238E27FC236}">
                <a16:creationId xmlns:a16="http://schemas.microsoft.com/office/drawing/2014/main" id="{FEB099D7-2461-4299-83D7-98712284F721}"/>
              </a:ext>
            </a:extLst>
          </p:cNvPr>
          <p:cNvCxnSpPr>
            <a:cxnSpLocks/>
          </p:cNvCxnSpPr>
          <p:nvPr/>
        </p:nvCxnSpPr>
        <p:spPr>
          <a:xfrm flipH="1">
            <a:off x="2209801" y="3553036"/>
            <a:ext cx="881888" cy="3559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442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8597" y="1175950"/>
            <a:ext cx="5007008" cy="415498"/>
          </a:xfrm>
          <a:prstGeom prst="rect">
            <a:avLst/>
          </a:prstGeom>
        </p:spPr>
        <p:txBody>
          <a:bodyPr wrap="square">
            <a:spAutoFit/>
          </a:bodyPr>
          <a:lstStyle/>
          <a:p>
            <a:pPr algn="ctr" defTabSz="342900"/>
            <a:r>
              <a:rPr lang="en-US" sz="2100" b="1" dirty="0">
                <a:solidFill>
                  <a:prstClr val="black"/>
                </a:solidFill>
                <a:latin typeface="Century Gothic" panose="020B0502020202020204"/>
              </a:rPr>
              <a:t>Qualified Contractors Report</a:t>
            </a:r>
          </a:p>
        </p:txBody>
      </p:sp>
      <p:pic>
        <p:nvPicPr>
          <p:cNvPr id="5" name="Picture 4">
            <a:extLst>
              <a:ext uri="{FF2B5EF4-FFF2-40B4-BE49-F238E27FC236}">
                <a16:creationId xmlns:a16="http://schemas.microsoft.com/office/drawing/2014/main" id="{3921ACD9-F3EA-49CB-9393-C22BC21E29BF}"/>
              </a:ext>
            </a:extLst>
          </p:cNvPr>
          <p:cNvPicPr>
            <a:picLocks noChangeAspect="1"/>
          </p:cNvPicPr>
          <p:nvPr/>
        </p:nvPicPr>
        <p:blipFill>
          <a:blip r:embed="rId3"/>
          <a:stretch>
            <a:fillRect/>
          </a:stretch>
        </p:blipFill>
        <p:spPr>
          <a:xfrm>
            <a:off x="187452" y="2101484"/>
            <a:ext cx="8769096" cy="3797497"/>
          </a:xfrm>
          <a:prstGeom prst="rect">
            <a:avLst/>
          </a:prstGeom>
        </p:spPr>
      </p:pic>
      <p:sp>
        <p:nvSpPr>
          <p:cNvPr id="6" name="Rectangle 5">
            <a:extLst>
              <a:ext uri="{FF2B5EF4-FFF2-40B4-BE49-F238E27FC236}">
                <a16:creationId xmlns:a16="http://schemas.microsoft.com/office/drawing/2014/main" id="{2F9B5E14-2505-4D7A-B7EA-7DB1CEB1399C}"/>
              </a:ext>
            </a:extLst>
          </p:cNvPr>
          <p:cNvSpPr/>
          <p:nvPr/>
        </p:nvSpPr>
        <p:spPr>
          <a:xfrm>
            <a:off x="7132320" y="2103702"/>
            <a:ext cx="649224" cy="1891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7" name="Rectangle 6">
            <a:extLst>
              <a:ext uri="{FF2B5EF4-FFF2-40B4-BE49-F238E27FC236}">
                <a16:creationId xmlns:a16="http://schemas.microsoft.com/office/drawing/2014/main" id="{F3848422-D4AD-4B07-809D-E65F5C8B456F}"/>
              </a:ext>
            </a:extLst>
          </p:cNvPr>
          <p:cNvSpPr/>
          <p:nvPr/>
        </p:nvSpPr>
        <p:spPr>
          <a:xfrm>
            <a:off x="3355259" y="3135874"/>
            <a:ext cx="1474839" cy="2138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9" name="Rectangle 8">
            <a:extLst>
              <a:ext uri="{FF2B5EF4-FFF2-40B4-BE49-F238E27FC236}">
                <a16:creationId xmlns:a16="http://schemas.microsoft.com/office/drawing/2014/main" id="{DDF51794-B348-461C-A049-35CE50C4F202}"/>
              </a:ext>
            </a:extLst>
          </p:cNvPr>
          <p:cNvSpPr/>
          <p:nvPr/>
        </p:nvSpPr>
        <p:spPr>
          <a:xfrm>
            <a:off x="1732936" y="4699206"/>
            <a:ext cx="1828800" cy="1843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sp>
        <p:nvSpPr>
          <p:cNvPr id="10" name="TextBox 9">
            <a:extLst>
              <a:ext uri="{FF2B5EF4-FFF2-40B4-BE49-F238E27FC236}">
                <a16:creationId xmlns:a16="http://schemas.microsoft.com/office/drawing/2014/main" id="{91920AB6-6E2D-462C-8816-26E3D641319E}"/>
              </a:ext>
            </a:extLst>
          </p:cNvPr>
          <p:cNvSpPr txBox="1"/>
          <p:nvPr/>
        </p:nvSpPr>
        <p:spPr>
          <a:xfrm>
            <a:off x="4966372" y="3154766"/>
            <a:ext cx="3849329" cy="1246495"/>
          </a:xfrm>
          <a:prstGeom prst="rect">
            <a:avLst/>
          </a:prstGeom>
          <a:solidFill>
            <a:schemeClr val="bg1"/>
          </a:solidFill>
          <a:ln w="28575">
            <a:solidFill>
              <a:schemeClr val="tx1"/>
            </a:solidFill>
          </a:ln>
        </p:spPr>
        <p:txBody>
          <a:bodyPr wrap="square" rtlCol="0">
            <a:spAutoFit/>
          </a:bodyPr>
          <a:lstStyle/>
          <a:p>
            <a:pPr defTabSz="342900"/>
            <a:r>
              <a:rPr lang="en-US" sz="1500" dirty="0">
                <a:solidFill>
                  <a:prstClr val="black"/>
                </a:solidFill>
                <a:latin typeface="Century Gothic" panose="020B0502020202020204"/>
              </a:rPr>
              <a:t>We have made some reports available to the project teams to assist with determining which bidders to potentially invite.  </a:t>
            </a:r>
          </a:p>
          <a:p>
            <a:pPr defTabSz="342900"/>
            <a:r>
              <a:rPr lang="en-US" sz="1500" dirty="0">
                <a:solidFill>
                  <a:prstClr val="black"/>
                </a:solidFill>
                <a:latin typeface="Century Gothic" panose="020B0502020202020204"/>
              </a:rPr>
              <a:t> </a:t>
            </a:r>
          </a:p>
        </p:txBody>
      </p:sp>
      <p:sp>
        <p:nvSpPr>
          <p:cNvPr id="4" name="TextBox 3">
            <a:extLst>
              <a:ext uri="{FF2B5EF4-FFF2-40B4-BE49-F238E27FC236}">
                <a16:creationId xmlns:a16="http://schemas.microsoft.com/office/drawing/2014/main" id="{838D9C08-2D66-4A9D-88F8-D9AD042E7741}"/>
              </a:ext>
            </a:extLst>
          </p:cNvPr>
          <p:cNvSpPr txBox="1"/>
          <p:nvPr/>
        </p:nvSpPr>
        <p:spPr>
          <a:xfrm>
            <a:off x="4242312" y="4478338"/>
            <a:ext cx="4343400" cy="784830"/>
          </a:xfrm>
          <a:prstGeom prst="rect">
            <a:avLst/>
          </a:prstGeom>
          <a:solidFill>
            <a:schemeClr val="bg1"/>
          </a:solidFill>
          <a:ln w="28575">
            <a:solidFill>
              <a:schemeClr val="tx1"/>
            </a:solidFill>
          </a:ln>
        </p:spPr>
        <p:txBody>
          <a:bodyPr wrap="square" rtlCol="0">
            <a:spAutoFit/>
          </a:bodyPr>
          <a:lstStyle/>
          <a:p>
            <a:pPr defTabSz="342900"/>
            <a:r>
              <a:rPr lang="en-US" sz="1500" b="1" u="sng" dirty="0">
                <a:solidFill>
                  <a:prstClr val="black"/>
                </a:solidFill>
                <a:latin typeface="Century Gothic" panose="020B0502020202020204"/>
              </a:rPr>
              <a:t>Qualified Contractors </a:t>
            </a:r>
            <a:r>
              <a:rPr lang="en-US" sz="1500" dirty="0">
                <a:solidFill>
                  <a:prstClr val="black"/>
                </a:solidFill>
                <a:latin typeface="Century Gothic" panose="020B0502020202020204"/>
              </a:rPr>
              <a:t>report, click on Reports tab, search for “qual” which will display the Qualified Contractors report.</a:t>
            </a:r>
          </a:p>
        </p:txBody>
      </p:sp>
      <p:cxnSp>
        <p:nvCxnSpPr>
          <p:cNvPr id="11" name="Straight Arrow Connector 10">
            <a:extLst>
              <a:ext uri="{FF2B5EF4-FFF2-40B4-BE49-F238E27FC236}">
                <a16:creationId xmlns:a16="http://schemas.microsoft.com/office/drawing/2014/main" id="{EDEB2A4F-9186-4B6F-8C5D-23287014DEDA}"/>
              </a:ext>
            </a:extLst>
          </p:cNvPr>
          <p:cNvCxnSpPr>
            <a:cxnSpLocks/>
          </p:cNvCxnSpPr>
          <p:nvPr/>
        </p:nvCxnSpPr>
        <p:spPr>
          <a:xfrm>
            <a:off x="6891037" y="1786471"/>
            <a:ext cx="443213" cy="24235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993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890B3-DA73-4BA4-8016-F0274C155DCD}"/>
              </a:ext>
            </a:extLst>
          </p:cNvPr>
          <p:cNvPicPr>
            <a:picLocks noChangeAspect="1"/>
          </p:cNvPicPr>
          <p:nvPr/>
        </p:nvPicPr>
        <p:blipFill>
          <a:blip r:embed="rId3"/>
          <a:stretch>
            <a:fillRect/>
          </a:stretch>
        </p:blipFill>
        <p:spPr>
          <a:xfrm>
            <a:off x="383459" y="1899695"/>
            <a:ext cx="8554065" cy="3914019"/>
          </a:xfrm>
          <a:prstGeom prst="rect">
            <a:avLst/>
          </a:prstGeom>
        </p:spPr>
      </p:pic>
      <p:sp>
        <p:nvSpPr>
          <p:cNvPr id="4" name="TextBox 3">
            <a:extLst>
              <a:ext uri="{FF2B5EF4-FFF2-40B4-BE49-F238E27FC236}">
                <a16:creationId xmlns:a16="http://schemas.microsoft.com/office/drawing/2014/main" id="{02D8D548-C86B-469B-87EE-D4FB7A41DC92}"/>
              </a:ext>
            </a:extLst>
          </p:cNvPr>
          <p:cNvSpPr txBox="1"/>
          <p:nvPr/>
        </p:nvSpPr>
        <p:spPr>
          <a:xfrm>
            <a:off x="3487994" y="3194869"/>
            <a:ext cx="4535129" cy="1015663"/>
          </a:xfrm>
          <a:prstGeom prst="rect">
            <a:avLst/>
          </a:prstGeom>
          <a:noFill/>
          <a:ln w="28575">
            <a:solidFill>
              <a:schemeClr val="tx1"/>
            </a:solidFill>
          </a:ln>
        </p:spPr>
        <p:txBody>
          <a:bodyPr wrap="square" rtlCol="0">
            <a:spAutoFit/>
          </a:bodyPr>
          <a:lstStyle>
            <a:defPPr>
              <a:defRPr lang="en-US"/>
            </a:defPPr>
            <a:lvl1pPr>
              <a:defRPr sz="2000"/>
            </a:lvl1pPr>
          </a:lstStyle>
          <a:p>
            <a:pPr defTabSz="342900"/>
            <a:r>
              <a:rPr lang="en-US" sz="1500" dirty="0">
                <a:solidFill>
                  <a:prstClr val="black"/>
                </a:solidFill>
                <a:latin typeface="Century Gothic" panose="020B0502020202020204"/>
              </a:rPr>
              <a:t>This report has the Primary and Secondary Specialty for each company that is Prequalified along with the date of the most recent qualification review.  </a:t>
            </a:r>
          </a:p>
        </p:txBody>
      </p:sp>
      <p:sp>
        <p:nvSpPr>
          <p:cNvPr id="6" name="Rectangle 5">
            <a:extLst>
              <a:ext uri="{FF2B5EF4-FFF2-40B4-BE49-F238E27FC236}">
                <a16:creationId xmlns:a16="http://schemas.microsoft.com/office/drawing/2014/main" id="{03C05727-069A-4088-A6BA-5D35B3EBEDE0}"/>
              </a:ext>
            </a:extLst>
          </p:cNvPr>
          <p:cNvSpPr/>
          <p:nvPr/>
        </p:nvSpPr>
        <p:spPr>
          <a:xfrm>
            <a:off x="3748597" y="1175950"/>
            <a:ext cx="5007008" cy="415498"/>
          </a:xfrm>
          <a:prstGeom prst="rect">
            <a:avLst/>
          </a:prstGeom>
        </p:spPr>
        <p:txBody>
          <a:bodyPr wrap="square">
            <a:spAutoFit/>
          </a:bodyPr>
          <a:lstStyle/>
          <a:p>
            <a:pPr algn="ctr" defTabSz="342900"/>
            <a:r>
              <a:rPr lang="en-US" sz="2100" b="1" dirty="0">
                <a:solidFill>
                  <a:prstClr val="black"/>
                </a:solidFill>
                <a:latin typeface="Century Gothic" panose="020B0502020202020204"/>
              </a:rPr>
              <a:t>Qualified Contractors Report</a:t>
            </a:r>
          </a:p>
        </p:txBody>
      </p:sp>
    </p:spTree>
    <p:extLst>
      <p:ext uri="{BB962C8B-B14F-4D97-AF65-F5344CB8AC3E}">
        <p14:creationId xmlns:p14="http://schemas.microsoft.com/office/powerpoint/2010/main" val="1929421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84B72E-DBD4-441D-A963-FD1E18DC244D}"/>
              </a:ext>
            </a:extLst>
          </p:cNvPr>
          <p:cNvPicPr>
            <a:picLocks noChangeAspect="1"/>
          </p:cNvPicPr>
          <p:nvPr/>
        </p:nvPicPr>
        <p:blipFill>
          <a:blip r:embed="rId3"/>
          <a:stretch>
            <a:fillRect/>
          </a:stretch>
        </p:blipFill>
        <p:spPr>
          <a:xfrm>
            <a:off x="464574" y="1874323"/>
            <a:ext cx="8679426" cy="3109355"/>
          </a:xfrm>
          <a:prstGeom prst="rect">
            <a:avLst/>
          </a:prstGeom>
        </p:spPr>
      </p:pic>
      <p:sp>
        <p:nvSpPr>
          <p:cNvPr id="6" name="Rectangle 5">
            <a:extLst>
              <a:ext uri="{FF2B5EF4-FFF2-40B4-BE49-F238E27FC236}">
                <a16:creationId xmlns:a16="http://schemas.microsoft.com/office/drawing/2014/main" id="{C7BAB066-B302-4890-A82D-953DCB49405A}"/>
              </a:ext>
            </a:extLst>
          </p:cNvPr>
          <p:cNvSpPr/>
          <p:nvPr/>
        </p:nvSpPr>
        <p:spPr>
          <a:xfrm>
            <a:off x="3748597" y="1175950"/>
            <a:ext cx="5007008" cy="415498"/>
          </a:xfrm>
          <a:prstGeom prst="rect">
            <a:avLst/>
          </a:prstGeom>
        </p:spPr>
        <p:txBody>
          <a:bodyPr wrap="square">
            <a:spAutoFit/>
          </a:bodyPr>
          <a:lstStyle/>
          <a:p>
            <a:pPr algn="ctr" defTabSz="342900"/>
            <a:r>
              <a:rPr lang="en-US" sz="2100" b="1" dirty="0">
                <a:solidFill>
                  <a:prstClr val="black"/>
                </a:solidFill>
                <a:latin typeface="Century Gothic" panose="020B0502020202020204"/>
              </a:rPr>
              <a:t>Contractor Evaluation Report</a:t>
            </a:r>
          </a:p>
        </p:txBody>
      </p:sp>
      <p:sp>
        <p:nvSpPr>
          <p:cNvPr id="8" name="Rectangle 7">
            <a:extLst>
              <a:ext uri="{FF2B5EF4-FFF2-40B4-BE49-F238E27FC236}">
                <a16:creationId xmlns:a16="http://schemas.microsoft.com/office/drawing/2014/main" id="{85BB30DB-6457-41B1-9674-A0CB31D6BAF3}"/>
              </a:ext>
            </a:extLst>
          </p:cNvPr>
          <p:cNvSpPr/>
          <p:nvPr/>
        </p:nvSpPr>
        <p:spPr>
          <a:xfrm>
            <a:off x="3748596" y="2833534"/>
            <a:ext cx="1740310" cy="2138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entury Gothic" panose="020B0502020202020204"/>
            </a:endParaRPr>
          </a:p>
        </p:txBody>
      </p:sp>
      <p:cxnSp>
        <p:nvCxnSpPr>
          <p:cNvPr id="7" name="Straight Arrow Connector 6">
            <a:extLst>
              <a:ext uri="{FF2B5EF4-FFF2-40B4-BE49-F238E27FC236}">
                <a16:creationId xmlns:a16="http://schemas.microsoft.com/office/drawing/2014/main" id="{2B97D8EE-DF61-42AE-BEC2-331814DDCFFC}"/>
              </a:ext>
            </a:extLst>
          </p:cNvPr>
          <p:cNvCxnSpPr>
            <a:cxnSpLocks/>
          </p:cNvCxnSpPr>
          <p:nvPr/>
        </p:nvCxnSpPr>
        <p:spPr>
          <a:xfrm>
            <a:off x="7143750" y="1552483"/>
            <a:ext cx="609600" cy="4001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9D24A41-AADD-42E1-81A2-BE1AD136040E}"/>
              </a:ext>
            </a:extLst>
          </p:cNvPr>
          <p:cNvSpPr txBox="1"/>
          <p:nvPr/>
        </p:nvSpPr>
        <p:spPr>
          <a:xfrm>
            <a:off x="3899412" y="3810616"/>
            <a:ext cx="4343400" cy="784830"/>
          </a:xfrm>
          <a:prstGeom prst="rect">
            <a:avLst/>
          </a:prstGeom>
          <a:solidFill>
            <a:schemeClr val="bg1"/>
          </a:solidFill>
          <a:ln w="28575">
            <a:solidFill>
              <a:schemeClr val="tx1"/>
            </a:solidFill>
          </a:ln>
        </p:spPr>
        <p:txBody>
          <a:bodyPr wrap="square" rtlCol="0">
            <a:spAutoFit/>
          </a:bodyPr>
          <a:lstStyle/>
          <a:p>
            <a:pPr defTabSz="342900"/>
            <a:r>
              <a:rPr lang="en-US" sz="1500" b="1" u="sng" dirty="0">
                <a:solidFill>
                  <a:prstClr val="black"/>
                </a:solidFill>
                <a:latin typeface="Century Gothic" panose="020B0502020202020204"/>
              </a:rPr>
              <a:t>Contractor Evaluation Report</a:t>
            </a:r>
            <a:r>
              <a:rPr lang="en-US" sz="1500" dirty="0">
                <a:solidFill>
                  <a:prstClr val="black"/>
                </a:solidFill>
                <a:latin typeface="Century Gothic" panose="020B0502020202020204"/>
              </a:rPr>
              <a:t>, click on Reports tab, search for “evaluation” which will display the report.</a:t>
            </a:r>
          </a:p>
        </p:txBody>
      </p:sp>
    </p:spTree>
    <p:extLst>
      <p:ext uri="{BB962C8B-B14F-4D97-AF65-F5344CB8AC3E}">
        <p14:creationId xmlns:p14="http://schemas.microsoft.com/office/powerpoint/2010/main" val="2329669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73C6AB-A79D-453C-BCE1-818229A7855B}"/>
              </a:ext>
            </a:extLst>
          </p:cNvPr>
          <p:cNvPicPr>
            <a:picLocks noChangeAspect="1"/>
          </p:cNvPicPr>
          <p:nvPr/>
        </p:nvPicPr>
        <p:blipFill>
          <a:blip r:embed="rId3"/>
          <a:stretch>
            <a:fillRect/>
          </a:stretch>
        </p:blipFill>
        <p:spPr>
          <a:xfrm>
            <a:off x="117987" y="1985501"/>
            <a:ext cx="8863781" cy="3744122"/>
          </a:xfrm>
          <a:prstGeom prst="rect">
            <a:avLst/>
          </a:prstGeom>
        </p:spPr>
      </p:pic>
      <p:sp>
        <p:nvSpPr>
          <p:cNvPr id="6" name="TextBox 5">
            <a:extLst>
              <a:ext uri="{FF2B5EF4-FFF2-40B4-BE49-F238E27FC236}">
                <a16:creationId xmlns:a16="http://schemas.microsoft.com/office/drawing/2014/main" id="{2AD988BE-83AB-425C-BB50-5557D1CAA718}"/>
              </a:ext>
            </a:extLst>
          </p:cNvPr>
          <p:cNvSpPr txBox="1"/>
          <p:nvPr/>
        </p:nvSpPr>
        <p:spPr>
          <a:xfrm>
            <a:off x="3546988" y="3135876"/>
            <a:ext cx="5102942" cy="507831"/>
          </a:xfrm>
          <a:prstGeom prst="rect">
            <a:avLst/>
          </a:prstGeom>
          <a:noFill/>
          <a:ln w="28575">
            <a:solidFill>
              <a:schemeClr val="tx1"/>
            </a:solidFill>
          </a:ln>
        </p:spPr>
        <p:txBody>
          <a:bodyPr wrap="square" rtlCol="0">
            <a:spAutoFit/>
          </a:bodyPr>
          <a:lstStyle/>
          <a:p>
            <a:pPr defTabSz="342900"/>
            <a:r>
              <a:rPr lang="en-US" sz="1350" dirty="0">
                <a:solidFill>
                  <a:prstClr val="black"/>
                </a:solidFill>
                <a:latin typeface="Century Gothic" panose="020B0502020202020204"/>
              </a:rPr>
              <a:t>Roles with permissions can view all completed evaluations for each contractor. </a:t>
            </a:r>
          </a:p>
        </p:txBody>
      </p:sp>
      <p:sp>
        <p:nvSpPr>
          <p:cNvPr id="4" name="Rectangle 3">
            <a:extLst>
              <a:ext uri="{FF2B5EF4-FFF2-40B4-BE49-F238E27FC236}">
                <a16:creationId xmlns:a16="http://schemas.microsoft.com/office/drawing/2014/main" id="{A718B476-5A01-4931-B181-27F741458266}"/>
              </a:ext>
            </a:extLst>
          </p:cNvPr>
          <p:cNvSpPr/>
          <p:nvPr/>
        </p:nvSpPr>
        <p:spPr>
          <a:xfrm>
            <a:off x="3748597" y="1175950"/>
            <a:ext cx="5007008" cy="415498"/>
          </a:xfrm>
          <a:prstGeom prst="rect">
            <a:avLst/>
          </a:prstGeom>
        </p:spPr>
        <p:txBody>
          <a:bodyPr wrap="square">
            <a:spAutoFit/>
          </a:bodyPr>
          <a:lstStyle/>
          <a:p>
            <a:pPr algn="ctr" defTabSz="342900"/>
            <a:r>
              <a:rPr lang="en-US" sz="2100" b="1" dirty="0">
                <a:solidFill>
                  <a:prstClr val="black"/>
                </a:solidFill>
                <a:latin typeface="Century Gothic" panose="020B0502020202020204"/>
              </a:rPr>
              <a:t>Contractor Evaluation Report</a:t>
            </a:r>
          </a:p>
        </p:txBody>
      </p:sp>
    </p:spTree>
    <p:extLst>
      <p:ext uri="{BB962C8B-B14F-4D97-AF65-F5344CB8AC3E}">
        <p14:creationId xmlns:p14="http://schemas.microsoft.com/office/powerpoint/2010/main" val="3171898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8701" y="2209804"/>
            <a:ext cx="7017203" cy="827311"/>
          </a:xfrm>
        </p:spPr>
        <p:txBody>
          <a:bodyPr>
            <a:normAutofit/>
          </a:bodyPr>
          <a:lstStyle/>
          <a:p>
            <a:r>
              <a:rPr lang="en-US" sz="3750" dirty="0"/>
              <a:t>Questions?</a:t>
            </a:r>
          </a:p>
        </p:txBody>
      </p:sp>
    </p:spTree>
    <p:extLst>
      <p:ext uri="{BB962C8B-B14F-4D97-AF65-F5344CB8AC3E}">
        <p14:creationId xmlns:p14="http://schemas.microsoft.com/office/powerpoint/2010/main" val="2841078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600075" y="2743200"/>
            <a:ext cx="7943850" cy="685800"/>
          </a:xfrm>
        </p:spPr>
        <p:txBody>
          <a:bodyPr>
            <a:noAutofit/>
          </a:bodyPr>
          <a:lstStyle/>
          <a:p>
            <a:pPr algn="ctr"/>
            <a:r>
              <a:rPr lang="en-US" sz="4400" b="1" dirty="0">
                <a:solidFill>
                  <a:schemeClr val="tx1">
                    <a:lumMod val="85000"/>
                    <a:lumOff val="15000"/>
                  </a:schemeClr>
                </a:solidFill>
              </a:rPr>
              <a:t>Facilities Contract Minute</a:t>
            </a:r>
            <a:br>
              <a:rPr lang="en-US" sz="4400" b="1" dirty="0">
                <a:solidFill>
                  <a:schemeClr val="tx1">
                    <a:lumMod val="85000"/>
                    <a:lumOff val="15000"/>
                  </a:schemeClr>
                </a:solidFill>
              </a:rPr>
            </a:br>
            <a:endParaRPr lang="en-US" sz="4400" b="1" dirty="0">
              <a:solidFill>
                <a:schemeClr val="tx1">
                  <a:lumMod val="85000"/>
                  <a:lumOff val="15000"/>
                </a:schemeClr>
              </a:solidFill>
            </a:endParaRPr>
          </a:p>
        </p:txBody>
      </p:sp>
    </p:spTree>
    <p:extLst>
      <p:ext uri="{BB962C8B-B14F-4D97-AF65-F5344CB8AC3E}">
        <p14:creationId xmlns:p14="http://schemas.microsoft.com/office/powerpoint/2010/main" val="148743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0CA3B-B103-4D10-AC99-C450359ABEDE}"/>
              </a:ext>
            </a:extLst>
          </p:cNvPr>
          <p:cNvSpPr>
            <a:spLocks noGrp="1"/>
          </p:cNvSpPr>
          <p:nvPr>
            <p:ph type="body" sz="quarter" idx="13"/>
          </p:nvPr>
        </p:nvSpPr>
        <p:spPr/>
        <p:txBody>
          <a:bodyPr>
            <a:normAutofit/>
          </a:bodyPr>
          <a:lstStyle/>
          <a:p>
            <a:r>
              <a:rPr lang="en-US" sz="3600" b="1" dirty="0">
                <a:solidFill>
                  <a:schemeClr val="tx1">
                    <a:lumMod val="75000"/>
                    <a:lumOff val="25000"/>
                  </a:schemeClr>
                </a:solidFill>
                <a:latin typeface="Arial" panose="020B0604020202020204" pitchFamily="34" charset="0"/>
                <a:cs typeface="Arial" panose="020B0604020202020204" pitchFamily="34" charset="0"/>
              </a:rPr>
              <a:t>Facilities Contracts Minute</a:t>
            </a:r>
          </a:p>
          <a:p>
            <a:endParaRPr lang="en-US" sz="3600" b="1" dirty="0">
              <a:solidFill>
                <a:schemeClr val="tx1">
                  <a:lumMod val="75000"/>
                  <a:lumOff val="25000"/>
                </a:schemeClr>
              </a:solidFill>
              <a:latin typeface="Arial" panose="020B0604020202020204" pitchFamily="34" charset="0"/>
              <a:cs typeface="Arial" panose="020B0604020202020204" pitchFamily="34" charset="0"/>
            </a:endParaRPr>
          </a:p>
          <a:p>
            <a:r>
              <a:rPr lang="en-US" sz="2400" b="1" dirty="0">
                <a:solidFill>
                  <a:schemeClr val="tx1">
                    <a:lumMod val="75000"/>
                    <a:lumOff val="25000"/>
                  </a:schemeClr>
                </a:solidFill>
                <a:latin typeface="Arial" panose="020B0604020202020204" pitchFamily="34" charset="0"/>
                <a:cs typeface="Arial" panose="020B0604020202020204" pitchFamily="34" charset="0"/>
              </a:rPr>
              <a:t>International Union of Operating Engineers (IUOE) </a:t>
            </a:r>
          </a:p>
          <a:p>
            <a:r>
              <a:rPr lang="en-US" sz="2400" b="1" dirty="0">
                <a:solidFill>
                  <a:schemeClr val="tx1">
                    <a:lumMod val="75000"/>
                    <a:lumOff val="25000"/>
                  </a:schemeClr>
                </a:solidFill>
                <a:latin typeface="Arial" panose="020B0604020202020204" pitchFamily="34" charset="0"/>
                <a:cs typeface="Arial" panose="020B0604020202020204" pitchFamily="34" charset="0"/>
              </a:rPr>
              <a:t>Memorandum of Agreement (MOA)</a:t>
            </a:r>
          </a:p>
        </p:txBody>
      </p:sp>
    </p:spTree>
    <p:extLst>
      <p:ext uri="{BB962C8B-B14F-4D97-AF65-F5344CB8AC3E}">
        <p14:creationId xmlns:p14="http://schemas.microsoft.com/office/powerpoint/2010/main" val="269553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38200" y="2057400"/>
            <a:ext cx="7696200" cy="2769989"/>
          </a:xfrm>
        </p:spPr>
        <p:txBody>
          <a:bodyPr/>
          <a:lstStyle/>
          <a:p>
            <a:r>
              <a:rPr lang="en-US" sz="3000" dirty="0">
                <a:latin typeface="Arial" panose="020B0604020202020204" pitchFamily="34" charset="0"/>
                <a:cs typeface="Arial" panose="020B0604020202020204" pitchFamily="34" charset="0"/>
              </a:rPr>
              <a:t>The IUOE has asked Cornell to be included in projects to provide site preparation, including excavation, moving, and grading earth with the use of heavy equipment and other work usually within the jurisdiction of the operating engineers.</a:t>
            </a:r>
          </a:p>
        </p:txBody>
      </p:sp>
      <p:sp>
        <p:nvSpPr>
          <p:cNvPr id="4" name="Title 2">
            <a:extLst>
              <a:ext uri="{FF2B5EF4-FFF2-40B4-BE49-F238E27FC236}">
                <a16:creationId xmlns:a16="http://schemas.microsoft.com/office/drawing/2014/main" id="{5EEC0C34-DCEA-1F4A-AA0E-17F23C8C9860}"/>
              </a:ext>
            </a:extLst>
          </p:cNvPr>
          <p:cNvSpPr txBox="1">
            <a:spLocks/>
          </p:cNvSpPr>
          <p:nvPr/>
        </p:nvSpPr>
        <p:spPr>
          <a:xfrm>
            <a:off x="369143" y="609600"/>
            <a:ext cx="8405714" cy="1219200"/>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defTabSz="887553"/>
            <a:r>
              <a:rPr lang="en-US" sz="3600" b="1" dirty="0">
                <a:solidFill>
                  <a:schemeClr val="tx1">
                    <a:lumMod val="85000"/>
                    <a:lumOff val="15000"/>
                  </a:schemeClr>
                </a:solidFill>
                <a:latin typeface="Arial" panose="020B0604020202020204" pitchFamily="34" charset="0"/>
                <a:cs typeface="Arial" panose="020B0604020202020204" pitchFamily="34" charset="0"/>
              </a:rPr>
              <a:t>Background</a:t>
            </a:r>
          </a:p>
        </p:txBody>
      </p:sp>
    </p:spTree>
    <p:extLst>
      <p:ext uri="{BB962C8B-B14F-4D97-AF65-F5344CB8AC3E}">
        <p14:creationId xmlns:p14="http://schemas.microsoft.com/office/powerpoint/2010/main" val="3541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158487"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FM Global Reminder</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515513" y="1400418"/>
            <a:ext cx="8061675" cy="5002494"/>
          </a:xfrm>
          <a:prstGeom prst="rect">
            <a:avLst/>
          </a:prstGeom>
        </p:spPr>
        <p:txBody>
          <a:bodyPr vert="horz" lIns="78309" tIns="39154" rIns="78309" bIns="39154"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3530" b="1"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274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5</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Rectangle 6">
            <a:extLst>
              <a:ext uri="{FF2B5EF4-FFF2-40B4-BE49-F238E27FC236}">
                <a16:creationId xmlns:a16="http://schemas.microsoft.com/office/drawing/2014/main" id="{AB3C1FC5-BB5C-054E-B715-9A5BDD34E3F3}"/>
              </a:ext>
            </a:extLst>
          </p:cNvPr>
          <p:cNvSpPr/>
          <p:nvPr/>
        </p:nvSpPr>
        <p:spPr>
          <a:xfrm>
            <a:off x="4362129" y="1561643"/>
            <a:ext cx="4641014" cy="4083875"/>
          </a:xfrm>
          <a:prstGeom prst="rect">
            <a:avLst/>
          </a:prstGeom>
        </p:spPr>
        <p:txBody>
          <a:bodyPr wrap="none">
            <a:spAutoFit/>
          </a:bodyPr>
          <a:lstStyle/>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Projects Requiring Full Review</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Projects Requiring Quick Review</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Projects Not Typically Reviewed</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Early FM Global Engagement</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FM Plan Review Process</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FM Plan Review Guidelines </a:t>
            </a:r>
          </a:p>
          <a:p>
            <a:pPr marL="457200" marR="0" lvl="1" indent="0" algn="l" defTabSz="914400" rtl="0" eaLnBrk="1" fontAlgn="auto" latinLnBrk="0" hangingPunct="1">
              <a:lnSpc>
                <a:spcPts val="346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Plan review flow chart </a:t>
            </a:r>
          </a:p>
          <a:p>
            <a:pPr marL="457200" marR="0" lvl="1" indent="0" algn="l" defTabSz="914400" rtl="0" eaLnBrk="1" fontAlgn="auto" latinLnBrk="0" hangingPunct="1">
              <a:lnSpc>
                <a:spcPts val="346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eBuilder review process</a:t>
            </a:r>
          </a:p>
          <a:p>
            <a:pPr marL="342900" marR="0" lvl="0" indent="-342900" algn="l" defTabSz="914400" rtl="0" eaLnBrk="1" fontAlgn="auto" latinLnBrk="0" hangingPunct="1">
              <a:lnSpc>
                <a:spcPts val="346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Resources</a:t>
            </a:r>
          </a:p>
        </p:txBody>
      </p:sp>
      <p:pic>
        <p:nvPicPr>
          <p:cNvPr id="13" name="Picture 12">
            <a:extLst>
              <a:ext uri="{FF2B5EF4-FFF2-40B4-BE49-F238E27FC236}">
                <a16:creationId xmlns:a16="http://schemas.microsoft.com/office/drawing/2014/main" id="{5E886057-9FBA-1446-A755-413576F51D21}"/>
              </a:ext>
            </a:extLst>
          </p:cNvPr>
          <p:cNvPicPr>
            <a:picLocks noChangeAspect="1"/>
          </p:cNvPicPr>
          <p:nvPr/>
        </p:nvPicPr>
        <p:blipFill>
          <a:blip r:embed="rId3"/>
          <a:stretch>
            <a:fillRect/>
          </a:stretch>
        </p:blipFill>
        <p:spPr>
          <a:xfrm>
            <a:off x="762000" y="1661655"/>
            <a:ext cx="3302111" cy="4273320"/>
          </a:xfrm>
          <a:prstGeom prst="rect">
            <a:avLst/>
          </a:prstGeom>
          <a:ln w="158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87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369143" y="609600"/>
            <a:ext cx="8405714" cy="1219200"/>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defTabSz="887553"/>
            <a:r>
              <a:rPr lang="en-US" sz="3600" b="1" dirty="0">
                <a:solidFill>
                  <a:schemeClr val="tx1">
                    <a:lumMod val="85000"/>
                    <a:lumOff val="15000"/>
                  </a:schemeClr>
                </a:solidFill>
                <a:latin typeface="Arial" panose="020B0604020202020204" pitchFamily="34" charset="0"/>
                <a:cs typeface="Arial" panose="020B0604020202020204" pitchFamily="34" charset="0"/>
              </a:rPr>
              <a:t>Memorandum of Agreement</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392589" y="1828800"/>
            <a:ext cx="7797670" cy="4419600"/>
          </a:xfrm>
          <a:prstGeom prst="rect">
            <a:avLst/>
          </a:prstGeom>
        </p:spPr>
        <p:txBody>
          <a:bodyPr vert="horz" lIns="80682" tIns="40341" rIns="80682" bIns="40341" rtlCol="0">
            <a:no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309579" indent="-309579">
              <a:lnSpc>
                <a:spcPct val="150000"/>
              </a:lnSpc>
            </a:pPr>
            <a:r>
              <a:rPr lang="en-US" sz="2800" dirty="0">
                <a:latin typeface="Arial" panose="020B0604020202020204" pitchFamily="34" charset="0"/>
                <a:cs typeface="Arial" panose="020B0604020202020204" pitchFamily="34" charset="0"/>
              </a:rPr>
              <a:t>Cornell has entered into an MOA with the IUOE effective April 2020</a:t>
            </a:r>
          </a:p>
          <a:p>
            <a:pPr marL="686769" lvl="1" indent="-309579">
              <a:lnSpc>
                <a:spcPct val="150000"/>
              </a:lnSpc>
            </a:pPr>
            <a:r>
              <a:rPr lang="en-US" sz="2800" dirty="0">
                <a:latin typeface="Arial" panose="020B0604020202020204" pitchFamily="34" charset="0"/>
                <a:cs typeface="Arial" panose="020B0604020202020204" pitchFamily="34" charset="0"/>
              </a:rPr>
              <a:t>IUOE will be required for Sitework on projects that meet the criteria in the MOA.</a:t>
            </a:r>
          </a:p>
          <a:p>
            <a:pPr marL="686769" lvl="1" indent="-309579">
              <a:lnSpc>
                <a:spcPct val="150000"/>
              </a:lnSpc>
            </a:pPr>
            <a:r>
              <a:rPr lang="en-US" sz="2800" dirty="0">
                <a:latin typeface="Arial" panose="020B0604020202020204" pitchFamily="34" charset="0"/>
                <a:cs typeface="Arial" panose="020B0604020202020204" pitchFamily="34" charset="0"/>
              </a:rPr>
              <a:t>The IUOE can either be the Prime or a Sub.</a:t>
            </a:r>
          </a:p>
          <a:p>
            <a:pPr marL="686769" lvl="1" indent="-309579">
              <a:lnSpc>
                <a:spcPct val="150000"/>
              </a:lnSpc>
            </a:pPr>
            <a:r>
              <a:rPr lang="en-US" sz="2800" dirty="0">
                <a:latin typeface="Arial" panose="020B0604020202020204" pitchFamily="34" charset="0"/>
                <a:cs typeface="Arial" panose="020B0604020202020204" pitchFamily="34" charset="0"/>
              </a:rPr>
              <a:t>The MOA is for five pilot projects. </a:t>
            </a: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417859" y="6331946"/>
            <a:ext cx="280698" cy="322169"/>
          </a:xfrm>
          <a:prstGeom prst="rect">
            <a:avLst/>
          </a:prstGeom>
        </p:spPr>
        <p:txBody>
          <a:bodyPr vert="horz" lIns="80682" tIns="40341" rIns="80682" bIns="40341"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defTabSz="806867">
              <a:defRPr/>
            </a:pPr>
            <a:fld id="{6315554C-9387-4378-80C2-5F7076CAC952}" type="slidenum">
              <a:rPr lang="en-US" sz="1059">
                <a:solidFill>
                  <a:prstClr val="black">
                    <a:tint val="75000"/>
                  </a:prstClr>
                </a:solidFill>
              </a:rPr>
              <a:pPr defTabSz="806867">
                <a:defRPr/>
              </a:pPr>
              <a:t>50</a:t>
            </a:fld>
            <a:endParaRPr lang="en-US" sz="1059" dirty="0">
              <a:solidFill>
                <a:prstClr val="black">
                  <a:tint val="75000"/>
                </a:prstClr>
              </a:solidFill>
            </a:endParaRPr>
          </a:p>
        </p:txBody>
      </p:sp>
    </p:spTree>
    <p:extLst>
      <p:ext uri="{BB962C8B-B14F-4D97-AF65-F5344CB8AC3E}">
        <p14:creationId xmlns:p14="http://schemas.microsoft.com/office/powerpoint/2010/main" val="419088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Autofit/>
          </a:bodyPr>
          <a:lstStyle/>
          <a:p>
            <a:r>
              <a:rPr lang="en-US" sz="3000" dirty="0">
                <a:latin typeface="Arial" panose="020B0604020202020204" pitchFamily="34" charset="0"/>
                <a:cs typeface="Arial" panose="020B0604020202020204" pitchFamily="34" charset="0"/>
              </a:rPr>
              <a:t>IUOE shall provide each of the invited bidders with a minimum of three (3) subcontractors who are signatory to the IUOE.</a:t>
            </a:r>
          </a:p>
          <a:p>
            <a:r>
              <a:rPr lang="en-US" sz="3000" dirty="0">
                <a:latin typeface="Arial" panose="020B0604020202020204" pitchFamily="34" charset="0"/>
                <a:cs typeface="Arial" panose="020B0604020202020204" pitchFamily="34" charset="0"/>
              </a:rPr>
              <a:t>If the invited bidders do not receive a minimum of three (3) bids from the subcontractors, the memorandum of agreement will not take affect.</a:t>
            </a:r>
          </a:p>
        </p:txBody>
      </p:sp>
      <p:sp>
        <p:nvSpPr>
          <p:cNvPr id="4" name="Title 2">
            <a:extLst>
              <a:ext uri="{FF2B5EF4-FFF2-40B4-BE49-F238E27FC236}">
                <a16:creationId xmlns:a16="http://schemas.microsoft.com/office/drawing/2014/main" id="{5EEC0C34-DCEA-1F4A-AA0E-17F23C8C9860}"/>
              </a:ext>
            </a:extLst>
          </p:cNvPr>
          <p:cNvSpPr txBox="1">
            <a:spLocks/>
          </p:cNvSpPr>
          <p:nvPr/>
        </p:nvSpPr>
        <p:spPr>
          <a:xfrm>
            <a:off x="381000" y="381000"/>
            <a:ext cx="8405714" cy="1219200"/>
          </a:xfrm>
          <a:prstGeom prst="rect">
            <a:avLst/>
          </a:prstGeom>
        </p:spPr>
        <p:txBody>
          <a:bodyPr vert="horz" lIns="88751" tIns="44375" rIns="88751" bIns="44375"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defTabSz="887553"/>
            <a:r>
              <a:rPr lang="en-US" sz="3600" b="1" dirty="0">
                <a:solidFill>
                  <a:schemeClr val="tx1">
                    <a:lumMod val="85000"/>
                    <a:lumOff val="15000"/>
                  </a:schemeClr>
                </a:solidFill>
                <a:latin typeface="Arial" panose="020B0604020202020204" pitchFamily="34" charset="0"/>
                <a:cs typeface="Arial" panose="020B0604020202020204" pitchFamily="34" charset="0"/>
              </a:rPr>
              <a:t>IUOE Requirements for Subcontractors</a:t>
            </a:r>
          </a:p>
        </p:txBody>
      </p:sp>
    </p:spTree>
    <p:extLst>
      <p:ext uri="{BB962C8B-B14F-4D97-AF65-F5344CB8AC3E}">
        <p14:creationId xmlns:p14="http://schemas.microsoft.com/office/powerpoint/2010/main" val="170525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52B8F7-AA62-43F0-A839-C8D377D4098B}"/>
              </a:ext>
            </a:extLst>
          </p:cNvPr>
          <p:cNvSpPr>
            <a:spLocks noGrp="1"/>
          </p:cNvSpPr>
          <p:nvPr>
            <p:ph type="body" sz="quarter" idx="13"/>
          </p:nvPr>
        </p:nvSpPr>
        <p:spPr>
          <a:xfrm>
            <a:off x="285750" y="2438400"/>
            <a:ext cx="8678863" cy="3313113"/>
          </a:xfrm>
        </p:spPr>
        <p:txBody>
          <a:bodyPr>
            <a:normAutofit fontScale="92500" lnSpcReduction="10000"/>
          </a:bodyPr>
          <a:lstStyle/>
          <a:p>
            <a:pPr marL="457200" indent="-457200" algn="l">
              <a:buFont typeface="Arial" panose="020B0604020202020204" pitchFamily="34" charset="0"/>
              <a:buChar char="•"/>
            </a:pPr>
            <a:r>
              <a:rPr lang="en-US" sz="3200" dirty="0">
                <a:latin typeface="Arial" panose="020B0604020202020204" pitchFamily="34" charset="0"/>
                <a:cs typeface="Arial" panose="020B0604020202020204" pitchFamily="34" charset="0"/>
              </a:rPr>
              <a:t>We are working through the implementation of this process.  </a:t>
            </a:r>
          </a:p>
          <a:p>
            <a:pPr marL="457200" indent="-457200" algn="l">
              <a:buFont typeface="Arial" panose="020B0604020202020204" pitchFamily="34" charset="0"/>
              <a:buChar char="•"/>
            </a:pPr>
            <a:r>
              <a:rPr lang="en-US" sz="3200" dirty="0">
                <a:latin typeface="Arial" panose="020B0604020202020204" pitchFamily="34" charset="0"/>
                <a:cs typeface="Arial" panose="020B0604020202020204" pitchFamily="34" charset="0"/>
              </a:rPr>
              <a:t>We have bid one project with IUOE as prime and are in the process of bidding one with IUOE as a subcontractor.</a:t>
            </a:r>
          </a:p>
          <a:p>
            <a:pPr marL="457200" indent="-457200" algn="l">
              <a:buFont typeface="Arial" panose="020B0604020202020204" pitchFamily="34" charset="0"/>
              <a:buChar char="•"/>
            </a:pPr>
            <a:r>
              <a:rPr lang="en-US" sz="3200" dirty="0">
                <a:latin typeface="Arial" panose="020B0604020202020204" pitchFamily="34" charset="0"/>
                <a:cs typeface="Arial" panose="020B0604020202020204" pitchFamily="34" charset="0"/>
              </a:rPr>
              <a:t>After the five projects are complete there will be a debrief and we will report out what the next steps will be.</a:t>
            </a:r>
          </a:p>
          <a:p>
            <a:pPr algn="l"/>
            <a:endParaRPr lang="en-US" dirty="0"/>
          </a:p>
        </p:txBody>
      </p:sp>
      <p:sp>
        <p:nvSpPr>
          <p:cNvPr id="3" name="Title 2">
            <a:extLst>
              <a:ext uri="{FF2B5EF4-FFF2-40B4-BE49-F238E27FC236}">
                <a16:creationId xmlns:a16="http://schemas.microsoft.com/office/drawing/2014/main" id="{AEDA6EFB-B61E-4B29-81AC-A6A2905C7AEE}"/>
              </a:ext>
            </a:extLst>
          </p:cNvPr>
          <p:cNvSpPr>
            <a:spLocks noGrp="1"/>
          </p:cNvSpPr>
          <p:nvPr>
            <p:ph type="title"/>
          </p:nvPr>
        </p:nvSpPr>
        <p:spPr>
          <a:xfrm>
            <a:off x="228600" y="1106486"/>
            <a:ext cx="8677656" cy="1103313"/>
          </a:xfrm>
        </p:spPr>
        <p:txBody>
          <a:bodyPr>
            <a:noAutofit/>
          </a:bodyPr>
          <a:lstStyle/>
          <a:p>
            <a:pPr algn="ctr"/>
            <a:r>
              <a:rPr lang="en-US" sz="3600" b="1" dirty="0">
                <a:solidFill>
                  <a:schemeClr val="tx1">
                    <a:lumMod val="85000"/>
                    <a:lumOff val="15000"/>
                  </a:schemeClr>
                </a:solidFill>
                <a:latin typeface="Arial" panose="020B0604020202020204" pitchFamily="34" charset="0"/>
                <a:cs typeface="Arial" panose="020B0604020202020204" pitchFamily="34" charset="0"/>
              </a:rPr>
              <a:t>Current Status</a:t>
            </a:r>
            <a:endParaRPr lang="en-US" sz="3600" dirty="0"/>
          </a:p>
        </p:txBody>
      </p:sp>
    </p:spTree>
    <p:extLst>
      <p:ext uri="{BB962C8B-B14F-4D97-AF65-F5344CB8AC3E}">
        <p14:creationId xmlns:p14="http://schemas.microsoft.com/office/powerpoint/2010/main" val="183318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819400" y="2743200"/>
            <a:ext cx="3505200" cy="685800"/>
          </a:xfrm>
        </p:spPr>
        <p:txBody>
          <a:bodyPr>
            <a:noAutofit/>
          </a:bodyPr>
          <a:lstStyle/>
          <a:p>
            <a:r>
              <a:rPr lang="en-US" sz="4400" b="1" dirty="0">
                <a:solidFill>
                  <a:schemeClr val="tx1">
                    <a:lumMod val="85000"/>
                    <a:lumOff val="15000"/>
                  </a:schemeClr>
                </a:solidFill>
              </a:rPr>
              <a:t>Questions?</a:t>
            </a:r>
          </a:p>
        </p:txBody>
      </p:sp>
    </p:spTree>
    <p:extLst>
      <p:ext uri="{BB962C8B-B14F-4D97-AF65-F5344CB8AC3E}">
        <p14:creationId xmlns:p14="http://schemas.microsoft.com/office/powerpoint/2010/main" val="108742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600075" y="3086100"/>
            <a:ext cx="7943850" cy="685800"/>
          </a:xfrm>
        </p:spPr>
        <p:txBody>
          <a:bodyPr>
            <a:noAutofit/>
          </a:bodyPr>
          <a:lstStyle/>
          <a:p>
            <a:pPr algn="ctr"/>
            <a:r>
              <a:rPr lang="en-US" sz="4400" b="1" dirty="0">
                <a:solidFill>
                  <a:schemeClr val="tx1">
                    <a:lumMod val="85000"/>
                    <a:lumOff val="15000"/>
                  </a:schemeClr>
                </a:solidFill>
              </a:rPr>
              <a:t>Pre-Qualification for Consultants</a:t>
            </a:r>
          </a:p>
        </p:txBody>
      </p:sp>
    </p:spTree>
    <p:extLst>
      <p:ext uri="{BB962C8B-B14F-4D97-AF65-F5344CB8AC3E}">
        <p14:creationId xmlns:p14="http://schemas.microsoft.com/office/powerpoint/2010/main" val="58698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F31A7-1830-49C2-A2A6-01E367BD6135}"/>
              </a:ext>
            </a:extLst>
          </p:cNvPr>
          <p:cNvSpPr>
            <a:spLocks noGrp="1"/>
          </p:cNvSpPr>
          <p:nvPr>
            <p:ph type="body" sz="quarter" idx="13"/>
          </p:nvPr>
        </p:nvSpPr>
        <p:spPr/>
        <p:txBody>
          <a:bodyPr/>
          <a:lstStyle/>
          <a:p>
            <a:r>
              <a:rPr lang="en-US" dirty="0"/>
              <a:t>Pre-Qualified </a:t>
            </a:r>
          </a:p>
          <a:p>
            <a:r>
              <a:rPr lang="en-US" dirty="0"/>
              <a:t>Academic Facility Rehabilitation (PQ-AFR)</a:t>
            </a:r>
          </a:p>
          <a:p>
            <a:r>
              <a:rPr lang="en-US" dirty="0"/>
              <a:t>Design Services</a:t>
            </a:r>
          </a:p>
        </p:txBody>
      </p:sp>
    </p:spTree>
    <p:extLst>
      <p:ext uri="{BB962C8B-B14F-4D97-AF65-F5344CB8AC3E}">
        <p14:creationId xmlns:p14="http://schemas.microsoft.com/office/powerpoint/2010/main" val="119663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740791-BA75-48F2-95C3-825ADF191CED}"/>
              </a:ext>
            </a:extLst>
          </p:cNvPr>
          <p:cNvSpPr>
            <a:spLocks noGrp="1"/>
          </p:cNvSpPr>
          <p:nvPr>
            <p:ph type="body" sz="quarter" idx="13"/>
          </p:nvPr>
        </p:nvSpPr>
        <p:spPr>
          <a:xfrm>
            <a:off x="0" y="1600200"/>
            <a:ext cx="9144000" cy="5257800"/>
          </a:xfrm>
        </p:spPr>
        <p:txBody>
          <a:bodyPr>
            <a:normAutofit fontScale="92500" lnSpcReduction="10000"/>
          </a:bodyPr>
          <a:lstStyle/>
          <a:p>
            <a:pPr marL="457200" indent="-457200" algn="l">
              <a:buFont typeface="Arial" panose="020B0604020202020204" pitchFamily="34" charset="0"/>
              <a:buChar char="•"/>
            </a:pPr>
            <a:r>
              <a:rPr lang="en-US" sz="3000" dirty="0"/>
              <a:t>Goal:  Streamline project delivery, especially in support of new faculty hires</a:t>
            </a:r>
          </a:p>
          <a:p>
            <a:pPr marL="457200" indent="-457200" algn="l">
              <a:buFont typeface="Arial" panose="020B0604020202020204" pitchFamily="34" charset="0"/>
              <a:buChar char="•"/>
            </a:pPr>
            <a:r>
              <a:rPr lang="en-US" sz="3000" dirty="0"/>
              <a:t>Issued RFQ for Academic Facilities Renovations Design Services for repair, rehabilitation, renovation, and improvement of University faculty offices, classrooms and research and teaching laboratory facilities.</a:t>
            </a:r>
          </a:p>
          <a:p>
            <a:pPr marL="457200" indent="-457200" algn="l">
              <a:buFont typeface="Arial" panose="020B0604020202020204" pitchFamily="34" charset="0"/>
              <a:buChar char="•"/>
            </a:pPr>
            <a:r>
              <a:rPr lang="en-US" sz="3000" dirty="0"/>
              <a:t>Competitive selection process, pre-qualified four consultants:</a:t>
            </a:r>
          </a:p>
          <a:p>
            <a:pPr marL="1200150" lvl="1" indent="-457200">
              <a:buFont typeface="Wingdings" panose="05000000000000000000" pitchFamily="2" charset="2"/>
              <a:buChar char="Ø"/>
            </a:pPr>
            <a:r>
              <a:rPr lang="en-US" sz="2600" dirty="0"/>
              <a:t>Ashley McGraw Architects</a:t>
            </a:r>
          </a:p>
          <a:p>
            <a:pPr marL="1200150" lvl="1" indent="-457200">
              <a:buFont typeface="Wingdings" panose="05000000000000000000" pitchFamily="2" charset="2"/>
              <a:buChar char="Ø"/>
            </a:pPr>
            <a:r>
              <a:rPr lang="en-US" sz="2600" dirty="0"/>
              <a:t>Chiang O’Brien Architects</a:t>
            </a:r>
          </a:p>
          <a:p>
            <a:pPr marL="1200150" lvl="1" indent="-457200">
              <a:buFont typeface="Wingdings" panose="05000000000000000000" pitchFamily="2" charset="2"/>
              <a:buChar char="Ø"/>
            </a:pPr>
            <a:r>
              <a:rPr lang="en-US" sz="2600" dirty="0"/>
              <a:t>Richard </a:t>
            </a:r>
            <a:r>
              <a:rPr lang="en-US" sz="2600" dirty="0" err="1"/>
              <a:t>McElhiney</a:t>
            </a:r>
            <a:r>
              <a:rPr lang="en-US" sz="2600" dirty="0"/>
              <a:t> Architects</a:t>
            </a:r>
          </a:p>
          <a:p>
            <a:pPr marL="1200150" lvl="1" indent="-457200">
              <a:buFont typeface="Wingdings" panose="05000000000000000000" pitchFamily="2" charset="2"/>
              <a:buChar char="Ø"/>
            </a:pPr>
            <a:r>
              <a:rPr lang="en-US" sz="2600" dirty="0"/>
              <a:t>SWBR Architects</a:t>
            </a:r>
          </a:p>
          <a:p>
            <a:pPr marL="1200150" lvl="1" indent="-4572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3B7E8EFB-6920-49DF-8795-550D5EA5894D}"/>
              </a:ext>
            </a:extLst>
          </p:cNvPr>
          <p:cNvSpPr>
            <a:spLocks noGrp="1"/>
          </p:cNvSpPr>
          <p:nvPr>
            <p:ph type="title"/>
          </p:nvPr>
        </p:nvSpPr>
        <p:spPr>
          <a:xfrm>
            <a:off x="0" y="838200"/>
            <a:ext cx="9144000" cy="609600"/>
          </a:xfrm>
        </p:spPr>
        <p:txBody>
          <a:bodyPr/>
          <a:lstStyle/>
          <a:p>
            <a:r>
              <a:rPr lang="en-US" dirty="0"/>
              <a:t>PQ-AFR</a:t>
            </a:r>
          </a:p>
        </p:txBody>
      </p:sp>
    </p:spTree>
    <p:extLst>
      <p:ext uri="{BB962C8B-B14F-4D97-AF65-F5344CB8AC3E}">
        <p14:creationId xmlns:p14="http://schemas.microsoft.com/office/powerpoint/2010/main" val="365952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9056B-9DCE-4AB5-8DF9-BD6F18C40BBF}"/>
              </a:ext>
            </a:extLst>
          </p:cNvPr>
          <p:cNvSpPr>
            <a:spLocks noGrp="1"/>
          </p:cNvSpPr>
          <p:nvPr>
            <p:ph type="body" sz="quarter" idx="13"/>
          </p:nvPr>
        </p:nvSpPr>
        <p:spPr>
          <a:xfrm>
            <a:off x="0" y="1752600"/>
            <a:ext cx="9144000" cy="5105400"/>
          </a:xfrm>
        </p:spPr>
        <p:txBody>
          <a:bodyPr>
            <a:normAutofit fontScale="85000" lnSpcReduction="20000"/>
          </a:bodyPr>
          <a:lstStyle/>
          <a:p>
            <a:pPr marL="457200" indent="-457200" algn="l">
              <a:buFont typeface="Arial" panose="020B0604020202020204" pitchFamily="34" charset="0"/>
              <a:buChar char="•"/>
            </a:pPr>
            <a:r>
              <a:rPr lang="en-US" dirty="0"/>
              <a:t>Academic Facilities Renovation</a:t>
            </a:r>
          </a:p>
          <a:p>
            <a:pPr marL="457200" indent="-457200" algn="l">
              <a:buFont typeface="Arial" panose="020B0604020202020204" pitchFamily="34" charset="0"/>
              <a:buChar char="•"/>
            </a:pPr>
            <a:r>
              <a:rPr lang="en-US" dirty="0"/>
              <a:t>Total project budget less than $2M</a:t>
            </a:r>
          </a:p>
          <a:p>
            <a:pPr marL="1200150" lvl="1" indent="-457200">
              <a:buFont typeface="Wingdings" panose="05000000000000000000" pitchFamily="2" charset="2"/>
              <a:buChar char="Ø"/>
            </a:pPr>
            <a:r>
              <a:rPr lang="en-US" dirty="0"/>
              <a:t>Amount includes design, construction, FFE, etc.</a:t>
            </a:r>
          </a:p>
          <a:p>
            <a:pPr marL="457200" lvl="1" indent="-457200">
              <a:buFont typeface="Arial" panose="020B0604020202020204" pitchFamily="34" charset="0"/>
              <a:buChar char="•"/>
            </a:pPr>
            <a:r>
              <a:rPr lang="en-US" sz="3100" dirty="0"/>
              <a:t>Projects will vary in size and complexity; however, all will have an accelerated timeline as many will support new faculty hires</a:t>
            </a:r>
            <a:endParaRPr lang="en-US" dirty="0"/>
          </a:p>
          <a:p>
            <a:pPr marL="457200" lvl="1" indent="-457200">
              <a:buFont typeface="Arial" panose="020B0604020202020204" pitchFamily="34" charset="0"/>
              <a:buChar char="•"/>
            </a:pPr>
            <a:r>
              <a:rPr lang="en-US" sz="3200" dirty="0"/>
              <a:t>This is for use on Cornell Funded projects only, NOT FOR STATE FUNDED PROJECTS</a:t>
            </a:r>
          </a:p>
          <a:p>
            <a:pPr marL="1200150" lvl="1" indent="-457200">
              <a:buFont typeface="Wingdings" panose="05000000000000000000" pitchFamily="2" charset="2"/>
              <a:buChar char="Ø"/>
            </a:pPr>
            <a:endParaRPr lang="en-US" dirty="0"/>
          </a:p>
          <a:p>
            <a:pPr marL="457200" indent="-457200" algn="l">
              <a:buFont typeface="Arial" panose="020B0604020202020204" pitchFamily="34" charset="0"/>
              <a:buChar char="•"/>
            </a:pPr>
            <a:r>
              <a:rPr lang="en-US" dirty="0"/>
              <a:t>Projects will be distributed equitably among the qualified Consultants </a:t>
            </a:r>
          </a:p>
          <a:p>
            <a:pPr marL="1200150" lvl="1" indent="-457200">
              <a:buFont typeface="Wingdings" panose="05000000000000000000" pitchFamily="2" charset="2"/>
              <a:buChar char="Ø"/>
            </a:pPr>
            <a:r>
              <a:rPr lang="en-US" sz="2900" dirty="0"/>
              <a:t>Facilities Contracts will track usage, distribution</a:t>
            </a:r>
          </a:p>
          <a:p>
            <a:pPr marL="1200150" lvl="1" indent="-457200">
              <a:buFont typeface="Wingdings" panose="05000000000000000000" pitchFamily="2" charset="2"/>
              <a:buChar char="Ø"/>
            </a:pPr>
            <a:r>
              <a:rPr lang="en-US" sz="2900" dirty="0"/>
              <a:t>You may request a specific consultant; include the justification in your Project Intake Request</a:t>
            </a:r>
          </a:p>
        </p:txBody>
      </p:sp>
      <p:sp>
        <p:nvSpPr>
          <p:cNvPr id="3" name="Title 2">
            <a:extLst>
              <a:ext uri="{FF2B5EF4-FFF2-40B4-BE49-F238E27FC236}">
                <a16:creationId xmlns:a16="http://schemas.microsoft.com/office/drawing/2014/main" id="{ED6BFE37-05DF-443C-9E43-C5016D58FFE5}"/>
              </a:ext>
            </a:extLst>
          </p:cNvPr>
          <p:cNvSpPr>
            <a:spLocks noGrp="1"/>
          </p:cNvSpPr>
          <p:nvPr>
            <p:ph type="title"/>
          </p:nvPr>
        </p:nvSpPr>
        <p:spPr>
          <a:xfrm>
            <a:off x="-152400" y="914400"/>
            <a:ext cx="9144000" cy="609600"/>
          </a:xfrm>
        </p:spPr>
        <p:txBody>
          <a:bodyPr/>
          <a:lstStyle/>
          <a:p>
            <a:r>
              <a:rPr lang="en-US" dirty="0"/>
              <a:t>PQ-AFR</a:t>
            </a:r>
          </a:p>
        </p:txBody>
      </p:sp>
    </p:spTree>
    <p:extLst>
      <p:ext uri="{BB962C8B-B14F-4D97-AF65-F5344CB8AC3E}">
        <p14:creationId xmlns:p14="http://schemas.microsoft.com/office/powerpoint/2010/main" val="32166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60173A-7FE4-47B9-B4F0-C327E6FB93C5}"/>
              </a:ext>
            </a:extLst>
          </p:cNvPr>
          <p:cNvSpPr>
            <a:spLocks noGrp="1"/>
          </p:cNvSpPr>
          <p:nvPr>
            <p:ph type="body" sz="quarter" idx="13"/>
          </p:nvPr>
        </p:nvSpPr>
        <p:spPr>
          <a:xfrm>
            <a:off x="457200" y="1981200"/>
            <a:ext cx="8382000" cy="4267200"/>
          </a:xfrm>
        </p:spPr>
        <p:txBody>
          <a:bodyPr/>
          <a:lstStyle/>
          <a:p>
            <a:pPr marL="457200" indent="-457200" algn="l">
              <a:buFont typeface="Arial" panose="020B0604020202020204" pitchFamily="34" charset="0"/>
              <a:buChar char="•"/>
            </a:pPr>
            <a:r>
              <a:rPr lang="en-US" dirty="0"/>
              <a:t>This is a fast track process; Consultants will have one week to provide the fee proposal.</a:t>
            </a:r>
          </a:p>
          <a:p>
            <a:pPr marL="457200" indent="-457200" algn="l">
              <a:buFont typeface="Arial" panose="020B0604020202020204" pitchFamily="34" charset="0"/>
              <a:buChar char="•"/>
            </a:pPr>
            <a:r>
              <a:rPr lang="en-US" dirty="0"/>
              <a:t>It is expected that a Contract or Letter of Intent will be issued within one week of receipt of proposal.</a:t>
            </a:r>
          </a:p>
          <a:p>
            <a:pPr marL="457200" indent="-457200" algn="l">
              <a:buFont typeface="Arial" panose="020B0604020202020204" pitchFamily="34" charset="0"/>
              <a:buChar char="•"/>
            </a:pPr>
            <a:r>
              <a:rPr lang="en-US" dirty="0"/>
              <a:t>It is expected that a PAR will either be approved or in process prior to the RFP being sent out.</a:t>
            </a:r>
          </a:p>
          <a:p>
            <a:pPr algn="l"/>
            <a:endParaRPr lang="en-US" dirty="0"/>
          </a:p>
        </p:txBody>
      </p:sp>
      <p:sp>
        <p:nvSpPr>
          <p:cNvPr id="3" name="Title 2">
            <a:extLst>
              <a:ext uri="{FF2B5EF4-FFF2-40B4-BE49-F238E27FC236}">
                <a16:creationId xmlns:a16="http://schemas.microsoft.com/office/drawing/2014/main" id="{CF1E5655-6A43-400F-B145-7709D5098CE3}"/>
              </a:ext>
            </a:extLst>
          </p:cNvPr>
          <p:cNvSpPr>
            <a:spLocks noGrp="1"/>
          </p:cNvSpPr>
          <p:nvPr>
            <p:ph type="title"/>
          </p:nvPr>
        </p:nvSpPr>
        <p:spPr>
          <a:xfrm>
            <a:off x="0" y="914400"/>
            <a:ext cx="9144000" cy="593834"/>
          </a:xfrm>
        </p:spPr>
        <p:txBody>
          <a:bodyPr/>
          <a:lstStyle/>
          <a:p>
            <a:r>
              <a:rPr lang="en-US" dirty="0"/>
              <a:t>Project Parameters</a:t>
            </a:r>
          </a:p>
        </p:txBody>
      </p:sp>
    </p:spTree>
    <p:extLst>
      <p:ext uri="{BB962C8B-B14F-4D97-AF65-F5344CB8AC3E}">
        <p14:creationId xmlns:p14="http://schemas.microsoft.com/office/powerpoint/2010/main" val="261337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3C750C-9DCA-4BA8-8CBA-7B2260804E9E}"/>
              </a:ext>
            </a:extLst>
          </p:cNvPr>
          <p:cNvSpPr>
            <a:spLocks noGrp="1"/>
          </p:cNvSpPr>
          <p:nvPr>
            <p:ph type="body" sz="quarter" idx="13"/>
          </p:nvPr>
        </p:nvSpPr>
        <p:spPr>
          <a:xfrm>
            <a:off x="609600" y="1828800"/>
            <a:ext cx="7848600" cy="4724400"/>
          </a:xfrm>
        </p:spPr>
        <p:txBody>
          <a:bodyPr>
            <a:normAutofit/>
          </a:bodyPr>
          <a:lstStyle/>
          <a:p>
            <a:pPr marL="457200" indent="-457200" algn="l">
              <a:buFont typeface="Arial" panose="020B0604020202020204" pitchFamily="34" charset="0"/>
              <a:buChar char="•"/>
            </a:pPr>
            <a:r>
              <a:rPr lang="en-US" dirty="0"/>
              <a:t>Request to use PQ-AFR in your PIR</a:t>
            </a:r>
          </a:p>
          <a:p>
            <a:pPr marL="457200" indent="-457200" algn="l">
              <a:buFont typeface="Arial" panose="020B0604020202020204" pitchFamily="34" charset="0"/>
              <a:buChar char="•"/>
            </a:pPr>
            <a:r>
              <a:rPr lang="en-US" dirty="0"/>
              <a:t>Once request is approved and PAR is in process:</a:t>
            </a:r>
          </a:p>
          <a:p>
            <a:pPr marL="1200150" lvl="1" indent="-457200">
              <a:buFont typeface="Arial" panose="020B0604020202020204" pitchFamily="34" charset="0"/>
              <a:buChar char="•"/>
            </a:pPr>
            <a:r>
              <a:rPr lang="en-US" dirty="0"/>
              <a:t>Use the RFP form for PQ-AFR</a:t>
            </a:r>
          </a:p>
          <a:p>
            <a:pPr marL="1200150" lvl="1" indent="-457200">
              <a:buFont typeface="Arial" panose="020B0604020202020204" pitchFamily="34" charset="0"/>
              <a:buChar char="•"/>
            </a:pPr>
            <a:r>
              <a:rPr lang="en-US" dirty="0"/>
              <a:t>Edit the appropriate Contract for the project</a:t>
            </a:r>
          </a:p>
          <a:p>
            <a:pPr marL="1200150" lvl="1" indent="-457200">
              <a:buFont typeface="Arial" panose="020B0604020202020204" pitchFamily="34" charset="0"/>
              <a:buChar char="•"/>
            </a:pPr>
            <a:r>
              <a:rPr lang="en-US" dirty="0"/>
              <a:t>Send the RFP, edited Contract and any attachments to the Facilities Contracts mailbox for review and issuance to the Consultant.</a:t>
            </a:r>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endParaRPr lang="en-US" dirty="0"/>
          </a:p>
          <a:p>
            <a:pPr marL="457200" indent="-457200" algn="l">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3AFE18FD-2297-4D72-A62A-1C5801A811E1}"/>
              </a:ext>
            </a:extLst>
          </p:cNvPr>
          <p:cNvSpPr>
            <a:spLocks noGrp="1"/>
          </p:cNvSpPr>
          <p:nvPr>
            <p:ph type="title"/>
          </p:nvPr>
        </p:nvSpPr>
        <p:spPr>
          <a:xfrm>
            <a:off x="0" y="685800"/>
            <a:ext cx="9144000" cy="609600"/>
          </a:xfrm>
        </p:spPr>
        <p:txBody>
          <a:bodyPr/>
          <a:lstStyle/>
          <a:p>
            <a:r>
              <a:rPr lang="en-US" dirty="0"/>
              <a:t>Process</a:t>
            </a:r>
          </a:p>
        </p:txBody>
      </p:sp>
    </p:spTree>
    <p:extLst>
      <p:ext uri="{BB962C8B-B14F-4D97-AF65-F5344CB8AC3E}">
        <p14:creationId xmlns:p14="http://schemas.microsoft.com/office/powerpoint/2010/main" val="177770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158487"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177"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New</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a:t>
            </a:r>
            <a:r>
              <a:rPr kumimoji="0" lang="en-US" sz="3177" b="1" i="0" u="sng"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Pre-Design</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Phase Resources</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736419" y="1146768"/>
            <a:ext cx="7568327" cy="2306504"/>
          </a:xfrm>
          <a:prstGeom prst="rect">
            <a:avLst/>
          </a:prstGeom>
        </p:spPr>
        <p:txBody>
          <a:bodyPr vert="horz" lIns="78309" tIns="39154" rIns="78309" bIns="39154"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State vs Cornell-Funded Projects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Editing Consultant Contracts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FCS Asbestos Program Services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Consultant Selection Sign In Sheet (Template)</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Project Communication Plan Example (Template)</a:t>
            </a: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274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6</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36E83F71-6DB5-4BDF-B5C7-53716D14FA63}"/>
              </a:ext>
            </a:extLst>
          </p:cNvPr>
          <p:cNvPicPr>
            <a:picLocks noChangeAspect="1"/>
          </p:cNvPicPr>
          <p:nvPr/>
        </p:nvPicPr>
        <p:blipFill>
          <a:blip r:embed="rId3"/>
          <a:stretch>
            <a:fillRect/>
          </a:stretch>
        </p:blipFill>
        <p:spPr>
          <a:xfrm>
            <a:off x="742601" y="3550576"/>
            <a:ext cx="2362200" cy="3025477"/>
          </a:xfrm>
          <a:prstGeom prst="rect">
            <a:avLst/>
          </a:prstGeom>
          <a:ln w="15875">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4E361D39-EA7C-CF4D-8F5E-708A13FA1A40}"/>
              </a:ext>
            </a:extLst>
          </p:cNvPr>
          <p:cNvPicPr>
            <a:picLocks noChangeAspect="1"/>
          </p:cNvPicPr>
          <p:nvPr/>
        </p:nvPicPr>
        <p:blipFill>
          <a:blip r:embed="rId4"/>
          <a:stretch>
            <a:fillRect/>
          </a:stretch>
        </p:blipFill>
        <p:spPr>
          <a:xfrm>
            <a:off x="6107936" y="4051979"/>
            <a:ext cx="2585114" cy="1971947"/>
          </a:xfrm>
          <a:prstGeom prst="rect">
            <a:avLst/>
          </a:prstGeom>
          <a:ln w="15875">
            <a:solidFill>
              <a:schemeClr val="tx1"/>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C51438C-8A34-0F41-AFE7-DA9994A13141}"/>
              </a:ext>
            </a:extLst>
          </p:cNvPr>
          <p:cNvPicPr>
            <a:picLocks noChangeAspect="1"/>
          </p:cNvPicPr>
          <p:nvPr/>
        </p:nvPicPr>
        <p:blipFill>
          <a:blip r:embed="rId5"/>
          <a:stretch>
            <a:fillRect/>
          </a:stretch>
        </p:blipFill>
        <p:spPr>
          <a:xfrm>
            <a:off x="3461964" y="3550575"/>
            <a:ext cx="2332587" cy="3025477"/>
          </a:xfrm>
          <a:prstGeom prst="rect">
            <a:avLst/>
          </a:prstGeom>
          <a:noFill/>
          <a:ln w="158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671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04BFF4-496C-40D2-8278-FD6D4F2674BD}"/>
              </a:ext>
            </a:extLst>
          </p:cNvPr>
          <p:cNvSpPr>
            <a:spLocks noGrp="1"/>
          </p:cNvSpPr>
          <p:nvPr>
            <p:ph type="body" sz="quarter" idx="13"/>
          </p:nvPr>
        </p:nvSpPr>
        <p:spPr>
          <a:xfrm>
            <a:off x="381000" y="1828800"/>
            <a:ext cx="8229600" cy="4419600"/>
          </a:xfrm>
        </p:spPr>
        <p:txBody>
          <a:bodyPr/>
          <a:lstStyle/>
          <a:p>
            <a:pPr marL="457200" indent="-457200" algn="l">
              <a:buFont typeface="Arial" panose="020B0604020202020204" pitchFamily="34" charset="0"/>
              <a:buChar char="•"/>
            </a:pPr>
            <a:r>
              <a:rPr lang="en-US" dirty="0"/>
              <a:t>Once reviewed, Facilities Contracts will issue the RFP to the selected Consultant</a:t>
            </a:r>
          </a:p>
          <a:p>
            <a:pPr marL="1200150" lvl="1" indent="-457200">
              <a:buFont typeface="Arial" panose="020B0604020202020204" pitchFamily="34" charset="0"/>
              <a:buChar char="•"/>
            </a:pPr>
            <a:r>
              <a:rPr lang="en-US" dirty="0"/>
              <a:t>FC will send the RFP, Contract, attachments and a Fee Breakdown that has the agreed hourly rates and subconsultants already filled in.</a:t>
            </a:r>
          </a:p>
          <a:p>
            <a:pPr marL="1200150" lvl="1" indent="-457200">
              <a:buFont typeface="Arial" panose="020B0604020202020204" pitchFamily="34" charset="0"/>
              <a:buChar char="•"/>
            </a:pPr>
            <a:r>
              <a:rPr lang="en-US" dirty="0"/>
              <a:t>RFI’s will still be required and go through Facilities Contracts mailbox and an RFI Log will be required.</a:t>
            </a:r>
          </a:p>
          <a:p>
            <a:pPr algn="l"/>
            <a:endParaRPr lang="en-US" dirty="0"/>
          </a:p>
        </p:txBody>
      </p:sp>
      <p:sp>
        <p:nvSpPr>
          <p:cNvPr id="3" name="Title 2">
            <a:extLst>
              <a:ext uri="{FF2B5EF4-FFF2-40B4-BE49-F238E27FC236}">
                <a16:creationId xmlns:a16="http://schemas.microsoft.com/office/drawing/2014/main" id="{45CDCBF5-ACB8-4161-848D-AEF8B2723809}"/>
              </a:ext>
            </a:extLst>
          </p:cNvPr>
          <p:cNvSpPr>
            <a:spLocks noGrp="1"/>
          </p:cNvSpPr>
          <p:nvPr>
            <p:ph type="title"/>
          </p:nvPr>
        </p:nvSpPr>
        <p:spPr>
          <a:xfrm>
            <a:off x="0" y="762000"/>
            <a:ext cx="9144000" cy="609600"/>
          </a:xfrm>
        </p:spPr>
        <p:txBody>
          <a:bodyPr/>
          <a:lstStyle/>
          <a:p>
            <a:r>
              <a:rPr lang="en-US" dirty="0"/>
              <a:t>Process</a:t>
            </a:r>
          </a:p>
        </p:txBody>
      </p:sp>
    </p:spTree>
    <p:extLst>
      <p:ext uri="{BB962C8B-B14F-4D97-AF65-F5344CB8AC3E}">
        <p14:creationId xmlns:p14="http://schemas.microsoft.com/office/powerpoint/2010/main" val="93374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8C7A38-6F43-46BB-8604-6199936A5610}"/>
              </a:ext>
            </a:extLst>
          </p:cNvPr>
          <p:cNvSpPr>
            <a:spLocks noGrp="1"/>
          </p:cNvSpPr>
          <p:nvPr>
            <p:ph type="body" sz="quarter" idx="13"/>
          </p:nvPr>
        </p:nvSpPr>
        <p:spPr>
          <a:xfrm>
            <a:off x="457200" y="1600200"/>
            <a:ext cx="8382000" cy="4876800"/>
          </a:xfrm>
        </p:spPr>
        <p:txBody>
          <a:bodyPr>
            <a:normAutofit lnSpcReduction="10000"/>
          </a:bodyPr>
          <a:lstStyle/>
          <a:p>
            <a:pPr marL="457200" indent="-457200" algn="l">
              <a:buFont typeface="Arial" panose="020B0604020202020204" pitchFamily="34" charset="0"/>
              <a:buChar char="•"/>
            </a:pPr>
            <a:r>
              <a:rPr lang="en-US" dirty="0"/>
              <a:t>Once the response is received, the PM should review and negotiate if necessary (# of hours, etc.)</a:t>
            </a:r>
          </a:p>
          <a:p>
            <a:pPr marL="457200" indent="-457200" algn="l">
              <a:buFont typeface="Arial" panose="020B0604020202020204" pitchFamily="34" charset="0"/>
              <a:buChar char="•"/>
            </a:pPr>
            <a:r>
              <a:rPr lang="en-US" dirty="0"/>
              <a:t>When entering the CRP, for the Commitment type select “PQ_AFR”</a:t>
            </a:r>
          </a:p>
          <a:p>
            <a:pPr marL="457200" indent="-457200" algn="l">
              <a:buFont typeface="Arial" panose="020B0604020202020204" pitchFamily="34" charset="0"/>
              <a:buChar char="•"/>
            </a:pPr>
            <a:r>
              <a:rPr lang="en-US" dirty="0"/>
              <a:t>The Contract and Design process is the same as normal form this point forward</a:t>
            </a:r>
          </a:p>
          <a:p>
            <a:pPr marL="457200" indent="-457200" algn="l">
              <a:buFont typeface="Arial" panose="020B0604020202020204" pitchFamily="34" charset="0"/>
              <a:buChar char="•"/>
            </a:pPr>
            <a:r>
              <a:rPr lang="en-US" dirty="0"/>
              <a:t>A guidance document is being finalized and will be available in the eBuilder Resources and PM Checklist</a:t>
            </a:r>
          </a:p>
        </p:txBody>
      </p:sp>
      <p:sp>
        <p:nvSpPr>
          <p:cNvPr id="3" name="Title 2">
            <a:extLst>
              <a:ext uri="{FF2B5EF4-FFF2-40B4-BE49-F238E27FC236}">
                <a16:creationId xmlns:a16="http://schemas.microsoft.com/office/drawing/2014/main" id="{437F92A7-7BC0-4545-AFBA-E0130EA354E9}"/>
              </a:ext>
            </a:extLst>
          </p:cNvPr>
          <p:cNvSpPr>
            <a:spLocks noGrp="1"/>
          </p:cNvSpPr>
          <p:nvPr>
            <p:ph type="title"/>
          </p:nvPr>
        </p:nvSpPr>
        <p:spPr>
          <a:xfrm>
            <a:off x="0" y="838200"/>
            <a:ext cx="9144000" cy="609600"/>
          </a:xfrm>
        </p:spPr>
        <p:txBody>
          <a:bodyPr/>
          <a:lstStyle/>
          <a:p>
            <a:r>
              <a:rPr lang="en-US" dirty="0"/>
              <a:t>Process</a:t>
            </a:r>
          </a:p>
        </p:txBody>
      </p:sp>
    </p:spTree>
    <p:extLst>
      <p:ext uri="{BB962C8B-B14F-4D97-AF65-F5344CB8AC3E}">
        <p14:creationId xmlns:p14="http://schemas.microsoft.com/office/powerpoint/2010/main" val="34185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819400" y="2743200"/>
            <a:ext cx="3505200" cy="685800"/>
          </a:xfrm>
        </p:spPr>
        <p:txBody>
          <a:bodyPr>
            <a:noAutofit/>
          </a:bodyPr>
          <a:lstStyle/>
          <a:p>
            <a:r>
              <a:rPr lang="en-US" sz="4400" b="1" dirty="0">
                <a:solidFill>
                  <a:schemeClr val="tx1">
                    <a:lumMod val="85000"/>
                    <a:lumOff val="15000"/>
                  </a:schemeClr>
                </a:solidFill>
              </a:rPr>
              <a:t>Questions?</a:t>
            </a:r>
          </a:p>
        </p:txBody>
      </p:sp>
    </p:spTree>
    <p:extLst>
      <p:ext uri="{BB962C8B-B14F-4D97-AF65-F5344CB8AC3E}">
        <p14:creationId xmlns:p14="http://schemas.microsoft.com/office/powerpoint/2010/main" val="423334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600075" y="2743200"/>
            <a:ext cx="7943850" cy="685800"/>
          </a:xfrm>
        </p:spPr>
        <p:txBody>
          <a:bodyPr>
            <a:noAutofit/>
          </a:bodyPr>
          <a:lstStyle/>
          <a:p>
            <a:pPr algn="ctr"/>
            <a:r>
              <a:rPr lang="en-US" sz="4400" b="1" dirty="0">
                <a:solidFill>
                  <a:schemeClr val="tx1">
                    <a:lumMod val="85000"/>
                    <a:lumOff val="15000"/>
                  </a:schemeClr>
                </a:solidFill>
              </a:rPr>
              <a:t>Bid Cross Functional Team</a:t>
            </a:r>
            <a:br>
              <a:rPr lang="en-US" sz="4400" b="1" dirty="0">
                <a:solidFill>
                  <a:schemeClr val="tx1">
                    <a:lumMod val="85000"/>
                    <a:lumOff val="15000"/>
                  </a:schemeClr>
                </a:solidFill>
              </a:rPr>
            </a:br>
            <a:endParaRPr lang="en-US" sz="4400" b="1" dirty="0">
              <a:solidFill>
                <a:schemeClr val="tx1">
                  <a:lumMod val="85000"/>
                  <a:lumOff val="15000"/>
                </a:schemeClr>
              </a:solidFill>
            </a:endParaRPr>
          </a:p>
        </p:txBody>
      </p:sp>
    </p:spTree>
    <p:extLst>
      <p:ext uri="{BB962C8B-B14F-4D97-AF65-F5344CB8AC3E}">
        <p14:creationId xmlns:p14="http://schemas.microsoft.com/office/powerpoint/2010/main" val="357733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81000" y="1295400"/>
            <a:ext cx="8305800" cy="4953000"/>
          </a:xfrm>
        </p:spPr>
        <p:txBody>
          <a:bodyPr>
            <a:normAutofit fontScale="92500" lnSpcReduction="10000"/>
          </a:bodyPr>
          <a:lstStyle/>
          <a:p>
            <a:pPr marL="0" indent="0">
              <a:buNone/>
            </a:pPr>
            <a:r>
              <a:rPr lang="en-US" sz="3900" b="1" dirty="0"/>
              <a:t>Mission Vision: </a:t>
            </a:r>
          </a:p>
          <a:p>
            <a:pPr marL="0" indent="0" algn="ctr">
              <a:buNone/>
            </a:pPr>
            <a:r>
              <a:rPr lang="en-US" sz="3000" i="1" dirty="0">
                <a:effectLst/>
                <a:ea typeface="Calibri" panose="020F0502020204030204" pitchFamily="34" charset="0"/>
              </a:rPr>
              <a:t>Leverage the expertise, perspectives, and experience of a cross functional group to develop improvements to the Bid Phase process at Cornell University; </a:t>
            </a:r>
          </a:p>
          <a:p>
            <a:pPr marL="0" indent="0" algn="ctr">
              <a:buNone/>
            </a:pPr>
            <a:endParaRPr lang="en-US" sz="2400" b="1" i="1" dirty="0"/>
          </a:p>
          <a:p>
            <a:pPr marL="0" indent="0" algn="ctr">
              <a:buNone/>
            </a:pPr>
            <a:r>
              <a:rPr lang="en-US" b="1" i="1" dirty="0"/>
              <a:t>Proactively Engaging the Contracting Community</a:t>
            </a:r>
          </a:p>
          <a:p>
            <a:pPr marL="0" indent="0" algn="ctr">
              <a:buNone/>
            </a:pPr>
            <a:endParaRPr lang="en-US" sz="900" b="1" i="1" dirty="0"/>
          </a:p>
          <a:p>
            <a:pPr marL="0" indent="0" algn="ctr">
              <a:buNone/>
            </a:pPr>
            <a:r>
              <a:rPr lang="en-US" b="1" i="1" dirty="0"/>
              <a:t>Cornell Processes – Education &amp; Training</a:t>
            </a:r>
          </a:p>
          <a:p>
            <a:pPr marL="0" indent="0" algn="ctr">
              <a:buNone/>
            </a:pPr>
            <a:endParaRPr lang="en-US" sz="900" b="1" i="1" dirty="0"/>
          </a:p>
          <a:p>
            <a:pPr marL="0" indent="0" algn="ctr">
              <a:buNone/>
            </a:pPr>
            <a:r>
              <a:rPr lang="en-US" b="1" i="1" dirty="0">
                <a:solidFill>
                  <a:schemeClr val="tx1"/>
                </a:solidFill>
              </a:rPr>
              <a:t>Campus Wide Bidding Strategy </a:t>
            </a:r>
          </a:p>
          <a:p>
            <a:pPr marL="0" indent="0" algn="ctr">
              <a:buNone/>
            </a:pPr>
            <a:endParaRPr lang="en-US" sz="2400" b="1" i="1" dirty="0"/>
          </a:p>
          <a:p>
            <a:pPr marL="0" indent="0" algn="ctr">
              <a:buNone/>
            </a:pPr>
            <a:r>
              <a:rPr lang="en-US" sz="2400" b="1" i="1" dirty="0"/>
              <a:t> </a:t>
            </a:r>
          </a:p>
          <a:p>
            <a:pPr marL="0" indent="0">
              <a:buNone/>
            </a:pPr>
            <a:endParaRPr lang="en-US" sz="2800" dirty="0"/>
          </a:p>
          <a:p>
            <a:pPr lvl="1"/>
            <a:endParaRPr lang="en-US" sz="3200" dirty="0"/>
          </a:p>
        </p:txBody>
      </p:sp>
      <p:sp>
        <p:nvSpPr>
          <p:cNvPr id="3" name="Title 2"/>
          <p:cNvSpPr>
            <a:spLocks noGrp="1"/>
          </p:cNvSpPr>
          <p:nvPr>
            <p:ph type="title"/>
          </p:nvPr>
        </p:nvSpPr>
        <p:spPr>
          <a:xfrm>
            <a:off x="262713" y="381000"/>
            <a:ext cx="8677656" cy="685800"/>
          </a:xfrm>
        </p:spPr>
        <p:txBody>
          <a:bodyPr>
            <a:normAutofit/>
          </a:bodyPr>
          <a:lstStyle/>
          <a:p>
            <a:r>
              <a:rPr lang="en-US" sz="3600" dirty="0"/>
              <a:t>Bid Phase Cross-Functional Group </a:t>
            </a:r>
          </a:p>
        </p:txBody>
      </p:sp>
    </p:spTree>
    <p:extLst>
      <p:ext uri="{BB962C8B-B14F-4D97-AF65-F5344CB8AC3E}">
        <p14:creationId xmlns:p14="http://schemas.microsoft.com/office/powerpoint/2010/main" val="260335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81000" y="1295400"/>
            <a:ext cx="8305800" cy="5410200"/>
          </a:xfrm>
        </p:spPr>
        <p:txBody>
          <a:bodyPr>
            <a:normAutofit/>
          </a:bodyPr>
          <a:lstStyle/>
          <a:p>
            <a:pPr marL="0" indent="0">
              <a:buNone/>
            </a:pPr>
            <a:r>
              <a:rPr lang="en-US" sz="3600" b="1" dirty="0"/>
              <a:t>Cornell Bidding Calendar: Outlook Tool </a:t>
            </a:r>
          </a:p>
          <a:p>
            <a:pPr marL="0" indent="0">
              <a:buNone/>
            </a:pPr>
            <a:endParaRPr lang="en-US" sz="1100" b="1" dirty="0"/>
          </a:p>
          <a:p>
            <a:pPr marL="0" marR="0" indent="0">
              <a:spcBef>
                <a:spcPts val="0"/>
              </a:spcBef>
              <a:spcAft>
                <a:spcPts val="0"/>
              </a:spcAft>
              <a:buNone/>
            </a:pPr>
            <a:endParaRPr lang="en-US" sz="1600" b="1" dirty="0">
              <a:solidFill>
                <a:srgbClr val="1E4E79"/>
              </a:solidFill>
              <a:effectLst/>
              <a:latin typeface="Calibri" panose="020F0502020204030204" pitchFamily="34" charset="0"/>
            </a:endParaRPr>
          </a:p>
        </p:txBody>
      </p:sp>
      <p:sp>
        <p:nvSpPr>
          <p:cNvPr id="3" name="Title 2"/>
          <p:cNvSpPr>
            <a:spLocks noGrp="1"/>
          </p:cNvSpPr>
          <p:nvPr>
            <p:ph type="title"/>
          </p:nvPr>
        </p:nvSpPr>
        <p:spPr>
          <a:xfrm>
            <a:off x="262713" y="381000"/>
            <a:ext cx="8677656" cy="685800"/>
          </a:xfrm>
        </p:spPr>
        <p:txBody>
          <a:bodyPr>
            <a:normAutofit fontScale="90000"/>
          </a:bodyPr>
          <a:lstStyle/>
          <a:p>
            <a:pPr algn="ctr"/>
            <a:r>
              <a:rPr lang="en-US" sz="3600" dirty="0"/>
              <a:t>Campus Wide Bidding Strategy &amp; Reporting</a:t>
            </a:r>
          </a:p>
        </p:txBody>
      </p:sp>
      <p:pic>
        <p:nvPicPr>
          <p:cNvPr id="4" name="Picture 3">
            <a:extLst>
              <a:ext uri="{FF2B5EF4-FFF2-40B4-BE49-F238E27FC236}">
                <a16:creationId xmlns:a16="http://schemas.microsoft.com/office/drawing/2014/main" id="{48240B4A-42CD-46EF-BB4C-A8E7189CB5F6}"/>
              </a:ext>
            </a:extLst>
          </p:cNvPr>
          <p:cNvPicPr>
            <a:picLocks noChangeAspect="1"/>
          </p:cNvPicPr>
          <p:nvPr/>
        </p:nvPicPr>
        <p:blipFill>
          <a:blip r:embed="rId3"/>
          <a:stretch>
            <a:fillRect/>
          </a:stretch>
        </p:blipFill>
        <p:spPr>
          <a:xfrm>
            <a:off x="457200" y="2286000"/>
            <a:ext cx="8378587" cy="4038600"/>
          </a:xfrm>
          <a:prstGeom prst="rect">
            <a:avLst/>
          </a:prstGeom>
        </p:spPr>
      </p:pic>
    </p:spTree>
    <p:extLst>
      <p:ext uri="{BB962C8B-B14F-4D97-AF65-F5344CB8AC3E}">
        <p14:creationId xmlns:p14="http://schemas.microsoft.com/office/powerpoint/2010/main" val="70927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303EFA-5ED4-4507-B681-15DC5327812A}"/>
              </a:ext>
            </a:extLst>
          </p:cNvPr>
          <p:cNvSpPr>
            <a:spLocks noGrp="1"/>
          </p:cNvSpPr>
          <p:nvPr>
            <p:ph type="body" sz="quarter" idx="13"/>
          </p:nvPr>
        </p:nvSpPr>
        <p:spPr>
          <a:xfrm>
            <a:off x="285751" y="1752600"/>
            <a:ext cx="3600450" cy="3998913"/>
          </a:xfrm>
        </p:spPr>
        <p:txBody>
          <a:bodyPr>
            <a:normAutofit/>
          </a:bodyPr>
          <a:lstStyle/>
          <a:p>
            <a:pPr marL="0" indent="0">
              <a:buNone/>
            </a:pPr>
            <a:endParaRPr lang="en-US" dirty="0"/>
          </a:p>
          <a:p>
            <a:pPr marL="0" indent="0">
              <a:buNone/>
            </a:pPr>
            <a:r>
              <a:rPr lang="en-US" i="1" dirty="0"/>
              <a:t>“Develop a more proactive, transparent, and streamlined, bidding strategy for our scheduled projects.” </a:t>
            </a:r>
          </a:p>
        </p:txBody>
      </p:sp>
      <p:sp>
        <p:nvSpPr>
          <p:cNvPr id="3" name="Title 2">
            <a:extLst>
              <a:ext uri="{FF2B5EF4-FFF2-40B4-BE49-F238E27FC236}">
                <a16:creationId xmlns:a16="http://schemas.microsoft.com/office/drawing/2014/main" id="{C3A13083-2A87-412E-86CF-3687AE85D19A}"/>
              </a:ext>
            </a:extLst>
          </p:cNvPr>
          <p:cNvSpPr>
            <a:spLocks noGrp="1"/>
          </p:cNvSpPr>
          <p:nvPr>
            <p:ph type="title"/>
          </p:nvPr>
        </p:nvSpPr>
        <p:spPr>
          <a:xfrm>
            <a:off x="285750" y="609600"/>
            <a:ext cx="8677656" cy="685800"/>
          </a:xfrm>
        </p:spPr>
        <p:txBody>
          <a:bodyPr/>
          <a:lstStyle/>
          <a:p>
            <a:r>
              <a:rPr lang="en-US" dirty="0"/>
              <a:t>Cornell Bidding Calendar </a:t>
            </a:r>
          </a:p>
        </p:txBody>
      </p:sp>
      <p:pic>
        <p:nvPicPr>
          <p:cNvPr id="1026" name="Picture 2" descr="Five W's and One H. Five Ws and One H | by Terri Pouliot | Medium">
            <a:extLst>
              <a:ext uri="{FF2B5EF4-FFF2-40B4-BE49-F238E27FC236}">
                <a16:creationId xmlns:a16="http://schemas.microsoft.com/office/drawing/2014/main" id="{71CE3F0F-212C-45B5-B4E9-5C1680A33F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5292" y="1523999"/>
            <a:ext cx="4821477" cy="445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84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027A57-D594-46C7-83B8-6F27F2E2890B}"/>
              </a:ext>
            </a:extLst>
          </p:cNvPr>
          <p:cNvSpPr>
            <a:spLocks noGrp="1"/>
          </p:cNvSpPr>
          <p:nvPr>
            <p:ph type="body" sz="quarter" idx="13"/>
          </p:nvPr>
        </p:nvSpPr>
        <p:spPr>
          <a:xfrm>
            <a:off x="272051" y="1178653"/>
            <a:ext cx="8678863" cy="5603147"/>
          </a:xfrm>
        </p:spPr>
        <p:txBody>
          <a:bodyPr>
            <a:normAutofit/>
          </a:bodyPr>
          <a:lstStyle/>
          <a:p>
            <a:pPr marL="0" indent="0">
              <a:buNone/>
            </a:pPr>
            <a:r>
              <a:rPr lang="en-US" b="1" dirty="0"/>
              <a:t>Improve Bid Timing:  </a:t>
            </a:r>
          </a:p>
          <a:p>
            <a:pPr marL="0" indent="0">
              <a:buNone/>
            </a:pPr>
            <a:r>
              <a:rPr lang="en-US" i="1" dirty="0"/>
              <a:t>- Optimize our proposed bid timing of projects.</a:t>
            </a:r>
          </a:p>
          <a:p>
            <a:pPr marL="0" indent="0">
              <a:buNone/>
            </a:pPr>
            <a:endParaRPr lang="en-US" sz="800" b="1" dirty="0"/>
          </a:p>
          <a:p>
            <a:pPr marL="0" indent="0">
              <a:buNone/>
            </a:pPr>
            <a:r>
              <a:rPr lang="en-US" b="1" dirty="0"/>
              <a:t>Workload Leveling:</a:t>
            </a:r>
          </a:p>
          <a:p>
            <a:pPr marL="0" indent="0">
              <a:buNone/>
            </a:pPr>
            <a:r>
              <a:rPr lang="en-US" dirty="0"/>
              <a:t> - </a:t>
            </a:r>
            <a:r>
              <a:rPr lang="en-US" i="1" dirty="0"/>
              <a:t>Internally with our FCS partners.</a:t>
            </a:r>
          </a:p>
          <a:p>
            <a:pPr>
              <a:buFontTx/>
              <a:buChar char="-"/>
            </a:pPr>
            <a:r>
              <a:rPr lang="en-US" i="1" dirty="0"/>
              <a:t>Externally with work force labor projections.</a:t>
            </a:r>
          </a:p>
          <a:p>
            <a:pPr marL="0" indent="0">
              <a:buNone/>
            </a:pPr>
            <a:endParaRPr lang="en-US" sz="800" i="1" dirty="0"/>
          </a:p>
          <a:p>
            <a:pPr marL="0" indent="0">
              <a:buNone/>
            </a:pPr>
            <a:r>
              <a:rPr lang="en-US" b="1" dirty="0"/>
              <a:t>Collaborate on Proposed &amp; Actual Bid Info:</a:t>
            </a:r>
          </a:p>
          <a:p>
            <a:pPr>
              <a:buFontTx/>
              <a:buChar char="-"/>
            </a:pPr>
            <a:r>
              <a:rPr lang="en-US" dirty="0"/>
              <a:t>Proposed Dates (eBuilder): Schedule Module</a:t>
            </a:r>
          </a:p>
          <a:p>
            <a:pPr>
              <a:buFontTx/>
              <a:buChar char="-"/>
            </a:pPr>
            <a:r>
              <a:rPr lang="en-US" dirty="0"/>
              <a:t>Actual Dates (FCS Contracts Calendar) </a:t>
            </a:r>
          </a:p>
        </p:txBody>
      </p:sp>
      <p:sp>
        <p:nvSpPr>
          <p:cNvPr id="3" name="Title 2">
            <a:extLst>
              <a:ext uri="{FF2B5EF4-FFF2-40B4-BE49-F238E27FC236}">
                <a16:creationId xmlns:a16="http://schemas.microsoft.com/office/drawing/2014/main" id="{94E04AD1-24CB-4DC0-9CDC-46CB26D5C468}"/>
              </a:ext>
            </a:extLst>
          </p:cNvPr>
          <p:cNvSpPr>
            <a:spLocks noGrp="1"/>
          </p:cNvSpPr>
          <p:nvPr>
            <p:ph type="title"/>
          </p:nvPr>
        </p:nvSpPr>
        <p:spPr>
          <a:xfrm>
            <a:off x="285750" y="492853"/>
            <a:ext cx="8677656" cy="685800"/>
          </a:xfrm>
        </p:spPr>
        <p:txBody>
          <a:bodyPr/>
          <a:lstStyle/>
          <a:p>
            <a:r>
              <a:rPr lang="en-US" dirty="0"/>
              <a:t>Cornell Bidding Calendar – Why &amp; What?</a:t>
            </a:r>
          </a:p>
        </p:txBody>
      </p:sp>
    </p:spTree>
    <p:extLst>
      <p:ext uri="{BB962C8B-B14F-4D97-AF65-F5344CB8AC3E}">
        <p14:creationId xmlns:p14="http://schemas.microsoft.com/office/powerpoint/2010/main" val="112258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89C05-06CD-40AF-B1BA-554A9D9A11C9}"/>
              </a:ext>
            </a:extLst>
          </p:cNvPr>
          <p:cNvSpPr>
            <a:spLocks noGrp="1"/>
          </p:cNvSpPr>
          <p:nvPr>
            <p:ph type="body" sz="quarter" idx="13"/>
          </p:nvPr>
        </p:nvSpPr>
        <p:spPr>
          <a:xfrm>
            <a:off x="295743" y="1242934"/>
            <a:ext cx="8678863" cy="5029200"/>
          </a:xfrm>
        </p:spPr>
        <p:txBody>
          <a:bodyPr/>
          <a:lstStyle/>
          <a:p>
            <a:r>
              <a:rPr lang="en-US" b="1" dirty="0"/>
              <a:t>Communication &amp; Planning Tool </a:t>
            </a:r>
            <a:r>
              <a:rPr lang="en-US" dirty="0"/>
              <a:t>–</a:t>
            </a:r>
          </a:p>
          <a:p>
            <a:pPr lvl="1"/>
            <a:r>
              <a:rPr lang="en-US" b="1" dirty="0"/>
              <a:t>Proposed Data </a:t>
            </a:r>
            <a:r>
              <a:rPr lang="en-US" dirty="0"/>
              <a:t>(eBuilder Schedule Module)</a:t>
            </a:r>
          </a:p>
          <a:p>
            <a:pPr marL="1371600" lvl="3" indent="0">
              <a:buNone/>
            </a:pPr>
            <a:endParaRPr lang="en-US" i="1" dirty="0"/>
          </a:p>
          <a:p>
            <a:pPr lvl="3"/>
            <a:endParaRPr lang="en-US" i="1" dirty="0"/>
          </a:p>
        </p:txBody>
      </p:sp>
      <p:sp>
        <p:nvSpPr>
          <p:cNvPr id="3" name="Title 2">
            <a:extLst>
              <a:ext uri="{FF2B5EF4-FFF2-40B4-BE49-F238E27FC236}">
                <a16:creationId xmlns:a16="http://schemas.microsoft.com/office/drawing/2014/main" id="{300218E6-8A78-42D6-8467-07A6108FDE19}"/>
              </a:ext>
            </a:extLst>
          </p:cNvPr>
          <p:cNvSpPr>
            <a:spLocks noGrp="1"/>
          </p:cNvSpPr>
          <p:nvPr>
            <p:ph type="title"/>
          </p:nvPr>
        </p:nvSpPr>
        <p:spPr>
          <a:xfrm>
            <a:off x="296950" y="381000"/>
            <a:ext cx="8677656" cy="685800"/>
          </a:xfrm>
        </p:spPr>
        <p:txBody>
          <a:bodyPr/>
          <a:lstStyle/>
          <a:p>
            <a:r>
              <a:rPr lang="en-US" dirty="0"/>
              <a:t>Cornell Bidding Calendar – What? </a:t>
            </a:r>
          </a:p>
        </p:txBody>
      </p:sp>
      <p:pic>
        <p:nvPicPr>
          <p:cNvPr id="5" name="Picture 4">
            <a:extLst>
              <a:ext uri="{FF2B5EF4-FFF2-40B4-BE49-F238E27FC236}">
                <a16:creationId xmlns:a16="http://schemas.microsoft.com/office/drawing/2014/main" id="{4768B69F-3EF7-4C37-BD18-AEAC249B6EE6}"/>
              </a:ext>
            </a:extLst>
          </p:cNvPr>
          <p:cNvPicPr>
            <a:picLocks noChangeAspect="1"/>
          </p:cNvPicPr>
          <p:nvPr/>
        </p:nvPicPr>
        <p:blipFill>
          <a:blip r:embed="rId3"/>
          <a:stretch>
            <a:fillRect/>
          </a:stretch>
        </p:blipFill>
        <p:spPr>
          <a:xfrm>
            <a:off x="457200" y="2819400"/>
            <a:ext cx="8517406" cy="3716686"/>
          </a:xfrm>
          <a:prstGeom prst="rect">
            <a:avLst/>
          </a:prstGeom>
        </p:spPr>
      </p:pic>
      <p:pic>
        <p:nvPicPr>
          <p:cNvPr id="7" name="Picture 2" descr="Five W's and One H. Five Ws and One H | by Terri Pouliot | Medium">
            <a:extLst>
              <a:ext uri="{FF2B5EF4-FFF2-40B4-BE49-F238E27FC236}">
                <a16:creationId xmlns:a16="http://schemas.microsoft.com/office/drawing/2014/main" id="{EDF51B16-28A4-4674-A085-91AA158AA7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9920" y="474500"/>
            <a:ext cx="1300389" cy="120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17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89C05-06CD-40AF-B1BA-554A9D9A11C9}"/>
              </a:ext>
            </a:extLst>
          </p:cNvPr>
          <p:cNvSpPr>
            <a:spLocks noGrp="1"/>
          </p:cNvSpPr>
          <p:nvPr>
            <p:ph type="body" sz="quarter" idx="13"/>
          </p:nvPr>
        </p:nvSpPr>
        <p:spPr>
          <a:xfrm>
            <a:off x="295743" y="1242934"/>
            <a:ext cx="8678863" cy="5029200"/>
          </a:xfrm>
        </p:spPr>
        <p:txBody>
          <a:bodyPr/>
          <a:lstStyle/>
          <a:p>
            <a:r>
              <a:rPr lang="en-US" b="1" dirty="0"/>
              <a:t>Communication &amp; Planning Tool </a:t>
            </a:r>
            <a:r>
              <a:rPr lang="en-US" dirty="0"/>
              <a:t>–</a:t>
            </a:r>
          </a:p>
          <a:p>
            <a:pPr lvl="1"/>
            <a:r>
              <a:rPr lang="en-US" b="1" dirty="0"/>
              <a:t>Actual Dates </a:t>
            </a:r>
            <a:r>
              <a:rPr lang="en-US" dirty="0"/>
              <a:t>(Facilities Contacts Office Calendar)</a:t>
            </a:r>
          </a:p>
          <a:p>
            <a:pPr lvl="2"/>
            <a:r>
              <a:rPr lang="en-US" i="1" dirty="0"/>
              <a:t>Actual Meeting invitations for projects out to bid</a:t>
            </a:r>
          </a:p>
          <a:p>
            <a:pPr marL="1371600" lvl="3" indent="0">
              <a:buNone/>
            </a:pPr>
            <a:endParaRPr lang="en-US" i="1" dirty="0"/>
          </a:p>
          <a:p>
            <a:pPr lvl="3"/>
            <a:endParaRPr lang="en-US" i="1" dirty="0"/>
          </a:p>
        </p:txBody>
      </p:sp>
      <p:sp>
        <p:nvSpPr>
          <p:cNvPr id="3" name="Title 2">
            <a:extLst>
              <a:ext uri="{FF2B5EF4-FFF2-40B4-BE49-F238E27FC236}">
                <a16:creationId xmlns:a16="http://schemas.microsoft.com/office/drawing/2014/main" id="{300218E6-8A78-42D6-8467-07A6108FDE19}"/>
              </a:ext>
            </a:extLst>
          </p:cNvPr>
          <p:cNvSpPr>
            <a:spLocks noGrp="1"/>
          </p:cNvSpPr>
          <p:nvPr>
            <p:ph type="title"/>
          </p:nvPr>
        </p:nvSpPr>
        <p:spPr>
          <a:xfrm>
            <a:off x="296950" y="381000"/>
            <a:ext cx="8677656" cy="685800"/>
          </a:xfrm>
        </p:spPr>
        <p:txBody>
          <a:bodyPr/>
          <a:lstStyle/>
          <a:p>
            <a:r>
              <a:rPr lang="en-US" dirty="0"/>
              <a:t>Cornell Bidding Calendar – What? </a:t>
            </a:r>
          </a:p>
        </p:txBody>
      </p:sp>
      <p:pic>
        <p:nvPicPr>
          <p:cNvPr id="4" name="Picture 3">
            <a:extLst>
              <a:ext uri="{FF2B5EF4-FFF2-40B4-BE49-F238E27FC236}">
                <a16:creationId xmlns:a16="http://schemas.microsoft.com/office/drawing/2014/main" id="{F59B8161-3966-4A05-AE5F-02BADB4776FB}"/>
              </a:ext>
            </a:extLst>
          </p:cNvPr>
          <p:cNvPicPr>
            <a:picLocks noChangeAspect="1"/>
          </p:cNvPicPr>
          <p:nvPr/>
        </p:nvPicPr>
        <p:blipFill>
          <a:blip r:embed="rId3"/>
          <a:stretch>
            <a:fillRect/>
          </a:stretch>
        </p:blipFill>
        <p:spPr>
          <a:xfrm>
            <a:off x="1257300" y="2819400"/>
            <a:ext cx="6629400" cy="3797221"/>
          </a:xfrm>
          <a:prstGeom prst="rect">
            <a:avLst/>
          </a:prstGeom>
        </p:spPr>
      </p:pic>
      <p:pic>
        <p:nvPicPr>
          <p:cNvPr id="7" name="Picture 2" descr="Five W's and One H. Five Ws and One H | by Terri Pouliot | Medium">
            <a:extLst>
              <a:ext uri="{FF2B5EF4-FFF2-40B4-BE49-F238E27FC236}">
                <a16:creationId xmlns:a16="http://schemas.microsoft.com/office/drawing/2014/main" id="{BB005F6A-8D11-481D-BDD6-48D1DD9AB9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9920" y="474500"/>
            <a:ext cx="1300389" cy="120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6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348425"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177"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New</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a:t>
            </a:r>
            <a:r>
              <a:rPr kumimoji="0" lang="en-US" sz="3177" b="1" i="0" u="sng"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Design</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Phase Resources</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787836" y="1350874"/>
            <a:ext cx="7568327" cy="5412491"/>
          </a:xfrm>
          <a:prstGeom prst="rect">
            <a:avLst/>
          </a:prstGeom>
        </p:spPr>
        <p:txBody>
          <a:bodyPr vert="horz" lIns="78309" tIns="39154" rIns="78309" bIns="39154"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Monthly Status Update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Facilities Inventory Group Services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Site Design &amp; Impacts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FM Global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Site Selection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Low Sloped Roofing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Cost Control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Project Hazmat Procedures (</a:t>
            </a:r>
            <a:r>
              <a:rPr kumimoji="0" lang="en-US" sz="20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GDoc</a:t>
            </a: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Project Meeting Groups Example (Template)</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State Project IFD Informational Meeting (Letter Template)</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Consultant Phase Authorization Letter (Template) </a:t>
            </a:r>
          </a:p>
          <a:p>
            <a:pPr marL="0" marR="0" lvl="0" indent="0" algn="l" defTabSz="665665" rtl="0" eaLnBrk="1" fontAlgn="auto" latinLnBrk="0" hangingPunct="1">
              <a:lnSpc>
                <a:spcPts val="26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Municipal Approvals - Storage Containers (MOU)</a:t>
            </a: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274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7</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26425F00-9467-4A08-A335-E661B44FFD5F}"/>
              </a:ext>
            </a:extLst>
          </p:cNvPr>
          <p:cNvPicPr>
            <a:picLocks noChangeAspect="1"/>
          </p:cNvPicPr>
          <p:nvPr/>
        </p:nvPicPr>
        <p:blipFill>
          <a:blip r:embed="rId3"/>
          <a:stretch>
            <a:fillRect/>
          </a:stretch>
        </p:blipFill>
        <p:spPr>
          <a:xfrm>
            <a:off x="6342650" y="1350874"/>
            <a:ext cx="2234538" cy="2876899"/>
          </a:xfrm>
          <a:prstGeom prst="rect">
            <a:avLst/>
          </a:prstGeom>
          <a:ln>
            <a:solidFill>
              <a:schemeClr val="tx1"/>
            </a:solidFill>
          </a:ln>
        </p:spPr>
      </p:pic>
    </p:spTree>
    <p:extLst>
      <p:ext uri="{BB962C8B-B14F-4D97-AF65-F5344CB8AC3E}">
        <p14:creationId xmlns:p14="http://schemas.microsoft.com/office/powerpoint/2010/main" val="415205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89C05-06CD-40AF-B1BA-554A9D9A11C9}"/>
              </a:ext>
            </a:extLst>
          </p:cNvPr>
          <p:cNvSpPr>
            <a:spLocks noGrp="1"/>
          </p:cNvSpPr>
          <p:nvPr>
            <p:ph type="body" sz="quarter" idx="13"/>
          </p:nvPr>
        </p:nvSpPr>
        <p:spPr>
          <a:xfrm>
            <a:off x="295743" y="1242934"/>
            <a:ext cx="8678863" cy="5029200"/>
          </a:xfrm>
        </p:spPr>
        <p:txBody>
          <a:bodyPr>
            <a:normAutofit lnSpcReduction="10000"/>
          </a:bodyPr>
          <a:lstStyle/>
          <a:p>
            <a:r>
              <a:rPr lang="en-US" b="1" dirty="0"/>
              <a:t>Communication &amp; Planning Tool </a:t>
            </a:r>
            <a:r>
              <a:rPr lang="en-US" dirty="0"/>
              <a:t>–</a:t>
            </a:r>
          </a:p>
          <a:p>
            <a:pPr lvl="1"/>
            <a:r>
              <a:rPr lang="en-US" i="1" u="sng" dirty="0"/>
              <a:t>Project Managers:</a:t>
            </a:r>
          </a:p>
          <a:p>
            <a:pPr lvl="2"/>
            <a:r>
              <a:rPr lang="en-US" dirty="0"/>
              <a:t>Planning Tool when developing your project schedules.</a:t>
            </a:r>
          </a:p>
          <a:p>
            <a:pPr lvl="1"/>
            <a:r>
              <a:rPr lang="en-US" i="1" u="sng" dirty="0"/>
              <a:t>PM Directors &amp; College Representatives: </a:t>
            </a:r>
          </a:p>
          <a:p>
            <a:pPr lvl="2"/>
            <a:r>
              <a:rPr lang="en-US" dirty="0"/>
              <a:t>Strategize bid timing across the Campus Community.</a:t>
            </a:r>
          </a:p>
          <a:p>
            <a:pPr lvl="2"/>
            <a:r>
              <a:rPr lang="en-US" dirty="0"/>
              <a:t>Monthly Meeting (Next one October 20</a:t>
            </a:r>
            <a:r>
              <a:rPr lang="en-US" baseline="30000" dirty="0"/>
              <a:t>th</a:t>
            </a:r>
            <a:r>
              <a:rPr lang="en-US" dirty="0"/>
              <a:t>)</a:t>
            </a:r>
          </a:p>
          <a:p>
            <a:pPr lvl="3"/>
            <a:r>
              <a:rPr lang="en-US" dirty="0"/>
              <a:t>Transparent discussions on proposed bid schedules and prioritized needs and limitations across campus.</a:t>
            </a:r>
          </a:p>
          <a:p>
            <a:pPr lvl="1"/>
            <a:r>
              <a:rPr lang="en-US" i="1" u="sng" dirty="0"/>
              <a:t>Facilities Contracts:</a:t>
            </a:r>
          </a:p>
          <a:p>
            <a:pPr lvl="2"/>
            <a:r>
              <a:rPr lang="en-US" dirty="0"/>
              <a:t> Workload leveling – forecasted workload for Bid Periods</a:t>
            </a:r>
          </a:p>
          <a:p>
            <a:pPr lvl="2"/>
            <a:r>
              <a:rPr lang="en-US" dirty="0"/>
              <a:t>Actual Dates – sharing bid current bid activity across campus</a:t>
            </a:r>
          </a:p>
          <a:p>
            <a:pPr marL="1371600" lvl="3" indent="0">
              <a:buNone/>
            </a:pPr>
            <a:endParaRPr lang="en-US" i="1" dirty="0"/>
          </a:p>
          <a:p>
            <a:pPr lvl="3"/>
            <a:endParaRPr lang="en-US" i="1" dirty="0"/>
          </a:p>
        </p:txBody>
      </p:sp>
      <p:sp>
        <p:nvSpPr>
          <p:cNvPr id="3" name="Title 2">
            <a:extLst>
              <a:ext uri="{FF2B5EF4-FFF2-40B4-BE49-F238E27FC236}">
                <a16:creationId xmlns:a16="http://schemas.microsoft.com/office/drawing/2014/main" id="{300218E6-8A78-42D6-8467-07A6108FDE19}"/>
              </a:ext>
            </a:extLst>
          </p:cNvPr>
          <p:cNvSpPr>
            <a:spLocks noGrp="1"/>
          </p:cNvSpPr>
          <p:nvPr>
            <p:ph type="title"/>
          </p:nvPr>
        </p:nvSpPr>
        <p:spPr>
          <a:xfrm>
            <a:off x="296950" y="381000"/>
            <a:ext cx="8677656" cy="685800"/>
          </a:xfrm>
        </p:spPr>
        <p:txBody>
          <a:bodyPr/>
          <a:lstStyle/>
          <a:p>
            <a:r>
              <a:rPr lang="en-US" dirty="0"/>
              <a:t>Cornell Bidding Calendar – Who? </a:t>
            </a:r>
          </a:p>
        </p:txBody>
      </p:sp>
      <p:pic>
        <p:nvPicPr>
          <p:cNvPr id="6" name="Picture 2" descr="Five W's and One H. Five Ws and One H | by Terri Pouliot | Medium">
            <a:extLst>
              <a:ext uri="{FF2B5EF4-FFF2-40B4-BE49-F238E27FC236}">
                <a16:creationId xmlns:a16="http://schemas.microsoft.com/office/drawing/2014/main" id="{90002656-10D2-413B-A9F7-2190FE094B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9920" y="474500"/>
            <a:ext cx="1300389" cy="120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85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189C05-06CD-40AF-B1BA-554A9D9A11C9}"/>
              </a:ext>
            </a:extLst>
          </p:cNvPr>
          <p:cNvSpPr>
            <a:spLocks noGrp="1"/>
          </p:cNvSpPr>
          <p:nvPr>
            <p:ph type="body" sz="quarter" idx="13"/>
          </p:nvPr>
        </p:nvSpPr>
        <p:spPr>
          <a:xfrm>
            <a:off x="271930" y="1681162"/>
            <a:ext cx="8678863" cy="4414838"/>
          </a:xfrm>
        </p:spPr>
        <p:txBody>
          <a:bodyPr>
            <a:normAutofit lnSpcReduction="10000"/>
          </a:bodyPr>
          <a:lstStyle/>
          <a:p>
            <a:pPr marL="0" indent="0">
              <a:buNone/>
            </a:pPr>
            <a:r>
              <a:rPr lang="en-US" dirty="0"/>
              <a:t>Monthly Bid Planning Meeting:</a:t>
            </a:r>
          </a:p>
          <a:p>
            <a:pPr marL="0" indent="0">
              <a:buNone/>
            </a:pPr>
            <a:r>
              <a:rPr lang="en-US" dirty="0"/>
              <a:t>	Next Scheduled Meeting: October 20, 2020</a:t>
            </a:r>
          </a:p>
          <a:p>
            <a:pPr marL="0" indent="0">
              <a:buNone/>
            </a:pPr>
            <a:r>
              <a:rPr lang="en-US" u="sng" dirty="0"/>
              <a:t>Intent:</a:t>
            </a:r>
            <a:r>
              <a:rPr lang="en-US" dirty="0"/>
              <a:t> </a:t>
            </a:r>
            <a:r>
              <a:rPr lang="en-US" b="1" i="1" dirty="0"/>
              <a:t>Proactive Strategic Discussion</a:t>
            </a:r>
          </a:p>
          <a:p>
            <a:pPr lvl="1"/>
            <a:r>
              <a:rPr lang="en-US" dirty="0"/>
              <a:t> Not meant to be another </a:t>
            </a:r>
            <a:r>
              <a:rPr lang="en-US" i="1" dirty="0"/>
              <a:t>“Gate” (80/20 Rule)</a:t>
            </a:r>
          </a:p>
          <a:p>
            <a:pPr lvl="1"/>
            <a:r>
              <a:rPr lang="en-US" dirty="0"/>
              <a:t>PM’s to validate the next 3-4 weeks of proposed bids prior to meeting (Update Schedule Modules)</a:t>
            </a:r>
          </a:p>
          <a:p>
            <a:pPr lvl="1"/>
            <a:r>
              <a:rPr lang="en-US" dirty="0"/>
              <a:t>Directors discuss proposed bid cycle, discuss options to level workload for bidding community and optimize bids.</a:t>
            </a:r>
          </a:p>
          <a:p>
            <a:pPr marL="1371600" lvl="3" indent="0">
              <a:buNone/>
            </a:pPr>
            <a:endParaRPr lang="en-US" i="1" dirty="0"/>
          </a:p>
          <a:p>
            <a:pPr lvl="3"/>
            <a:endParaRPr lang="en-US" i="1" dirty="0"/>
          </a:p>
        </p:txBody>
      </p:sp>
      <p:sp>
        <p:nvSpPr>
          <p:cNvPr id="3" name="Title 2">
            <a:extLst>
              <a:ext uri="{FF2B5EF4-FFF2-40B4-BE49-F238E27FC236}">
                <a16:creationId xmlns:a16="http://schemas.microsoft.com/office/drawing/2014/main" id="{300218E6-8A78-42D6-8467-07A6108FDE19}"/>
              </a:ext>
            </a:extLst>
          </p:cNvPr>
          <p:cNvSpPr>
            <a:spLocks noGrp="1"/>
          </p:cNvSpPr>
          <p:nvPr>
            <p:ph type="title"/>
          </p:nvPr>
        </p:nvSpPr>
        <p:spPr>
          <a:xfrm>
            <a:off x="296950" y="381000"/>
            <a:ext cx="8677656" cy="685800"/>
          </a:xfrm>
        </p:spPr>
        <p:txBody>
          <a:bodyPr/>
          <a:lstStyle/>
          <a:p>
            <a:r>
              <a:rPr lang="en-US" dirty="0"/>
              <a:t>Cornell Bidding Calendar – When &amp; How? </a:t>
            </a:r>
          </a:p>
        </p:txBody>
      </p:sp>
      <p:pic>
        <p:nvPicPr>
          <p:cNvPr id="5" name="Picture 2" descr="Five W's and One H. Five Ws and One H | by Terri Pouliot | Medium">
            <a:extLst>
              <a:ext uri="{FF2B5EF4-FFF2-40B4-BE49-F238E27FC236}">
                <a16:creationId xmlns:a16="http://schemas.microsoft.com/office/drawing/2014/main" id="{BFE7848E-E7BD-41E6-A5F9-8630EB133F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106" y="1066800"/>
            <a:ext cx="1300389" cy="120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72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B2292E-9EAB-422B-811C-72E8E016BC64}"/>
              </a:ext>
            </a:extLst>
          </p:cNvPr>
          <p:cNvSpPr>
            <a:spLocks noGrp="1"/>
          </p:cNvSpPr>
          <p:nvPr>
            <p:ph type="title"/>
          </p:nvPr>
        </p:nvSpPr>
        <p:spPr>
          <a:xfrm>
            <a:off x="762000" y="1066800"/>
            <a:ext cx="7772400" cy="685800"/>
          </a:xfrm>
        </p:spPr>
        <p:txBody>
          <a:bodyPr/>
          <a:lstStyle/>
          <a:p>
            <a:r>
              <a:rPr lang="en-US" dirty="0"/>
              <a:t>Live Demonstration – Outlook Calendar</a:t>
            </a:r>
          </a:p>
        </p:txBody>
      </p:sp>
    </p:spTree>
    <p:extLst>
      <p:ext uri="{BB962C8B-B14F-4D97-AF65-F5344CB8AC3E}">
        <p14:creationId xmlns:p14="http://schemas.microsoft.com/office/powerpoint/2010/main" val="311353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F7A8766-1D21-480B-8A12-EAC111E5701A}"/>
              </a:ext>
            </a:extLst>
          </p:cNvPr>
          <p:cNvSpPr>
            <a:spLocks noGrp="1"/>
          </p:cNvSpPr>
          <p:nvPr>
            <p:ph type="title"/>
          </p:nvPr>
        </p:nvSpPr>
        <p:spPr>
          <a:xfrm>
            <a:off x="2819400" y="2743200"/>
            <a:ext cx="3505200" cy="685800"/>
          </a:xfrm>
        </p:spPr>
        <p:txBody>
          <a:bodyPr>
            <a:noAutofit/>
          </a:bodyPr>
          <a:lstStyle/>
          <a:p>
            <a:r>
              <a:rPr lang="en-US" sz="4400" b="1" dirty="0">
                <a:solidFill>
                  <a:schemeClr val="tx1">
                    <a:lumMod val="85000"/>
                    <a:lumOff val="15000"/>
                  </a:schemeClr>
                </a:solidFill>
              </a:rPr>
              <a:t>Questions?</a:t>
            </a:r>
          </a:p>
        </p:txBody>
      </p:sp>
    </p:spTree>
    <p:extLst>
      <p:ext uri="{BB962C8B-B14F-4D97-AF65-F5344CB8AC3E}">
        <p14:creationId xmlns:p14="http://schemas.microsoft.com/office/powerpoint/2010/main" val="38418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158487"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177"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Newly Added</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a:t>
            </a:r>
            <a:r>
              <a:rPr kumimoji="0" lang="en-US" sz="3177" b="1" i="0" u="sng"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Bid</a:t>
            </a:r>
            <a:r>
              <a:rPr kumimoji="0" lang="en-US" sz="3177"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 Resources</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990600" y="1622174"/>
            <a:ext cx="4056487" cy="516194"/>
          </a:xfrm>
          <a:prstGeom prst="rect">
            <a:avLst/>
          </a:prstGeom>
        </p:spPr>
        <p:txBody>
          <a:bodyPr vert="horz" lIns="78309" tIns="39154" rIns="78309" bIns="39154"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MWBE Goal Setting (Template)</a:t>
            </a:r>
            <a:endParaRPr kumimoji="0" lang="en-US" sz="6400" b="1"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166416" marR="0" lvl="0" indent="-166416" algn="l" defTabSz="665665" rtl="0" eaLnBrk="1" fontAlgn="auto" latinLnBrk="0" hangingPunct="1">
              <a:lnSpc>
                <a:spcPct val="90000"/>
              </a:lnSpc>
              <a:spcBef>
                <a:spcPts val="728"/>
              </a:spcBef>
              <a:spcAft>
                <a:spcPts val="0"/>
              </a:spcAft>
              <a:buClrTx/>
              <a:buSzTx/>
              <a:buFont typeface="Arial" panose="020B0604020202020204" pitchFamily="34" charset="0"/>
              <a:buChar char="•"/>
              <a:tabLst/>
              <a:defRPr/>
            </a:pPr>
            <a:endParaRPr kumimoji="0" lang="en-US" sz="56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56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5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endParaRPr kumimoji="0" lang="en-US" sz="274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8</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F507F3D7-6BF5-4FE2-A2C3-201A28CA88AE}"/>
              </a:ext>
            </a:extLst>
          </p:cNvPr>
          <p:cNvPicPr>
            <a:picLocks noChangeAspect="1"/>
          </p:cNvPicPr>
          <p:nvPr/>
        </p:nvPicPr>
        <p:blipFill>
          <a:blip r:embed="rId4"/>
          <a:stretch>
            <a:fillRect/>
          </a:stretch>
        </p:blipFill>
        <p:spPr>
          <a:xfrm>
            <a:off x="1168086" y="2138368"/>
            <a:ext cx="6807828" cy="3331987"/>
          </a:xfrm>
          <a:prstGeom prst="rect">
            <a:avLst/>
          </a:prstGeom>
          <a:ln w="158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421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5EEC0C34-DCEA-1F4A-AA0E-17F23C8C9860}"/>
              </a:ext>
            </a:extLst>
          </p:cNvPr>
          <p:cNvSpPr txBox="1">
            <a:spLocks/>
          </p:cNvSpPr>
          <p:nvPr/>
        </p:nvSpPr>
        <p:spPr>
          <a:xfrm>
            <a:off x="515513" y="403412"/>
            <a:ext cx="8158487" cy="646052"/>
          </a:xfrm>
          <a:prstGeom prst="rect">
            <a:avLst/>
          </a:prstGeom>
        </p:spPr>
        <p:txBody>
          <a:bodyPr vert="horz" lIns="86141" tIns="43070" rIns="86141" bIns="4307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marL="0" marR="0" lvl="0" indent="0" algn="l" defTabSz="861494"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j-ea"/>
                <a:cs typeface="Arial" panose="020B0604020202020204" pitchFamily="34" charset="0"/>
              </a:rPr>
              <a:t>Benefits of e-Builder Data!! </a:t>
            </a:r>
          </a:p>
        </p:txBody>
      </p:sp>
      <p:sp>
        <p:nvSpPr>
          <p:cNvPr id="21" name="Text Placeholder 1">
            <a:extLst>
              <a:ext uri="{FF2B5EF4-FFF2-40B4-BE49-F238E27FC236}">
                <a16:creationId xmlns:a16="http://schemas.microsoft.com/office/drawing/2014/main" id="{3F286EF0-D186-F044-8AD0-56657EB5A826}"/>
              </a:ext>
            </a:extLst>
          </p:cNvPr>
          <p:cNvSpPr txBox="1">
            <a:spLocks/>
          </p:cNvSpPr>
          <p:nvPr/>
        </p:nvSpPr>
        <p:spPr>
          <a:xfrm>
            <a:off x="582854" y="1266864"/>
            <a:ext cx="8061675" cy="5667335"/>
          </a:xfrm>
          <a:prstGeom prst="rect">
            <a:avLst/>
          </a:prstGeom>
        </p:spPr>
        <p:txBody>
          <a:bodyPr vert="horz" lIns="78309" tIns="39154" rIns="78309" bIns="39154" rtlCol="0">
            <a:normAutofit fontScale="92500"/>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11113" marR="0" lvl="1" indent="0" defTabSz="665665" fontAlgn="auto">
              <a:lnSpc>
                <a:spcPct val="110000"/>
              </a:lnSpc>
              <a:spcBef>
                <a:spcPts val="728"/>
              </a:spcBef>
              <a:spcAft>
                <a:spcPts val="0"/>
              </a:spcAft>
              <a:buClrTx/>
              <a:buSzTx/>
              <a:buNone/>
              <a:tabLst/>
              <a:defRPr/>
            </a:pPr>
            <a:r>
              <a:rPr lang="en-US" sz="2400" b="1" dirty="0">
                <a:solidFill>
                  <a:prstClr val="black"/>
                </a:solidFill>
                <a:latin typeface="Arial" panose="020B0604020202020204" pitchFamily="34" charset="0"/>
                <a:cs typeface="Arial" panose="020B0604020202020204" pitchFamily="34" charset="0"/>
              </a:rPr>
              <a:t>Schedule Module Data </a:t>
            </a:r>
          </a:p>
          <a:p>
            <a:pPr lvl="1" defTabSz="665665">
              <a:lnSpc>
                <a:spcPct val="100000"/>
              </a:lnSpc>
              <a:spcBef>
                <a:spcPts val="728"/>
              </a:spcBef>
              <a:defRPr/>
            </a:pPr>
            <a:r>
              <a:rPr lang="en-US" sz="2400" dirty="0">
                <a:solidFill>
                  <a:prstClr val="black"/>
                </a:solidFill>
                <a:latin typeface="Arial" panose="020B0604020202020204" pitchFamily="34" charset="0"/>
                <a:cs typeface="Arial" panose="020B0604020202020204" pitchFamily="34" charset="0"/>
              </a:rPr>
              <a:t>Document Reviews</a:t>
            </a:r>
          </a:p>
          <a:p>
            <a:pPr lvl="1" defTabSz="665665">
              <a:lnSpc>
                <a:spcPct val="100000"/>
              </a:lnSpc>
              <a:spcBef>
                <a:spcPts val="728"/>
              </a:spcBef>
              <a:defRPr/>
            </a:pPr>
            <a:r>
              <a:rPr lang="en-US" sz="2400" dirty="0">
                <a:solidFill>
                  <a:prstClr val="black"/>
                </a:solidFill>
                <a:latin typeface="Arial" panose="020B0604020202020204" pitchFamily="34" charset="0"/>
                <a:cs typeface="Arial" panose="020B0604020202020204" pitchFamily="34" charset="0"/>
              </a:rPr>
              <a:t>Outlook Bidding Calendar</a:t>
            </a:r>
          </a:p>
          <a:p>
            <a:pPr lvl="1" defTabSz="665665">
              <a:lnSpc>
                <a:spcPct val="100000"/>
              </a:lnSpc>
              <a:spcBef>
                <a:spcPts val="728"/>
              </a:spcBef>
              <a:defRPr/>
            </a:pPr>
            <a:r>
              <a:rPr lang="en-US" sz="2400" dirty="0">
                <a:solidFill>
                  <a:prstClr val="black"/>
                </a:solidFill>
                <a:latin typeface="Arial" panose="020B0604020202020204" pitchFamily="34" charset="0"/>
                <a:cs typeface="Arial" panose="020B0604020202020204" pitchFamily="34" charset="0"/>
              </a:rPr>
              <a:t>Quarterly Construction Report  </a:t>
            </a:r>
          </a:p>
          <a:p>
            <a:pPr marL="11113" lvl="1" indent="0" defTabSz="665665">
              <a:lnSpc>
                <a:spcPct val="100000"/>
              </a:lnSpc>
              <a:spcBef>
                <a:spcPts val="728"/>
              </a:spcBef>
              <a:buNone/>
              <a:defRPr/>
            </a:pPr>
            <a:r>
              <a:rPr lang="en-US" sz="2400" b="1" dirty="0">
                <a:solidFill>
                  <a:prstClr val="black"/>
                </a:solidFill>
                <a:latin typeface="Arial" panose="020B0604020202020204" pitchFamily="34" charset="0"/>
                <a:cs typeface="Arial" panose="020B0604020202020204" pitchFamily="34" charset="0"/>
              </a:rPr>
              <a:t>Status Updates (Communication!!)</a:t>
            </a:r>
          </a:p>
          <a:p>
            <a:pPr marR="0" lvl="1" defTabSz="665665" fontAlgn="auto">
              <a:lnSpc>
                <a:spcPct val="110000"/>
              </a:lnSpc>
              <a:spcBef>
                <a:spcPts val="728"/>
              </a:spcBef>
              <a:spcAft>
                <a:spcPts val="0"/>
              </a:spcAft>
              <a:buClrTx/>
              <a:buSzTx/>
              <a:tabLst/>
              <a:defRPr/>
            </a:pPr>
            <a:r>
              <a:rPr lang="en-US" sz="2400" dirty="0">
                <a:solidFill>
                  <a:prstClr val="black"/>
                </a:solidFill>
                <a:latin typeface="Arial" panose="020B0604020202020204" pitchFamily="34" charset="0"/>
                <a:cs typeface="Arial" panose="020B0604020202020204" pitchFamily="34" charset="0"/>
              </a:rPr>
              <a:t>Emailed to FCS and College &amp; Unit partners (monthly)</a:t>
            </a:r>
          </a:p>
          <a:p>
            <a:pPr marR="0" lvl="1" defTabSz="665665" fontAlgn="auto">
              <a:lnSpc>
                <a:spcPct val="110000"/>
              </a:lnSpc>
              <a:spcBef>
                <a:spcPts val="728"/>
              </a:spcBef>
              <a:spcAft>
                <a:spcPts val="0"/>
              </a:spcAft>
              <a:buClrTx/>
              <a:buSzTx/>
              <a:tabLst/>
              <a:defRPr/>
            </a:pPr>
            <a:r>
              <a:rPr lang="en-US" sz="2400" dirty="0">
                <a:solidFill>
                  <a:prstClr val="black"/>
                </a:solidFill>
                <a:latin typeface="Arial" panose="020B0604020202020204" pitchFamily="34" charset="0"/>
                <a:cs typeface="Arial" panose="020B0604020202020204" pitchFamily="34" charset="0"/>
              </a:rPr>
              <a:t>Project Construction Impacts pushed out to partners and used for mapping and program impact coordination</a:t>
            </a:r>
          </a:p>
          <a:p>
            <a:pPr marL="11113" marR="0" lvl="1"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Financial Data</a:t>
            </a:r>
          </a:p>
          <a:p>
            <a:pPr marL="565785" marR="0" lvl="1" indent="-188595" algn="l" defTabSz="665665" rtl="0" eaLnBrk="1" fontAlgn="auto" latinLnBrk="0" hangingPunct="1">
              <a:lnSpc>
                <a:spcPct val="90000"/>
              </a:lnSpc>
              <a:spcBef>
                <a:spcPts val="728"/>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Quarterly Capital Project Actuals Report</a:t>
            </a:r>
          </a:p>
          <a:p>
            <a:pPr marL="565785" marR="0" lvl="1" indent="-188595" algn="l" defTabSz="665665" rtl="0" eaLnBrk="1" fontAlgn="auto" latinLnBrk="0" hangingPunct="1">
              <a:lnSpc>
                <a:spcPct val="90000"/>
              </a:lnSpc>
              <a:spcBef>
                <a:spcPts val="728"/>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Quarterly Construction Report </a:t>
            </a:r>
          </a:p>
          <a:p>
            <a:pPr marL="565785" marR="0" lvl="1" indent="-188595" algn="l" defTabSz="665665" rtl="0" eaLnBrk="1" fontAlgn="auto" latinLnBrk="0" hangingPunct="1">
              <a:lnSpc>
                <a:spcPct val="90000"/>
              </a:lnSpc>
              <a:spcBef>
                <a:spcPts val="728"/>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Monthly Commitments on Projects (track health of project)</a:t>
            </a:r>
          </a:p>
          <a:p>
            <a:pPr marL="0" marR="0" lvl="0" indent="0" algn="l" defTabSz="665665" rtl="0" eaLnBrk="1" fontAlgn="auto" latinLnBrk="0" hangingPunct="1">
              <a:lnSpc>
                <a:spcPct val="90000"/>
              </a:lnSpc>
              <a:spcBef>
                <a:spcPts val="728"/>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Next steps: Leverage Bidding Module Data</a:t>
            </a:r>
          </a:p>
        </p:txBody>
      </p:sp>
      <p:sp>
        <p:nvSpPr>
          <p:cNvPr id="8" name="Slide Number Placeholder 1">
            <a:extLst>
              <a:ext uri="{FF2B5EF4-FFF2-40B4-BE49-F238E27FC236}">
                <a16:creationId xmlns:a16="http://schemas.microsoft.com/office/drawing/2014/main" id="{AC5D38E0-9305-D649-AF14-9AB2CE31806E}"/>
              </a:ext>
            </a:extLst>
          </p:cNvPr>
          <p:cNvSpPr txBox="1">
            <a:spLocks/>
          </p:cNvSpPr>
          <p:nvPr/>
        </p:nvSpPr>
        <p:spPr>
          <a:xfrm>
            <a:off x="8304746" y="6246565"/>
            <a:ext cx="272442" cy="312694"/>
          </a:xfrm>
          <a:prstGeom prst="rect">
            <a:avLst/>
          </a:prstGeom>
        </p:spPr>
        <p:txBody>
          <a:bodyPr vert="horz" lIns="78309" tIns="39154" rIns="78309" bIns="39154"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5613" indent="1588" algn="l" rtl="0" fontAlgn="base">
              <a:spcBef>
                <a:spcPct val="0"/>
              </a:spcBef>
              <a:spcAft>
                <a:spcPct val="0"/>
              </a:spcAft>
              <a:defRPr sz="2800" kern="1200">
                <a:solidFill>
                  <a:schemeClr val="tx1"/>
                </a:solidFill>
                <a:latin typeface="Arial" charset="0"/>
                <a:ea typeface="+mn-ea"/>
                <a:cs typeface="+mn-cs"/>
              </a:defRPr>
            </a:lvl2pPr>
            <a:lvl3pPr marL="912813" indent="1588" algn="l" rtl="0" fontAlgn="base">
              <a:spcBef>
                <a:spcPct val="0"/>
              </a:spcBef>
              <a:spcAft>
                <a:spcPct val="0"/>
              </a:spcAft>
              <a:defRPr sz="2800" kern="1200">
                <a:solidFill>
                  <a:schemeClr val="tx1"/>
                </a:solidFill>
                <a:latin typeface="Arial" charset="0"/>
                <a:ea typeface="+mn-ea"/>
                <a:cs typeface="+mn-cs"/>
              </a:defRPr>
            </a:lvl3pPr>
            <a:lvl4pPr marL="1370013" indent="1588" algn="l" rtl="0" fontAlgn="base">
              <a:spcBef>
                <a:spcPct val="0"/>
              </a:spcBef>
              <a:spcAft>
                <a:spcPct val="0"/>
              </a:spcAft>
              <a:defRPr sz="2800" kern="1200">
                <a:solidFill>
                  <a:schemeClr val="tx1"/>
                </a:solidFill>
                <a:latin typeface="Arial" charset="0"/>
                <a:ea typeface="+mn-ea"/>
                <a:cs typeface="+mn-cs"/>
              </a:defRPr>
            </a:lvl4pPr>
            <a:lvl5pPr marL="1827213" indent="1588"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a:lstStyle>
          <a:p>
            <a:pPr marL="0" marR="0" lvl="0" indent="0" algn="r" defTabSz="783178" rtl="0" eaLnBrk="1" fontAlgn="base" latinLnBrk="0" hangingPunct="1">
              <a:lnSpc>
                <a:spcPct val="100000"/>
              </a:lnSpc>
              <a:spcBef>
                <a:spcPct val="0"/>
              </a:spcBef>
              <a:spcAft>
                <a:spcPct val="0"/>
              </a:spcAft>
              <a:buClrTx/>
              <a:buSzTx/>
              <a:buFontTx/>
              <a:buNone/>
              <a:tabLst/>
              <a:defRPr/>
            </a:pPr>
            <a:fld id="{6315554C-9387-4378-80C2-5F7076CAC952}" type="slidenum">
              <a:rPr kumimoji="0" lang="en-US" sz="1028"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783178" rtl="0" eaLnBrk="1" fontAlgn="base" latinLnBrk="0" hangingPunct="1">
                <a:lnSpc>
                  <a:spcPct val="100000"/>
                </a:lnSpc>
                <a:spcBef>
                  <a:spcPct val="0"/>
                </a:spcBef>
                <a:spcAft>
                  <a:spcPct val="0"/>
                </a:spcAft>
                <a:buClrTx/>
                <a:buSzTx/>
                <a:buFontTx/>
                <a:buNone/>
                <a:tabLst/>
                <a:defRPr/>
              </a:pPr>
              <a:t>9</a:t>
            </a:fld>
            <a:endParaRPr kumimoji="0" lang="en-US" sz="1028"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0836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A445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303030"/>
      </a:dk2>
      <a:lt2>
        <a:srgbClr val="DEDEE0"/>
      </a:lt2>
      <a:accent1>
        <a:srgbClr val="B31B1B"/>
      </a:accent1>
      <a:accent2>
        <a:srgbClr val="4D4F53"/>
      </a:accent2>
      <a:accent3>
        <a:srgbClr val="A2998B"/>
      </a:accent3>
      <a:accent4>
        <a:srgbClr val="EF9595"/>
      </a:accent4>
      <a:accent5>
        <a:srgbClr val="7D7364"/>
      </a:accent5>
      <a:accent6>
        <a:srgbClr val="A8B1C4"/>
      </a:accent6>
      <a:hlink>
        <a:srgbClr val="3B4558"/>
      </a:hlink>
      <a:folHlink>
        <a:srgbClr val="596784"/>
      </a:folHlink>
    </a:clrScheme>
    <a:fontScheme name="Custom 2">
      <a:majorFont>
        <a:latin typeface="Helvetica"/>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A445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42182</TotalTime>
  <Words>3899</Words>
  <Application>Microsoft Office PowerPoint</Application>
  <PresentationFormat>On-screen Show (4:3)</PresentationFormat>
  <Paragraphs>698</Paragraphs>
  <Slides>73</Slides>
  <Notes>56</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73</vt:i4>
      </vt:variant>
    </vt:vector>
  </HeadingPairs>
  <TitlesOfParts>
    <vt:vector size="88" baseType="lpstr">
      <vt:lpstr>Arial</vt:lpstr>
      <vt:lpstr>Calibri</vt:lpstr>
      <vt:lpstr>Calibri Light</vt:lpstr>
      <vt:lpstr>Century Gothic</vt:lpstr>
      <vt:lpstr>Courier New</vt:lpstr>
      <vt:lpstr>Helvetica</vt:lpstr>
      <vt:lpstr>Times</vt:lpstr>
      <vt:lpstr>Times New Roman</vt:lpstr>
      <vt:lpstr>Wingdings</vt:lpstr>
      <vt:lpstr>Office Theme</vt:lpstr>
      <vt:lpstr>1_Office Theme</vt:lpstr>
      <vt:lpstr>2_Office Theme</vt:lpstr>
      <vt:lpstr>Vapor Trail</vt:lpstr>
      <vt:lpstr>3_Office Theme</vt:lpstr>
      <vt:lpstr>4_Office Theme</vt:lpstr>
      <vt:lpstr>PowerPoint Presentation</vt:lpstr>
      <vt:lpstr>PowerPoint Presentation</vt:lpstr>
      <vt:lpstr>Today’s Agenda</vt:lpstr>
      <vt:lpstr>PowerPoint Presentation</vt:lpstr>
      <vt:lpstr>PowerPoint Presentation</vt:lpstr>
      <vt:lpstr>PowerPoint Presentation</vt:lpstr>
      <vt:lpstr>PowerPoint Presentation</vt:lpstr>
      <vt:lpstr>PowerPoint Presentation</vt:lpstr>
      <vt:lpstr>PowerPoint Presentation</vt:lpstr>
      <vt:lpstr>OUA Minute</vt:lpstr>
      <vt:lpstr>PowerPoint Presentation</vt:lpstr>
      <vt:lpstr>PowerPoint Presentation</vt:lpstr>
      <vt:lpstr>PowerPoint Presentation</vt:lpstr>
      <vt:lpstr>Guidelines: Sloped Floor Fixed Seats</vt:lpstr>
      <vt:lpstr>Guidelines: Flat Floor Tablet Chairs</vt:lpstr>
      <vt:lpstr>Guidelines: Flat Floor Tables &amp; Chairs</vt:lpstr>
      <vt:lpstr>Templates</vt:lpstr>
      <vt:lpstr>PowerPoint Presentation</vt:lpstr>
      <vt:lpstr>Findings</vt:lpstr>
      <vt:lpstr>Findings</vt:lpstr>
      <vt:lpstr>Findings</vt:lpstr>
      <vt:lpstr>Archive</vt:lpstr>
      <vt:lpstr>PowerPoint Presentation</vt:lpstr>
      <vt:lpstr>Lessons Learned</vt:lpstr>
      <vt:lpstr>Questions?</vt:lpstr>
      <vt:lpstr>FE Minute </vt:lpstr>
      <vt:lpstr>Willard Straight 414</vt:lpstr>
      <vt:lpstr>Willard Straight Memorial Room</vt:lpstr>
      <vt:lpstr>PowerPoint Presentation</vt:lpstr>
      <vt:lpstr>PowerPoint Presentation</vt:lpstr>
      <vt:lpstr>PowerPoint Presentation</vt:lpstr>
      <vt:lpstr>Plant Sciences G22</vt:lpstr>
      <vt:lpstr>PowerPoint Presentation</vt:lpstr>
      <vt:lpstr>Hollister Hall</vt:lpstr>
      <vt:lpstr>Sage Chapel</vt:lpstr>
      <vt:lpstr>PowerPoint Presentation</vt:lpstr>
      <vt:lpstr>PowerPoint Presentation</vt:lpstr>
      <vt:lpstr>Questions?  </vt:lpstr>
      <vt:lpstr>E-Builder Minute </vt:lpstr>
      <vt:lpstr>eB Minute</vt:lpstr>
      <vt:lpstr>PowerPoint Presentation</vt:lpstr>
      <vt:lpstr>PowerPoint Presentation</vt:lpstr>
      <vt:lpstr>PowerPoint Presentation</vt:lpstr>
      <vt:lpstr>PowerPoint Presentation</vt:lpstr>
      <vt:lpstr>PowerPoint Presentation</vt:lpstr>
      <vt:lpstr>Questions?</vt:lpstr>
      <vt:lpstr>Facilities Contract Minute </vt:lpstr>
      <vt:lpstr>PowerPoint Presentation</vt:lpstr>
      <vt:lpstr>PowerPoint Presentation</vt:lpstr>
      <vt:lpstr>PowerPoint Presentation</vt:lpstr>
      <vt:lpstr>PowerPoint Presentation</vt:lpstr>
      <vt:lpstr>Current Status</vt:lpstr>
      <vt:lpstr>Questions?</vt:lpstr>
      <vt:lpstr>Pre-Qualification for Consultants</vt:lpstr>
      <vt:lpstr>PowerPoint Presentation</vt:lpstr>
      <vt:lpstr>PQ-AFR</vt:lpstr>
      <vt:lpstr>PQ-AFR</vt:lpstr>
      <vt:lpstr>Project Parameters</vt:lpstr>
      <vt:lpstr>Process</vt:lpstr>
      <vt:lpstr>Process</vt:lpstr>
      <vt:lpstr>Process</vt:lpstr>
      <vt:lpstr>Questions?</vt:lpstr>
      <vt:lpstr>Bid Cross Functional Team </vt:lpstr>
      <vt:lpstr>Bid Phase Cross-Functional Group </vt:lpstr>
      <vt:lpstr>Campus Wide Bidding Strategy &amp; Reporting</vt:lpstr>
      <vt:lpstr>Cornell Bidding Calendar </vt:lpstr>
      <vt:lpstr>Cornell Bidding Calendar – Why &amp; What?</vt:lpstr>
      <vt:lpstr>Cornell Bidding Calendar – What? </vt:lpstr>
      <vt:lpstr>Cornell Bidding Calendar – What? </vt:lpstr>
      <vt:lpstr>Cornell Bidding Calendar – Who? </vt:lpstr>
      <vt:lpstr>Cornell Bidding Calendar – When &amp; How? </vt:lpstr>
      <vt:lpstr>Live Demonstration – Outlook Calendar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Thompson</dc:creator>
  <cp:lastModifiedBy>Taylor Thompson</cp:lastModifiedBy>
  <cp:revision>136</cp:revision>
  <dcterms:created xsi:type="dcterms:W3CDTF">2020-02-13T14:27:06Z</dcterms:created>
  <dcterms:modified xsi:type="dcterms:W3CDTF">2020-09-24T16:44:32Z</dcterms:modified>
</cp:coreProperties>
</file>