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435" r:id="rId5"/>
    <p:sldId id="437" r:id="rId6"/>
    <p:sldId id="439" r:id="rId7"/>
    <p:sldId id="443" r:id="rId8"/>
    <p:sldId id="441" r:id="rId9"/>
    <p:sldId id="442" r:id="rId10"/>
    <p:sldId id="445" r:id="rId11"/>
    <p:sldId id="324"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79406" autoAdjust="0"/>
  </p:normalViewPr>
  <p:slideViewPr>
    <p:cSldViewPr>
      <p:cViewPr varScale="1">
        <p:scale>
          <a:sx n="53" d="100"/>
          <a:sy n="53" d="100"/>
        </p:scale>
        <p:origin x="1062"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9/21/2020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projects are predominantly for new faculty hires and programs that would consist of research and instructional labs (computational and wet labs), classrooms, office space and other interior renovations necessary for the seamless continuation of programs.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216127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305102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8</a:t>
            </a:fld>
            <a:endParaRPr lang="en-US"/>
          </a:p>
        </p:txBody>
      </p:sp>
    </p:spTree>
    <p:extLst>
      <p:ext uri="{BB962C8B-B14F-4D97-AF65-F5344CB8AC3E}">
        <p14:creationId xmlns:p14="http://schemas.microsoft.com/office/powerpoint/2010/main" val="2534655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9/21/2020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6F31A7-1830-49C2-A2A6-01E367BD6135}"/>
              </a:ext>
            </a:extLst>
          </p:cNvPr>
          <p:cNvSpPr>
            <a:spLocks noGrp="1"/>
          </p:cNvSpPr>
          <p:nvPr>
            <p:ph type="body" sz="quarter" idx="13"/>
          </p:nvPr>
        </p:nvSpPr>
        <p:spPr/>
        <p:txBody>
          <a:bodyPr/>
          <a:lstStyle/>
          <a:p>
            <a:r>
              <a:rPr lang="en-US" dirty="0"/>
              <a:t>Pre-Qualified </a:t>
            </a:r>
          </a:p>
          <a:p>
            <a:r>
              <a:rPr lang="en-US" dirty="0"/>
              <a:t>Academic Facility Rehabilitation (PQ-AFR)</a:t>
            </a:r>
          </a:p>
          <a:p>
            <a:r>
              <a:rPr lang="en-US" dirty="0"/>
              <a:t>Design Services</a:t>
            </a:r>
          </a:p>
        </p:txBody>
      </p:sp>
    </p:spTree>
    <p:extLst>
      <p:ext uri="{BB962C8B-B14F-4D97-AF65-F5344CB8AC3E}">
        <p14:creationId xmlns:p14="http://schemas.microsoft.com/office/powerpoint/2010/main" val="119663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40791-BA75-48F2-95C3-825ADF191CED}"/>
              </a:ext>
            </a:extLst>
          </p:cNvPr>
          <p:cNvSpPr>
            <a:spLocks noGrp="1"/>
          </p:cNvSpPr>
          <p:nvPr>
            <p:ph type="body" sz="quarter" idx="13"/>
          </p:nvPr>
        </p:nvSpPr>
        <p:spPr>
          <a:xfrm>
            <a:off x="0" y="1600200"/>
            <a:ext cx="9144000" cy="5257800"/>
          </a:xfrm>
        </p:spPr>
        <p:txBody>
          <a:bodyPr>
            <a:normAutofit fontScale="92500" lnSpcReduction="10000"/>
          </a:bodyPr>
          <a:lstStyle/>
          <a:p>
            <a:pPr marL="457200" indent="-457200" algn="l">
              <a:buFont typeface="Arial" panose="020B0604020202020204" pitchFamily="34" charset="0"/>
              <a:buChar char="•"/>
            </a:pPr>
            <a:r>
              <a:rPr lang="en-US" sz="3000" dirty="0"/>
              <a:t>Goal:  Streamline project delivery, especially in support of new faculty hires</a:t>
            </a:r>
          </a:p>
          <a:p>
            <a:pPr marL="457200" indent="-457200" algn="l">
              <a:buFont typeface="Arial" panose="020B0604020202020204" pitchFamily="34" charset="0"/>
              <a:buChar char="•"/>
            </a:pPr>
            <a:r>
              <a:rPr lang="en-US" sz="3000" dirty="0"/>
              <a:t>Issued RFQ for Academic Facilities Renovations Design Services for repair, rehabilitation, renovation, and improvement of University faculty offices, classrooms and research and teaching laboratory facilities.</a:t>
            </a:r>
          </a:p>
          <a:p>
            <a:pPr marL="457200" indent="-457200" algn="l">
              <a:buFont typeface="Arial" panose="020B0604020202020204" pitchFamily="34" charset="0"/>
              <a:buChar char="•"/>
            </a:pPr>
            <a:r>
              <a:rPr lang="en-US" sz="3000" dirty="0"/>
              <a:t>Competitive selection process, pre-qualified four consultants:</a:t>
            </a:r>
          </a:p>
          <a:p>
            <a:pPr marL="1200150" lvl="1" indent="-457200">
              <a:buFont typeface="Wingdings" panose="05000000000000000000" pitchFamily="2" charset="2"/>
              <a:buChar char="Ø"/>
            </a:pPr>
            <a:r>
              <a:rPr lang="en-US" sz="2600" dirty="0"/>
              <a:t>Ashley McGraw Architects</a:t>
            </a:r>
          </a:p>
          <a:p>
            <a:pPr marL="1200150" lvl="1" indent="-457200">
              <a:buFont typeface="Wingdings" panose="05000000000000000000" pitchFamily="2" charset="2"/>
              <a:buChar char="Ø"/>
            </a:pPr>
            <a:r>
              <a:rPr lang="en-US" sz="2600" dirty="0"/>
              <a:t>Chiang O’Brien Architects</a:t>
            </a:r>
          </a:p>
          <a:p>
            <a:pPr marL="1200150" lvl="1" indent="-457200">
              <a:buFont typeface="Wingdings" panose="05000000000000000000" pitchFamily="2" charset="2"/>
              <a:buChar char="Ø"/>
            </a:pPr>
            <a:r>
              <a:rPr lang="en-US" sz="2600" dirty="0"/>
              <a:t>Richard </a:t>
            </a:r>
            <a:r>
              <a:rPr lang="en-US" sz="2600" dirty="0" err="1"/>
              <a:t>McElhiney</a:t>
            </a:r>
            <a:r>
              <a:rPr lang="en-US" sz="2600" dirty="0"/>
              <a:t> Architects</a:t>
            </a:r>
          </a:p>
          <a:p>
            <a:pPr marL="1200150" lvl="1" indent="-457200">
              <a:buFont typeface="Wingdings" panose="05000000000000000000" pitchFamily="2" charset="2"/>
              <a:buChar char="Ø"/>
            </a:pPr>
            <a:r>
              <a:rPr lang="en-US" sz="2600" dirty="0"/>
              <a:t>SWBR Architects</a:t>
            </a:r>
          </a:p>
          <a:p>
            <a:pPr marL="1200150" lvl="1" indent="-4572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3B7E8EFB-6920-49DF-8795-550D5EA5894D}"/>
              </a:ext>
            </a:extLst>
          </p:cNvPr>
          <p:cNvSpPr>
            <a:spLocks noGrp="1"/>
          </p:cNvSpPr>
          <p:nvPr>
            <p:ph type="title"/>
          </p:nvPr>
        </p:nvSpPr>
        <p:spPr>
          <a:xfrm>
            <a:off x="0" y="838200"/>
            <a:ext cx="9144000" cy="609600"/>
          </a:xfrm>
        </p:spPr>
        <p:txBody>
          <a:bodyPr/>
          <a:lstStyle/>
          <a:p>
            <a:r>
              <a:rPr lang="en-US" dirty="0"/>
              <a:t>PQ-AFR</a:t>
            </a:r>
          </a:p>
        </p:txBody>
      </p:sp>
    </p:spTree>
    <p:extLst>
      <p:ext uri="{BB962C8B-B14F-4D97-AF65-F5344CB8AC3E}">
        <p14:creationId xmlns:p14="http://schemas.microsoft.com/office/powerpoint/2010/main" val="365952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9056B-9DCE-4AB5-8DF9-BD6F18C40BBF}"/>
              </a:ext>
            </a:extLst>
          </p:cNvPr>
          <p:cNvSpPr>
            <a:spLocks noGrp="1"/>
          </p:cNvSpPr>
          <p:nvPr>
            <p:ph type="body" sz="quarter" idx="13"/>
          </p:nvPr>
        </p:nvSpPr>
        <p:spPr>
          <a:xfrm>
            <a:off x="0" y="1752600"/>
            <a:ext cx="9144000" cy="5105400"/>
          </a:xfrm>
        </p:spPr>
        <p:txBody>
          <a:bodyPr>
            <a:normAutofit fontScale="85000" lnSpcReduction="20000"/>
          </a:bodyPr>
          <a:lstStyle/>
          <a:p>
            <a:pPr marL="457200" indent="-457200" algn="l">
              <a:buFont typeface="Arial" panose="020B0604020202020204" pitchFamily="34" charset="0"/>
              <a:buChar char="•"/>
            </a:pPr>
            <a:r>
              <a:rPr lang="en-US" dirty="0"/>
              <a:t>Academic Facilities Renovation</a:t>
            </a:r>
          </a:p>
          <a:p>
            <a:pPr marL="457200" indent="-457200" algn="l">
              <a:buFont typeface="Arial" panose="020B0604020202020204" pitchFamily="34" charset="0"/>
              <a:buChar char="•"/>
            </a:pPr>
            <a:r>
              <a:rPr lang="en-US" dirty="0"/>
              <a:t>Total project budget less than $2M</a:t>
            </a:r>
          </a:p>
          <a:p>
            <a:pPr marL="1200150" lvl="1" indent="-457200">
              <a:buFont typeface="Wingdings" panose="05000000000000000000" pitchFamily="2" charset="2"/>
              <a:buChar char="Ø"/>
            </a:pPr>
            <a:r>
              <a:rPr lang="en-US" dirty="0"/>
              <a:t>Amount includes design, construction, FFE, etc.</a:t>
            </a:r>
          </a:p>
          <a:p>
            <a:pPr marL="457200" lvl="1" indent="-457200">
              <a:buFont typeface="Arial" panose="020B0604020202020204" pitchFamily="34" charset="0"/>
              <a:buChar char="•"/>
            </a:pPr>
            <a:r>
              <a:rPr lang="en-US" sz="3100" dirty="0"/>
              <a:t>Projects will vary in size and complexity; however, all will have an accelerated timeline as many will support new faculty hires</a:t>
            </a:r>
            <a:endParaRPr lang="en-US" dirty="0"/>
          </a:p>
          <a:p>
            <a:pPr marL="457200" lvl="1" indent="-457200">
              <a:buFont typeface="Arial" panose="020B0604020202020204" pitchFamily="34" charset="0"/>
              <a:buChar char="•"/>
            </a:pPr>
            <a:r>
              <a:rPr lang="en-US" sz="3200" dirty="0"/>
              <a:t>This is for use on Cornell Funded projects only, NOT FOR STATE FUNDED PROJECTS</a:t>
            </a:r>
          </a:p>
          <a:p>
            <a:pPr marL="1200150" lvl="1" indent="-457200">
              <a:buFont typeface="Wingdings" panose="05000000000000000000" pitchFamily="2" charset="2"/>
              <a:buChar char="Ø"/>
            </a:pPr>
            <a:endParaRPr lang="en-US" dirty="0"/>
          </a:p>
          <a:p>
            <a:pPr marL="457200" indent="-457200" algn="l">
              <a:buFont typeface="Arial" panose="020B0604020202020204" pitchFamily="34" charset="0"/>
              <a:buChar char="•"/>
            </a:pPr>
            <a:r>
              <a:rPr lang="en-US" dirty="0"/>
              <a:t>Projects will be distributed equitably among the qualified Consultants </a:t>
            </a:r>
          </a:p>
          <a:p>
            <a:pPr marL="1200150" lvl="1" indent="-457200">
              <a:buFont typeface="Wingdings" panose="05000000000000000000" pitchFamily="2" charset="2"/>
              <a:buChar char="Ø"/>
            </a:pPr>
            <a:r>
              <a:rPr lang="en-US" sz="2900" dirty="0"/>
              <a:t>Facilities Contracts will track usage, distribution</a:t>
            </a:r>
          </a:p>
          <a:p>
            <a:pPr marL="1200150" lvl="1" indent="-457200">
              <a:buFont typeface="Wingdings" panose="05000000000000000000" pitchFamily="2" charset="2"/>
              <a:buChar char="Ø"/>
            </a:pPr>
            <a:r>
              <a:rPr lang="en-US" sz="2900" dirty="0"/>
              <a:t>You may request a specific consultant; include the justification in your Project Intake Request</a:t>
            </a:r>
          </a:p>
        </p:txBody>
      </p:sp>
      <p:sp>
        <p:nvSpPr>
          <p:cNvPr id="3" name="Title 2">
            <a:extLst>
              <a:ext uri="{FF2B5EF4-FFF2-40B4-BE49-F238E27FC236}">
                <a16:creationId xmlns:a16="http://schemas.microsoft.com/office/drawing/2014/main" id="{ED6BFE37-05DF-443C-9E43-C5016D58FFE5}"/>
              </a:ext>
            </a:extLst>
          </p:cNvPr>
          <p:cNvSpPr>
            <a:spLocks noGrp="1"/>
          </p:cNvSpPr>
          <p:nvPr>
            <p:ph type="title"/>
          </p:nvPr>
        </p:nvSpPr>
        <p:spPr>
          <a:xfrm>
            <a:off x="-152400" y="914400"/>
            <a:ext cx="9144000" cy="609600"/>
          </a:xfrm>
        </p:spPr>
        <p:txBody>
          <a:bodyPr/>
          <a:lstStyle/>
          <a:p>
            <a:r>
              <a:rPr lang="en-US" dirty="0"/>
              <a:t>PQ-AFR</a:t>
            </a:r>
          </a:p>
        </p:txBody>
      </p:sp>
    </p:spTree>
    <p:extLst>
      <p:ext uri="{BB962C8B-B14F-4D97-AF65-F5344CB8AC3E}">
        <p14:creationId xmlns:p14="http://schemas.microsoft.com/office/powerpoint/2010/main" val="321668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60173A-7FE4-47B9-B4F0-C327E6FB93C5}"/>
              </a:ext>
            </a:extLst>
          </p:cNvPr>
          <p:cNvSpPr>
            <a:spLocks noGrp="1"/>
          </p:cNvSpPr>
          <p:nvPr>
            <p:ph type="body" sz="quarter" idx="13"/>
          </p:nvPr>
        </p:nvSpPr>
        <p:spPr>
          <a:xfrm>
            <a:off x="457200" y="1981200"/>
            <a:ext cx="8382000" cy="4267200"/>
          </a:xfrm>
        </p:spPr>
        <p:txBody>
          <a:bodyPr/>
          <a:lstStyle/>
          <a:p>
            <a:pPr marL="457200" indent="-457200" algn="l">
              <a:buFont typeface="Arial" panose="020B0604020202020204" pitchFamily="34" charset="0"/>
              <a:buChar char="•"/>
            </a:pPr>
            <a:r>
              <a:rPr lang="en-US" dirty="0"/>
              <a:t>This is a fast track process; Consultants will have one week to provide the fee proposal.</a:t>
            </a:r>
          </a:p>
          <a:p>
            <a:pPr marL="457200" indent="-457200" algn="l">
              <a:buFont typeface="Arial" panose="020B0604020202020204" pitchFamily="34" charset="0"/>
              <a:buChar char="•"/>
            </a:pPr>
            <a:r>
              <a:rPr lang="en-US" dirty="0"/>
              <a:t>It is expected that a Contract or Letter of Intent will be issued within one week of receipt of proposal.</a:t>
            </a:r>
          </a:p>
          <a:p>
            <a:pPr marL="457200" indent="-457200" algn="l">
              <a:buFont typeface="Arial" panose="020B0604020202020204" pitchFamily="34" charset="0"/>
              <a:buChar char="•"/>
            </a:pPr>
            <a:r>
              <a:rPr lang="en-US" dirty="0"/>
              <a:t>It is expected that a PAR will either be approved or in process prior to the RFP being sent out.</a:t>
            </a:r>
          </a:p>
          <a:p>
            <a:pPr algn="l"/>
            <a:endParaRPr lang="en-US" dirty="0"/>
          </a:p>
        </p:txBody>
      </p:sp>
      <p:sp>
        <p:nvSpPr>
          <p:cNvPr id="3" name="Title 2">
            <a:extLst>
              <a:ext uri="{FF2B5EF4-FFF2-40B4-BE49-F238E27FC236}">
                <a16:creationId xmlns:a16="http://schemas.microsoft.com/office/drawing/2014/main" id="{CF1E5655-6A43-400F-B145-7709D5098CE3}"/>
              </a:ext>
            </a:extLst>
          </p:cNvPr>
          <p:cNvSpPr>
            <a:spLocks noGrp="1"/>
          </p:cNvSpPr>
          <p:nvPr>
            <p:ph type="title"/>
          </p:nvPr>
        </p:nvSpPr>
        <p:spPr>
          <a:xfrm>
            <a:off x="0" y="914400"/>
            <a:ext cx="9144000" cy="593834"/>
          </a:xfrm>
        </p:spPr>
        <p:txBody>
          <a:bodyPr/>
          <a:lstStyle/>
          <a:p>
            <a:r>
              <a:rPr lang="en-US" dirty="0"/>
              <a:t>Project Parameters</a:t>
            </a:r>
          </a:p>
        </p:txBody>
      </p:sp>
    </p:spTree>
    <p:extLst>
      <p:ext uri="{BB962C8B-B14F-4D97-AF65-F5344CB8AC3E}">
        <p14:creationId xmlns:p14="http://schemas.microsoft.com/office/powerpoint/2010/main" val="261337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C750C-9DCA-4BA8-8CBA-7B2260804E9E}"/>
              </a:ext>
            </a:extLst>
          </p:cNvPr>
          <p:cNvSpPr>
            <a:spLocks noGrp="1"/>
          </p:cNvSpPr>
          <p:nvPr>
            <p:ph type="body" sz="quarter" idx="13"/>
          </p:nvPr>
        </p:nvSpPr>
        <p:spPr>
          <a:xfrm>
            <a:off x="609600" y="1828800"/>
            <a:ext cx="7848600" cy="4724400"/>
          </a:xfrm>
        </p:spPr>
        <p:txBody>
          <a:bodyPr>
            <a:normAutofit/>
          </a:bodyPr>
          <a:lstStyle/>
          <a:p>
            <a:pPr marL="457200" indent="-457200" algn="l">
              <a:buFont typeface="Arial" panose="020B0604020202020204" pitchFamily="34" charset="0"/>
              <a:buChar char="•"/>
            </a:pPr>
            <a:r>
              <a:rPr lang="en-US" dirty="0"/>
              <a:t>Request to use PQ-AFR in your PIR</a:t>
            </a:r>
          </a:p>
          <a:p>
            <a:pPr marL="457200" indent="-457200" algn="l">
              <a:buFont typeface="Arial" panose="020B0604020202020204" pitchFamily="34" charset="0"/>
              <a:buChar char="•"/>
            </a:pPr>
            <a:r>
              <a:rPr lang="en-US" dirty="0"/>
              <a:t>Once request is approved and PAR is in process:</a:t>
            </a:r>
          </a:p>
          <a:p>
            <a:pPr marL="1200150" lvl="1" indent="-457200">
              <a:buFont typeface="Arial" panose="020B0604020202020204" pitchFamily="34" charset="0"/>
              <a:buChar char="•"/>
            </a:pPr>
            <a:r>
              <a:rPr lang="en-US" dirty="0"/>
              <a:t>Use the RFP form for PQ-AFR</a:t>
            </a:r>
          </a:p>
          <a:p>
            <a:pPr marL="1200150" lvl="1" indent="-457200">
              <a:buFont typeface="Arial" panose="020B0604020202020204" pitchFamily="34" charset="0"/>
              <a:buChar char="•"/>
            </a:pPr>
            <a:r>
              <a:rPr lang="en-US" dirty="0"/>
              <a:t>Edit the appropriate Contract for the project</a:t>
            </a:r>
          </a:p>
          <a:p>
            <a:pPr marL="1200150" lvl="1" indent="-457200">
              <a:buFont typeface="Arial" panose="020B0604020202020204" pitchFamily="34" charset="0"/>
              <a:buChar char="•"/>
            </a:pPr>
            <a:r>
              <a:rPr lang="en-US" dirty="0"/>
              <a:t>Send the RFP, edited Contract and any attachments to the Facilities Contracts mailbox for review and issuance to the Consultant.</a:t>
            </a:r>
          </a:p>
          <a:p>
            <a:pPr marL="1200150" lvl="1" indent="-457200">
              <a:buFont typeface="Arial" panose="020B0604020202020204" pitchFamily="34" charset="0"/>
              <a:buChar char="•"/>
            </a:pPr>
            <a:endParaRPr lang="en-US" dirty="0"/>
          </a:p>
          <a:p>
            <a:pPr marL="1200150" lvl="1" indent="-457200">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3AFE18FD-2297-4D72-A62A-1C5801A811E1}"/>
              </a:ext>
            </a:extLst>
          </p:cNvPr>
          <p:cNvSpPr>
            <a:spLocks noGrp="1"/>
          </p:cNvSpPr>
          <p:nvPr>
            <p:ph type="title"/>
          </p:nvPr>
        </p:nvSpPr>
        <p:spPr>
          <a:xfrm>
            <a:off x="0" y="685800"/>
            <a:ext cx="9144000" cy="609600"/>
          </a:xfrm>
        </p:spPr>
        <p:txBody>
          <a:bodyPr/>
          <a:lstStyle/>
          <a:p>
            <a:r>
              <a:rPr lang="en-US" dirty="0"/>
              <a:t>Process</a:t>
            </a:r>
          </a:p>
        </p:txBody>
      </p:sp>
    </p:spTree>
    <p:extLst>
      <p:ext uri="{BB962C8B-B14F-4D97-AF65-F5344CB8AC3E}">
        <p14:creationId xmlns:p14="http://schemas.microsoft.com/office/powerpoint/2010/main" val="177770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4BFF4-496C-40D2-8278-FD6D4F2674BD}"/>
              </a:ext>
            </a:extLst>
          </p:cNvPr>
          <p:cNvSpPr>
            <a:spLocks noGrp="1"/>
          </p:cNvSpPr>
          <p:nvPr>
            <p:ph type="body" sz="quarter" idx="13"/>
          </p:nvPr>
        </p:nvSpPr>
        <p:spPr>
          <a:xfrm>
            <a:off x="381000" y="1828800"/>
            <a:ext cx="8229600" cy="4419600"/>
          </a:xfrm>
        </p:spPr>
        <p:txBody>
          <a:bodyPr/>
          <a:lstStyle/>
          <a:p>
            <a:pPr marL="457200" indent="-457200" algn="l">
              <a:buFont typeface="Arial" panose="020B0604020202020204" pitchFamily="34" charset="0"/>
              <a:buChar char="•"/>
            </a:pPr>
            <a:r>
              <a:rPr lang="en-US" dirty="0"/>
              <a:t>Once reviewed, Facilities Contracts will issue the RFP to the selected Consultant</a:t>
            </a:r>
          </a:p>
          <a:p>
            <a:pPr marL="1200150" lvl="1" indent="-457200">
              <a:buFont typeface="Arial" panose="020B0604020202020204" pitchFamily="34" charset="0"/>
              <a:buChar char="•"/>
            </a:pPr>
            <a:r>
              <a:rPr lang="en-US" dirty="0"/>
              <a:t>FC will send the RFP, Contract, attachments and a Fee Breakdown that has the agreed hourly rates and subconsultants already filled in.</a:t>
            </a:r>
          </a:p>
          <a:p>
            <a:pPr marL="1200150" lvl="1" indent="-457200">
              <a:buFont typeface="Arial" panose="020B0604020202020204" pitchFamily="34" charset="0"/>
              <a:buChar char="•"/>
            </a:pPr>
            <a:r>
              <a:rPr lang="en-US" dirty="0"/>
              <a:t>RFI’s will still be required and go through Facilities Contracts mailbox and an RFI Log will be required.</a:t>
            </a:r>
          </a:p>
          <a:p>
            <a:pPr algn="l"/>
            <a:endParaRPr lang="en-US" dirty="0"/>
          </a:p>
        </p:txBody>
      </p:sp>
      <p:sp>
        <p:nvSpPr>
          <p:cNvPr id="3" name="Title 2">
            <a:extLst>
              <a:ext uri="{FF2B5EF4-FFF2-40B4-BE49-F238E27FC236}">
                <a16:creationId xmlns:a16="http://schemas.microsoft.com/office/drawing/2014/main" id="{45CDCBF5-ACB8-4161-848D-AEF8B2723809}"/>
              </a:ext>
            </a:extLst>
          </p:cNvPr>
          <p:cNvSpPr>
            <a:spLocks noGrp="1"/>
          </p:cNvSpPr>
          <p:nvPr>
            <p:ph type="title"/>
          </p:nvPr>
        </p:nvSpPr>
        <p:spPr>
          <a:xfrm>
            <a:off x="0" y="762000"/>
            <a:ext cx="9144000" cy="609600"/>
          </a:xfrm>
        </p:spPr>
        <p:txBody>
          <a:bodyPr/>
          <a:lstStyle/>
          <a:p>
            <a:r>
              <a:rPr lang="en-US" dirty="0"/>
              <a:t>Process</a:t>
            </a:r>
          </a:p>
        </p:txBody>
      </p:sp>
    </p:spTree>
    <p:extLst>
      <p:ext uri="{BB962C8B-B14F-4D97-AF65-F5344CB8AC3E}">
        <p14:creationId xmlns:p14="http://schemas.microsoft.com/office/powerpoint/2010/main" val="9337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8C7A38-6F43-46BB-8604-6199936A5610}"/>
              </a:ext>
            </a:extLst>
          </p:cNvPr>
          <p:cNvSpPr>
            <a:spLocks noGrp="1"/>
          </p:cNvSpPr>
          <p:nvPr>
            <p:ph type="body" sz="quarter" idx="13"/>
          </p:nvPr>
        </p:nvSpPr>
        <p:spPr>
          <a:xfrm>
            <a:off x="457200" y="1600200"/>
            <a:ext cx="8382000" cy="4876800"/>
          </a:xfrm>
        </p:spPr>
        <p:txBody>
          <a:bodyPr>
            <a:normAutofit lnSpcReduction="10000"/>
          </a:bodyPr>
          <a:lstStyle/>
          <a:p>
            <a:pPr marL="457200" indent="-457200" algn="l">
              <a:buFont typeface="Arial" panose="020B0604020202020204" pitchFamily="34" charset="0"/>
              <a:buChar char="•"/>
            </a:pPr>
            <a:r>
              <a:rPr lang="en-US" dirty="0"/>
              <a:t>Once the response is received, the PM should review and negotiate if necessary (# of hours, etc.)</a:t>
            </a:r>
          </a:p>
          <a:p>
            <a:pPr marL="457200" indent="-457200" algn="l">
              <a:buFont typeface="Arial" panose="020B0604020202020204" pitchFamily="34" charset="0"/>
              <a:buChar char="•"/>
            </a:pPr>
            <a:r>
              <a:rPr lang="en-US" dirty="0"/>
              <a:t>When entering the CRP, for the Commitment type select “PQ_AFR”</a:t>
            </a:r>
          </a:p>
          <a:p>
            <a:pPr marL="457200" indent="-457200" algn="l">
              <a:buFont typeface="Arial" panose="020B0604020202020204" pitchFamily="34" charset="0"/>
              <a:buChar char="•"/>
            </a:pPr>
            <a:r>
              <a:rPr lang="en-US" dirty="0"/>
              <a:t>The Contract and Design process is the same as normal form this point forward</a:t>
            </a:r>
          </a:p>
          <a:p>
            <a:pPr marL="457200" indent="-457200" algn="l">
              <a:buFont typeface="Arial" panose="020B0604020202020204" pitchFamily="34" charset="0"/>
              <a:buChar char="•"/>
            </a:pPr>
            <a:r>
              <a:rPr lang="en-US" dirty="0"/>
              <a:t>A guidance document is being finalized and will be available in the eBuilder Resources and PM Checklist</a:t>
            </a:r>
          </a:p>
        </p:txBody>
      </p:sp>
      <p:sp>
        <p:nvSpPr>
          <p:cNvPr id="3" name="Title 2">
            <a:extLst>
              <a:ext uri="{FF2B5EF4-FFF2-40B4-BE49-F238E27FC236}">
                <a16:creationId xmlns:a16="http://schemas.microsoft.com/office/drawing/2014/main" id="{437F92A7-7BC0-4545-AFBA-E0130EA354E9}"/>
              </a:ext>
            </a:extLst>
          </p:cNvPr>
          <p:cNvSpPr>
            <a:spLocks noGrp="1"/>
          </p:cNvSpPr>
          <p:nvPr>
            <p:ph type="title"/>
          </p:nvPr>
        </p:nvSpPr>
        <p:spPr>
          <a:xfrm>
            <a:off x="0" y="838200"/>
            <a:ext cx="9144000" cy="609600"/>
          </a:xfrm>
        </p:spPr>
        <p:txBody>
          <a:bodyPr/>
          <a:lstStyle/>
          <a:p>
            <a:r>
              <a:rPr lang="en-US" dirty="0"/>
              <a:t>Process</a:t>
            </a:r>
          </a:p>
        </p:txBody>
      </p:sp>
    </p:spTree>
    <p:extLst>
      <p:ext uri="{BB962C8B-B14F-4D97-AF65-F5344CB8AC3E}">
        <p14:creationId xmlns:p14="http://schemas.microsoft.com/office/powerpoint/2010/main" val="341859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819400" y="2743200"/>
            <a:ext cx="3505200" cy="685800"/>
          </a:xfrm>
        </p:spPr>
        <p:txBody>
          <a:bodyPr>
            <a:noAutofit/>
          </a:bodyPr>
          <a:lstStyle/>
          <a:p>
            <a:r>
              <a:rPr lang="en-US" sz="4400" b="1" dirty="0">
                <a:solidFill>
                  <a:schemeClr val="tx1">
                    <a:lumMod val="85000"/>
                    <a:lumOff val="15000"/>
                  </a:schemeClr>
                </a:solidFill>
              </a:rPr>
              <a:t>Questions?</a:t>
            </a:r>
          </a:p>
        </p:txBody>
      </p:sp>
    </p:spTree>
    <p:extLst>
      <p:ext uri="{BB962C8B-B14F-4D97-AF65-F5344CB8AC3E}">
        <p14:creationId xmlns:p14="http://schemas.microsoft.com/office/powerpoint/2010/main" val="108742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a638347-5c04-42d2-a1c3-b7f286227752">
      <UserInfo>
        <DisplayName>Tracy Vosburgh</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4AACBE4AB13B47B8C30A36C415A682" ma:contentTypeVersion="1" ma:contentTypeDescription="Create a new document." ma:contentTypeScope="" ma:versionID="389800b144ce6e587e75cb676c8096e8">
  <xsd:schema xmlns:xsd="http://www.w3.org/2001/XMLSchema" xmlns:xs="http://www.w3.org/2001/XMLSchema" xmlns:p="http://schemas.microsoft.com/office/2006/metadata/properties" xmlns:ns2="ba638347-5c04-42d2-a1c3-b7f286227752" targetNamespace="http://schemas.microsoft.com/office/2006/metadata/properties" ma:root="true" ma:fieldsID="142502acf8f3dd4879ea2df89c90e898" ns2:_="">
    <xsd:import namespace="ba638347-5c04-42d2-a1c3-b7f2862277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8347-5c04-42d2-a1c3-b7f2862277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769373-594B-497F-B29F-9AD96F02CA3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a638347-5c04-42d2-a1c3-b7f286227752"/>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CCC4AC2-12A8-495A-AC6B-2C823E16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8347-5c04-42d2-a1c3-b7f286227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61DFF5-A0FD-45DC-86E6-8DA72B2A6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11517</TotalTime>
  <Words>447</Words>
  <Application>Microsoft Office PowerPoint</Application>
  <PresentationFormat>On-screen Show (4:3)</PresentationFormat>
  <Paragraphs>46</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Helvetica</vt:lpstr>
      <vt:lpstr>Times</vt:lpstr>
      <vt:lpstr>Wingdings</vt:lpstr>
      <vt:lpstr>Office Theme</vt:lpstr>
      <vt:lpstr>PowerPoint Presentation</vt:lpstr>
      <vt:lpstr>PQ-AFR</vt:lpstr>
      <vt:lpstr>PQ-AFR</vt:lpstr>
      <vt:lpstr>Project Parameters</vt:lpstr>
      <vt:lpstr>Process</vt:lpstr>
      <vt:lpstr>Process</vt:lpstr>
      <vt:lpstr>Process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Thompson</cp:lastModifiedBy>
  <cp:revision>452</cp:revision>
  <cp:lastPrinted>2019-11-12T19:43:45Z</cp:lastPrinted>
  <dcterms:created xsi:type="dcterms:W3CDTF">2014-05-07T13:58:10Z</dcterms:created>
  <dcterms:modified xsi:type="dcterms:W3CDTF">2020-09-21T17:37:10Z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0x010100934AACBE4AB13B47B8C30A36C415A682</vt:lpwstr>
  </property>
</Properties>
</file>