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432" r:id="rId5"/>
    <p:sldId id="435" r:id="rId6"/>
    <p:sldId id="407" r:id="rId7"/>
    <p:sldId id="436" r:id="rId8"/>
    <p:sldId id="433" r:id="rId9"/>
    <p:sldId id="324" r:id="rId1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45" autoAdjust="0"/>
    <p:restoredTop sz="79406" autoAdjust="0"/>
  </p:normalViewPr>
  <p:slideViewPr>
    <p:cSldViewPr>
      <p:cViewPr varScale="1">
        <p:scale>
          <a:sx n="44" d="100"/>
          <a:sy n="44" d="100"/>
        </p:scale>
        <p:origin x="594" y="7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070C50C-F46C-8A4B-8A41-6A6FBB958D92}" type="datetimeFigureOut">
              <a:rPr lang="en-US" smtClean="0"/>
              <a:t>9/11/2020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153D443-CBAC-934A-8506-FB4DF260D863}" type="slidenum">
              <a:rPr lang="en-US" smtClean="0"/>
              <a:t>‹#›</a:t>
            </a:fld>
            <a:endParaRPr lang="en-US"/>
          </a:p>
        </p:txBody>
      </p:sp>
    </p:spTree>
    <p:extLst>
      <p:ext uri="{BB962C8B-B14F-4D97-AF65-F5344CB8AC3E}">
        <p14:creationId xmlns:p14="http://schemas.microsoft.com/office/powerpoint/2010/main" val="756898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3D443-CBAC-934A-8506-FB4DF260D863}" type="slidenum">
              <a:rPr lang="en-US" smtClean="0"/>
              <a:t>1</a:t>
            </a:fld>
            <a:endParaRPr lang="en-US"/>
          </a:p>
        </p:txBody>
      </p:sp>
    </p:spTree>
    <p:extLst>
      <p:ext uri="{BB962C8B-B14F-4D97-AF65-F5344CB8AC3E}">
        <p14:creationId xmlns:p14="http://schemas.microsoft.com/office/powerpoint/2010/main" val="3359864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53D443-CBAC-934A-8506-FB4DF260D86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04624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3D443-CBAC-934A-8506-FB4DF260D863}" type="slidenum">
              <a:rPr lang="en-US" smtClean="0"/>
              <a:t>6</a:t>
            </a:fld>
            <a:endParaRPr lang="en-US"/>
          </a:p>
        </p:txBody>
      </p:sp>
    </p:spTree>
    <p:extLst>
      <p:ext uri="{BB962C8B-B14F-4D97-AF65-F5344CB8AC3E}">
        <p14:creationId xmlns:p14="http://schemas.microsoft.com/office/powerpoint/2010/main" val="25346559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0889_10_C_lr.jpg"/>
          <p:cNvPicPr>
            <a:picLocks noChangeAspect="1"/>
          </p:cNvPicPr>
          <p:nvPr userDrawn="1"/>
        </p:nvPicPr>
        <p:blipFill rotWithShape="1">
          <a:blip r:embed="rId2">
            <a:extLst>
              <a:ext uri="{28A0092B-C50C-407E-A947-70E740481C1C}">
                <a14:useLocalDpi xmlns:a14="http://schemas.microsoft.com/office/drawing/2010/main" val="0"/>
              </a:ext>
            </a:extLst>
          </a:blip>
          <a:srcRect l="3170" r="7962"/>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fld id="{840601E4-3F87-485E-BCF1-0932C51EED9D}" type="datetimeFigureOut">
              <a:rPr lang="en-US" smtClean="0"/>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5554C-9387-4378-80C2-5F7076CAC952}" type="slidenum">
              <a:rPr lang="en-US" smtClean="0"/>
              <a:t>‹#›</a:t>
            </a:fld>
            <a:endParaRPr lang="en-US"/>
          </a:p>
        </p:txBody>
      </p:sp>
      <p:pic>
        <p:nvPicPr>
          <p:cNvPr id="8" name="Picture 7" descr="cu white lrg.psd"/>
          <p:cNvPicPr>
            <a:picLocks noChangeAspect="1"/>
          </p:cNvPicPr>
          <p:nvPr userDrawn="1"/>
        </p:nvPicPr>
        <p:blipFill rotWithShape="1">
          <a:blip r:embed="rId3" cstate="print">
            <a:extLst>
              <a:ext uri="{28A0092B-C50C-407E-A947-70E740481C1C}">
                <a14:useLocalDpi xmlns:a14="http://schemas.microsoft.com/office/drawing/2010/main" val="0"/>
              </a:ext>
            </a:extLst>
          </a:blip>
          <a:srcRect r="72186"/>
          <a:stretch/>
        </p:blipFill>
        <p:spPr>
          <a:xfrm>
            <a:off x="182033" y="402168"/>
            <a:ext cx="1299634" cy="1267968"/>
          </a:xfrm>
          <a:prstGeom prst="rect">
            <a:avLst/>
          </a:prstGeom>
        </p:spPr>
      </p:pic>
      <p:sp>
        <p:nvSpPr>
          <p:cNvPr id="9" name="Rectangle 8"/>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itle 18"/>
          <p:cNvSpPr>
            <a:spLocks noGrp="1"/>
          </p:cNvSpPr>
          <p:nvPr>
            <p:ph type="title"/>
          </p:nvPr>
        </p:nvSpPr>
        <p:spPr>
          <a:xfrm>
            <a:off x="328085" y="1828800"/>
            <a:ext cx="4777596" cy="1143000"/>
          </a:xfrm>
        </p:spPr>
        <p:txBody>
          <a:bodyPr anchor="t">
            <a:normAutofit/>
          </a:bodyPr>
          <a:lstStyle>
            <a:lvl1pPr algn="l">
              <a:defRPr sz="3200" baseline="0">
                <a:solidFill>
                  <a:schemeClr val="bg1"/>
                </a:solidFill>
              </a:defRPr>
            </a:lvl1pPr>
          </a:lstStyle>
          <a:p>
            <a:endParaRPr lang="en-US" dirty="0"/>
          </a:p>
        </p:txBody>
      </p:sp>
      <p:sp>
        <p:nvSpPr>
          <p:cNvPr id="21" name="Text Placeholder 20"/>
          <p:cNvSpPr>
            <a:spLocks noGrp="1"/>
          </p:cNvSpPr>
          <p:nvPr>
            <p:ph type="body" sz="quarter" idx="13"/>
          </p:nvPr>
        </p:nvSpPr>
        <p:spPr>
          <a:xfrm>
            <a:off x="328613" y="3200422"/>
            <a:ext cx="4137025" cy="1066800"/>
          </a:xfrm>
        </p:spPr>
        <p:txBody>
          <a:bodyPr>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bg1"/>
                </a:solidFill>
                <a:latin typeface="+mn-lt"/>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dirty="0">
              <a:solidFill>
                <a:srgbClr val="FFFFFF"/>
              </a:solidFill>
              <a:latin typeface="+mn-lt"/>
              <a:cs typeface="Times"/>
            </a:endParaRPr>
          </a:p>
        </p:txBody>
      </p:sp>
    </p:spTree>
    <p:extLst>
      <p:ext uri="{BB962C8B-B14F-4D97-AF65-F5344CB8AC3E}">
        <p14:creationId xmlns:p14="http://schemas.microsoft.com/office/powerpoint/2010/main" val="2431526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40601E4-3F87-485E-BCF1-0932C51EED9D}" type="datetimeFigureOut">
              <a:rPr lang="en-US" smtClean="0"/>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5554C-9387-4378-80C2-5F7076CAC952}" type="slidenum">
              <a:rPr lang="en-US" smtClean="0"/>
              <a:t>‹#›</a:t>
            </a:fld>
            <a:endParaRPr lang="en-US"/>
          </a:p>
        </p:txBody>
      </p:sp>
      <p:sp>
        <p:nvSpPr>
          <p:cNvPr id="10" name="Rectangle 9"/>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47"/>
          </a:p>
        </p:txBody>
      </p:sp>
      <p:pic>
        <p:nvPicPr>
          <p:cNvPr id="12" name="Picture 11" descr="cu white lrg.psd"/>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3" r="-704"/>
          <a:stretch/>
        </p:blipFill>
        <p:spPr>
          <a:xfrm>
            <a:off x="3871577" y="-157023"/>
            <a:ext cx="1370059" cy="522449"/>
          </a:xfrm>
          <a:prstGeom prst="rect">
            <a:avLst/>
          </a:prstGeom>
        </p:spPr>
      </p:pic>
      <p:sp>
        <p:nvSpPr>
          <p:cNvPr id="3" name="Text Placeholder 2"/>
          <p:cNvSpPr>
            <a:spLocks noGrp="1"/>
          </p:cNvSpPr>
          <p:nvPr>
            <p:ph type="body" sz="quarter" idx="13"/>
          </p:nvPr>
        </p:nvSpPr>
        <p:spPr>
          <a:xfrm>
            <a:off x="285751" y="1752601"/>
            <a:ext cx="8678863" cy="39989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285750" y="1066800"/>
            <a:ext cx="8677656" cy="685800"/>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3361616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40601E4-3F87-485E-BCF1-0932C51EED9D}" type="datetimeFigureOut">
              <a:rPr lang="en-US" smtClean="0"/>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5554C-9387-4378-80C2-5F7076CAC952}" type="slidenum">
              <a:rPr lang="en-US" smtClean="0"/>
              <a:t>‹#›</a:t>
            </a:fld>
            <a:endParaRPr lang="en-US"/>
          </a:p>
        </p:txBody>
      </p:sp>
      <p:sp>
        <p:nvSpPr>
          <p:cNvPr id="7" name="Rectangle 6"/>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cu screen b31b1b.psd"/>
          <p:cNvPicPr>
            <a:picLocks noChangeAspect="1"/>
          </p:cNvPicPr>
          <p:nvPr userDrawn="1"/>
        </p:nvPicPr>
        <p:blipFill rotWithShape="1">
          <a:blip r:embed="rId2" cstate="print">
            <a:extLst>
              <a:ext uri="{28A0092B-C50C-407E-A947-70E740481C1C}">
                <a14:useLocalDpi xmlns:a14="http://schemas.microsoft.com/office/drawing/2010/main" val="0"/>
              </a:ext>
            </a:extLst>
          </a:blip>
          <a:srcRect r="70374"/>
          <a:stretch/>
        </p:blipFill>
        <p:spPr>
          <a:xfrm>
            <a:off x="182033" y="402168"/>
            <a:ext cx="1384300" cy="1267968"/>
          </a:xfrm>
          <a:prstGeom prst="rect">
            <a:avLst/>
          </a:prstGeom>
        </p:spPr>
      </p:pic>
      <p:sp>
        <p:nvSpPr>
          <p:cNvPr id="14" name="Text Placeholder 13"/>
          <p:cNvSpPr>
            <a:spLocks noGrp="1"/>
          </p:cNvSpPr>
          <p:nvPr>
            <p:ph type="body" sz="quarter" idx="13"/>
          </p:nvPr>
        </p:nvSpPr>
        <p:spPr>
          <a:xfrm>
            <a:off x="0" y="2438400"/>
            <a:ext cx="9144000" cy="2406650"/>
          </a:xfrm>
        </p:spPr>
        <p:txBody>
          <a:bodyPr/>
          <a:lstStyle>
            <a:lvl1pPr marL="0" indent="0" algn="ctr">
              <a:buNone/>
              <a:defRPr sz="3200">
                <a:solidFill>
                  <a:schemeClr val="accent2"/>
                </a:solidFill>
              </a:defRPr>
            </a:lvl1pPr>
          </a:lstStyle>
          <a:p>
            <a:pPr lvl="0"/>
            <a:endParaRPr lang="en-US" dirty="0"/>
          </a:p>
        </p:txBody>
      </p:sp>
      <p:sp>
        <p:nvSpPr>
          <p:cNvPr id="16" name="Title 15"/>
          <p:cNvSpPr>
            <a:spLocks noGrp="1"/>
          </p:cNvSpPr>
          <p:nvPr>
            <p:ph type="title"/>
          </p:nvPr>
        </p:nvSpPr>
        <p:spPr>
          <a:xfrm>
            <a:off x="0" y="1828800"/>
            <a:ext cx="9144000" cy="609600"/>
          </a:xfrm>
        </p:spPr>
        <p:txBody>
          <a:bodyPr>
            <a:normAutofit/>
          </a:bodyPr>
          <a:lstStyle>
            <a:lvl1pPr>
              <a:defRPr sz="2800" b="0">
                <a:solidFill>
                  <a:schemeClr val="accent3"/>
                </a:solidFill>
                <a:latin typeface="+mj-lt"/>
              </a:defRPr>
            </a:lvl1pPr>
          </a:lstStyle>
          <a:p>
            <a:endParaRPr lang="en-US" sz="2800" dirty="0">
              <a:solidFill>
                <a:srgbClr val="A7998B"/>
              </a:solidFill>
              <a:latin typeface="+mj-lt"/>
              <a:cs typeface="Helvetica"/>
            </a:endParaRPr>
          </a:p>
        </p:txBody>
      </p:sp>
    </p:spTree>
    <p:extLst>
      <p:ext uri="{BB962C8B-B14F-4D97-AF65-F5344CB8AC3E}">
        <p14:creationId xmlns:p14="http://schemas.microsoft.com/office/powerpoint/2010/main" val="540298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40601E4-3F87-485E-BCF1-0932C51EED9D}" type="datetimeFigureOut">
              <a:rPr lang="en-US" smtClean="0"/>
              <a:t>9/11/2020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sp>
        <p:nvSpPr>
          <p:cNvPr id="6" name="Rectangle 5"/>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u screen b31b1b.psd"/>
          <p:cNvPicPr>
            <a:picLocks noChangeAspect="1"/>
          </p:cNvPicPr>
          <p:nvPr userDrawn="1"/>
        </p:nvPicPr>
        <p:blipFill rotWithShape="1">
          <a:blip r:embed="rId2" cstate="print">
            <a:extLst>
              <a:ext uri="{28A0092B-C50C-407E-A947-70E740481C1C}">
                <a14:useLocalDpi xmlns:a14="http://schemas.microsoft.com/office/drawing/2010/main" val="0"/>
              </a:ext>
            </a:extLst>
          </a:blip>
          <a:srcRect r="70374"/>
          <a:stretch/>
        </p:blipFill>
        <p:spPr>
          <a:xfrm>
            <a:off x="182033" y="402168"/>
            <a:ext cx="1384300" cy="1267968"/>
          </a:xfrm>
          <a:prstGeom prst="rect">
            <a:avLst/>
          </a:prstGeom>
        </p:spPr>
      </p:pic>
      <p:pic>
        <p:nvPicPr>
          <p:cNvPr id="9" name="Picture 8" descr="campus.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813844"/>
            <a:ext cx="9144000" cy="3044156"/>
          </a:xfrm>
          <a:prstGeom prst="rect">
            <a:avLst/>
          </a:prstGeom>
        </p:spPr>
      </p:pic>
      <p:sp>
        <p:nvSpPr>
          <p:cNvPr id="10" name="Text Placeholder 13"/>
          <p:cNvSpPr>
            <a:spLocks noGrp="1"/>
          </p:cNvSpPr>
          <p:nvPr>
            <p:ph type="body" sz="quarter" idx="13"/>
          </p:nvPr>
        </p:nvSpPr>
        <p:spPr>
          <a:xfrm>
            <a:off x="0" y="1219200"/>
            <a:ext cx="9144000" cy="1905001"/>
          </a:xfrm>
        </p:spPr>
        <p:txBody>
          <a:bodyPr>
            <a:normAutofit/>
          </a:bodyPr>
          <a:lstStyle>
            <a:lvl1pPr marL="0" indent="0" algn="ctr">
              <a:buNone/>
              <a:defRPr sz="3000">
                <a:solidFill>
                  <a:schemeClr val="accent2"/>
                </a:solidFill>
              </a:defRPr>
            </a:lvl1pPr>
          </a:lstStyle>
          <a:p>
            <a:pPr lvl="0"/>
            <a:endParaRPr lang="en-US" dirty="0"/>
          </a:p>
        </p:txBody>
      </p:sp>
      <p:sp>
        <p:nvSpPr>
          <p:cNvPr id="11" name="Title 15"/>
          <p:cNvSpPr>
            <a:spLocks noGrp="1"/>
          </p:cNvSpPr>
          <p:nvPr>
            <p:ph type="title"/>
          </p:nvPr>
        </p:nvSpPr>
        <p:spPr>
          <a:xfrm>
            <a:off x="0" y="763091"/>
            <a:ext cx="9144000" cy="456109"/>
          </a:xfrm>
        </p:spPr>
        <p:txBody>
          <a:bodyPr>
            <a:noAutofit/>
          </a:bodyPr>
          <a:lstStyle>
            <a:lvl1pPr>
              <a:defRPr sz="2400" b="0" baseline="0">
                <a:solidFill>
                  <a:schemeClr val="accent3"/>
                </a:solidFill>
                <a:latin typeface="+mj-lt"/>
              </a:defRPr>
            </a:lvl1pPr>
          </a:lstStyle>
          <a:p>
            <a:endParaRPr lang="en-US" sz="2800" dirty="0">
              <a:solidFill>
                <a:srgbClr val="A7998B"/>
              </a:solidFill>
              <a:latin typeface="+mj-lt"/>
              <a:cs typeface="Helvetica"/>
            </a:endParaRPr>
          </a:p>
        </p:txBody>
      </p:sp>
    </p:spTree>
    <p:extLst>
      <p:ext uri="{BB962C8B-B14F-4D97-AF65-F5344CB8AC3E}">
        <p14:creationId xmlns:p14="http://schemas.microsoft.com/office/powerpoint/2010/main" val="2545042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2">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40601E4-3F87-485E-BCF1-0932C51EED9D}" type="datetimeFigureOut">
              <a:rPr lang="en-US" smtClean="0"/>
              <a:t>9/11/2020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sp>
        <p:nvSpPr>
          <p:cNvPr id="6" name="Rectangle 5"/>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u screen b31b1b.psd"/>
          <p:cNvPicPr>
            <a:picLocks noChangeAspect="1"/>
          </p:cNvPicPr>
          <p:nvPr userDrawn="1"/>
        </p:nvPicPr>
        <p:blipFill rotWithShape="1">
          <a:blip r:embed="rId2" cstate="print">
            <a:extLst>
              <a:ext uri="{28A0092B-C50C-407E-A947-70E740481C1C}">
                <a14:useLocalDpi xmlns:a14="http://schemas.microsoft.com/office/drawing/2010/main" val="0"/>
              </a:ext>
            </a:extLst>
          </a:blip>
          <a:srcRect r="70374"/>
          <a:stretch/>
        </p:blipFill>
        <p:spPr>
          <a:xfrm>
            <a:off x="182033" y="402168"/>
            <a:ext cx="1384300" cy="1267968"/>
          </a:xfrm>
          <a:prstGeom prst="rect">
            <a:avLst/>
          </a:prstGeom>
        </p:spPr>
      </p:pic>
      <p:sp>
        <p:nvSpPr>
          <p:cNvPr id="10" name="Text Placeholder 13"/>
          <p:cNvSpPr>
            <a:spLocks noGrp="1"/>
          </p:cNvSpPr>
          <p:nvPr>
            <p:ph type="body" sz="quarter" idx="13"/>
          </p:nvPr>
        </p:nvSpPr>
        <p:spPr>
          <a:xfrm>
            <a:off x="0" y="1219200"/>
            <a:ext cx="9144000" cy="1905001"/>
          </a:xfrm>
        </p:spPr>
        <p:txBody>
          <a:bodyPr>
            <a:normAutofit/>
          </a:bodyPr>
          <a:lstStyle>
            <a:lvl1pPr marL="0" indent="0" algn="ctr">
              <a:buNone/>
              <a:defRPr sz="3000">
                <a:solidFill>
                  <a:schemeClr val="accent2"/>
                </a:solidFill>
              </a:defRPr>
            </a:lvl1pPr>
          </a:lstStyle>
          <a:p>
            <a:pPr lvl="0"/>
            <a:endParaRPr lang="en-US" dirty="0"/>
          </a:p>
        </p:txBody>
      </p:sp>
      <p:sp>
        <p:nvSpPr>
          <p:cNvPr id="11" name="Title 15"/>
          <p:cNvSpPr>
            <a:spLocks noGrp="1"/>
          </p:cNvSpPr>
          <p:nvPr>
            <p:ph type="title"/>
          </p:nvPr>
        </p:nvSpPr>
        <p:spPr>
          <a:xfrm>
            <a:off x="0" y="763091"/>
            <a:ext cx="9144000" cy="456109"/>
          </a:xfrm>
        </p:spPr>
        <p:txBody>
          <a:bodyPr>
            <a:noAutofit/>
          </a:bodyPr>
          <a:lstStyle>
            <a:lvl1pPr>
              <a:defRPr sz="2400" b="0" baseline="0">
                <a:solidFill>
                  <a:schemeClr val="accent3"/>
                </a:solidFill>
                <a:latin typeface="+mj-lt"/>
              </a:defRPr>
            </a:lvl1pPr>
          </a:lstStyle>
          <a:p>
            <a:endParaRPr lang="en-US" sz="2800" dirty="0">
              <a:solidFill>
                <a:srgbClr val="A7998B"/>
              </a:solidFill>
              <a:latin typeface="+mj-lt"/>
              <a:cs typeface="Helvetica"/>
            </a:endParaRPr>
          </a:p>
        </p:txBody>
      </p:sp>
      <p:sp>
        <p:nvSpPr>
          <p:cNvPr id="12" name="Picture Placeholder 11"/>
          <p:cNvSpPr>
            <a:spLocks noGrp="1"/>
          </p:cNvSpPr>
          <p:nvPr>
            <p:ph type="pic" sz="quarter" idx="14"/>
          </p:nvPr>
        </p:nvSpPr>
        <p:spPr>
          <a:xfrm>
            <a:off x="0" y="3804549"/>
            <a:ext cx="9144000" cy="3044825"/>
          </a:xfrm>
          <a:solidFill>
            <a:schemeClr val="bg2">
              <a:lumMod val="90000"/>
            </a:schemeClr>
          </a:solidFill>
        </p:spPr>
        <p:txBody>
          <a:bodyPr/>
          <a:lstStyle/>
          <a:p>
            <a:endParaRPr lang="en-US"/>
          </a:p>
        </p:txBody>
      </p:sp>
    </p:spTree>
    <p:extLst>
      <p:ext uri="{BB962C8B-B14F-4D97-AF65-F5344CB8AC3E}">
        <p14:creationId xmlns:p14="http://schemas.microsoft.com/office/powerpoint/2010/main" val="2536947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40601E4-3F87-485E-BCF1-0932C51EED9D}" type="datetimeFigureOut">
              <a:rPr lang="en-US" smtClean="0"/>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5554C-9387-4378-80C2-5F7076CAC952}" type="slidenum">
              <a:rPr lang="en-US" smtClean="0"/>
              <a:t>‹#›</a:t>
            </a:fld>
            <a:endParaRPr lang="en-US"/>
          </a:p>
        </p:txBody>
      </p:sp>
      <p:sp>
        <p:nvSpPr>
          <p:cNvPr id="10" name="Rectangle 9"/>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cu white lrg.psd"/>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3" name="Text Placeholder 2"/>
          <p:cNvSpPr>
            <a:spLocks noGrp="1"/>
          </p:cNvSpPr>
          <p:nvPr>
            <p:ph type="body" sz="quarter" idx="13"/>
          </p:nvPr>
        </p:nvSpPr>
        <p:spPr>
          <a:xfrm>
            <a:off x="285750" y="1752600"/>
            <a:ext cx="8678863" cy="39989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285750" y="1066800"/>
            <a:ext cx="8677656" cy="685800"/>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48127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 Graphic">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40601E4-3F87-485E-BCF1-0932C51EED9D}" type="datetimeFigureOut">
              <a:rPr lang="en-US" smtClean="0"/>
              <a:t>9/11/2020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sp>
        <p:nvSpPr>
          <p:cNvPr id="7" name="Rectangle 6"/>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u white lrg.psd"/>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12" name="TextBox 11"/>
          <p:cNvSpPr txBox="1"/>
          <p:nvPr userDrawn="1"/>
        </p:nvSpPr>
        <p:spPr>
          <a:xfrm>
            <a:off x="438726" y="4756727"/>
            <a:ext cx="8258850" cy="584776"/>
          </a:xfrm>
          <a:prstGeom prst="rect">
            <a:avLst/>
          </a:prstGeom>
          <a:noFill/>
        </p:spPr>
        <p:txBody>
          <a:bodyPr wrap="square" rtlCol="0">
            <a:spAutoFit/>
          </a:bodyPr>
          <a:lstStyle/>
          <a:p>
            <a:pPr lvl="0" algn="ctr"/>
            <a:r>
              <a:rPr lang="en-US" sz="3200" dirty="0">
                <a:solidFill>
                  <a:schemeClr val="bg1"/>
                </a:solidFill>
                <a:latin typeface="Helvetica"/>
                <a:cs typeface="Helvetica"/>
              </a:rPr>
              <a:t>Photos, illustrations, graphics here.</a:t>
            </a:r>
            <a:endParaRPr lang="en-US" dirty="0">
              <a:solidFill>
                <a:schemeClr val="bg1"/>
              </a:solidFill>
            </a:endParaRPr>
          </a:p>
        </p:txBody>
      </p:sp>
      <p:sp>
        <p:nvSpPr>
          <p:cNvPr id="13" name="Content Placeholder 12"/>
          <p:cNvSpPr>
            <a:spLocks noGrp="1"/>
          </p:cNvSpPr>
          <p:nvPr>
            <p:ph sz="quarter" idx="13"/>
          </p:nvPr>
        </p:nvSpPr>
        <p:spPr>
          <a:xfrm>
            <a:off x="292894" y="3877558"/>
            <a:ext cx="8558213" cy="2782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3"/>
          <p:cNvSpPr>
            <a:spLocks noGrp="1"/>
          </p:cNvSpPr>
          <p:nvPr>
            <p:ph type="title"/>
          </p:nvPr>
        </p:nvSpPr>
        <p:spPr>
          <a:xfrm>
            <a:off x="287899" y="615758"/>
            <a:ext cx="6554707" cy="861774"/>
          </a:xfrm>
        </p:spPr>
        <p:txBody>
          <a:bodyPr/>
          <a:lstStyle>
            <a:lvl1pPr algn="l">
              <a:defRPr/>
            </a:lvl1pPr>
          </a:lstStyle>
          <a:p>
            <a:r>
              <a:rPr lang="en-US" dirty="0"/>
              <a:t>Click to edit Master title style</a:t>
            </a:r>
          </a:p>
        </p:txBody>
      </p:sp>
      <p:sp>
        <p:nvSpPr>
          <p:cNvPr id="16" name="Text Placeholder 15"/>
          <p:cNvSpPr>
            <a:spLocks noGrp="1"/>
          </p:cNvSpPr>
          <p:nvPr>
            <p:ph type="body" sz="quarter" idx="14"/>
          </p:nvPr>
        </p:nvSpPr>
        <p:spPr>
          <a:xfrm>
            <a:off x="289405" y="1524000"/>
            <a:ext cx="8534400" cy="2209800"/>
          </a:xfrm>
        </p:spPr>
        <p:txBody>
          <a:bodyPr numCol="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2385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w/ Graphic">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40601E4-3F87-485E-BCF1-0932C51EED9D}" type="datetimeFigureOut">
              <a:rPr lang="en-US" smtClean="0"/>
              <a:t>9/11/2020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sp>
        <p:nvSpPr>
          <p:cNvPr id="7" name="Rectangle 6"/>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u white lrg.psd"/>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12" name="TextBox 11"/>
          <p:cNvSpPr txBox="1"/>
          <p:nvPr userDrawn="1"/>
        </p:nvSpPr>
        <p:spPr>
          <a:xfrm>
            <a:off x="438726" y="4756727"/>
            <a:ext cx="8258850" cy="584776"/>
          </a:xfrm>
          <a:prstGeom prst="rect">
            <a:avLst/>
          </a:prstGeom>
          <a:noFill/>
        </p:spPr>
        <p:txBody>
          <a:bodyPr wrap="square" rtlCol="0">
            <a:spAutoFit/>
          </a:bodyPr>
          <a:lstStyle/>
          <a:p>
            <a:pPr lvl="0" algn="ctr"/>
            <a:r>
              <a:rPr lang="en-US" sz="3200" dirty="0">
                <a:solidFill>
                  <a:schemeClr val="bg1"/>
                </a:solidFill>
                <a:latin typeface="Helvetica"/>
                <a:cs typeface="Helvetica"/>
              </a:rPr>
              <a:t>Photos, illustrations, graphics here.</a:t>
            </a:r>
            <a:endParaRPr lang="en-US" dirty="0">
              <a:solidFill>
                <a:schemeClr val="bg1"/>
              </a:solidFill>
            </a:endParaRPr>
          </a:p>
        </p:txBody>
      </p:sp>
      <p:sp>
        <p:nvSpPr>
          <p:cNvPr id="13" name="Content Placeholder 12"/>
          <p:cNvSpPr>
            <a:spLocks noGrp="1"/>
          </p:cNvSpPr>
          <p:nvPr>
            <p:ph sz="quarter" idx="13"/>
          </p:nvPr>
        </p:nvSpPr>
        <p:spPr>
          <a:xfrm>
            <a:off x="4800600" y="1447800"/>
            <a:ext cx="4050507"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3"/>
          <p:cNvSpPr>
            <a:spLocks noGrp="1"/>
          </p:cNvSpPr>
          <p:nvPr>
            <p:ph type="title"/>
          </p:nvPr>
        </p:nvSpPr>
        <p:spPr>
          <a:xfrm>
            <a:off x="287899" y="615758"/>
            <a:ext cx="6554707" cy="603442"/>
          </a:xfrm>
        </p:spPr>
        <p:txBody>
          <a:bodyPr/>
          <a:lstStyle>
            <a:lvl1pPr algn="l">
              <a:defRPr/>
            </a:lvl1pPr>
          </a:lstStyle>
          <a:p>
            <a:r>
              <a:rPr lang="en-US" dirty="0"/>
              <a:t>Click to edit Master title style</a:t>
            </a:r>
          </a:p>
        </p:txBody>
      </p:sp>
      <p:sp>
        <p:nvSpPr>
          <p:cNvPr id="16" name="Text Placeholder 15"/>
          <p:cNvSpPr>
            <a:spLocks noGrp="1"/>
          </p:cNvSpPr>
          <p:nvPr>
            <p:ph type="body" sz="quarter" idx="14"/>
          </p:nvPr>
        </p:nvSpPr>
        <p:spPr>
          <a:xfrm>
            <a:off x="289405" y="1447800"/>
            <a:ext cx="4358795" cy="4876800"/>
          </a:xfrm>
        </p:spPr>
        <p:txBody>
          <a:bodyPr numCol="1"/>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3113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40601E4-3F87-485E-BCF1-0932C51EED9D}" type="datetimeFigureOut">
              <a:rPr lang="en-US" smtClean="0"/>
              <a:t>9/11/2020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15554C-9387-4378-80C2-5F7076CAC952}" type="slidenum">
              <a:rPr lang="en-US" smtClean="0"/>
              <a:t>‹#›</a:t>
            </a:fld>
            <a:endParaRPr lang="en-US"/>
          </a:p>
        </p:txBody>
      </p:sp>
      <p:sp>
        <p:nvSpPr>
          <p:cNvPr id="10" name="Rectangle 9"/>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cu white lrg.psd"/>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2" name="Title 1"/>
          <p:cNvSpPr>
            <a:spLocks noGrp="1"/>
          </p:cNvSpPr>
          <p:nvPr>
            <p:ph type="title"/>
          </p:nvPr>
        </p:nvSpPr>
        <p:spPr>
          <a:xfrm>
            <a:off x="0" y="759710"/>
            <a:ext cx="9144000" cy="538609"/>
          </a:xfrm>
        </p:spPr>
        <p:txBody>
          <a:bodyPr/>
          <a:lstStyle/>
          <a:p>
            <a:r>
              <a:rPr lang="en-US"/>
              <a:t>Click to edit Master title style</a:t>
            </a:r>
          </a:p>
        </p:txBody>
      </p:sp>
      <p:sp>
        <p:nvSpPr>
          <p:cNvPr id="4" name="Text Placeholder 3"/>
          <p:cNvSpPr>
            <a:spLocks noGrp="1"/>
          </p:cNvSpPr>
          <p:nvPr>
            <p:ph type="body" sz="quarter" idx="13"/>
          </p:nvPr>
        </p:nvSpPr>
        <p:spPr>
          <a:xfrm>
            <a:off x="0" y="1298575"/>
            <a:ext cx="9144000" cy="538163"/>
          </a:xfrm>
        </p:spPr>
        <p:txBody>
          <a:bodyPr/>
          <a:lstStyle/>
          <a:p>
            <a:pPr lvl="0"/>
            <a:r>
              <a:rPr lang="en-US" dirty="0"/>
              <a:t>Click to edit Master text styles</a:t>
            </a:r>
          </a:p>
        </p:txBody>
      </p:sp>
      <p:sp>
        <p:nvSpPr>
          <p:cNvPr id="13" name="Content Placeholder 12"/>
          <p:cNvSpPr>
            <a:spLocks noGrp="1"/>
          </p:cNvSpPr>
          <p:nvPr>
            <p:ph sz="quarter" idx="14"/>
          </p:nvPr>
        </p:nvSpPr>
        <p:spPr>
          <a:xfrm>
            <a:off x="838200" y="2057400"/>
            <a:ext cx="74676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1504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40601E4-3F87-485E-BCF1-0932C51EED9D}" type="datetimeFigureOut">
              <a:rPr lang="en-US" smtClean="0"/>
              <a:t>9/11/2020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pic>
        <p:nvPicPr>
          <p:cNvPr id="6" name="Picture 5" descr="0889_10_C_lr.jpg"/>
          <p:cNvPicPr>
            <a:picLocks noChangeAspect="1"/>
          </p:cNvPicPr>
          <p:nvPr userDrawn="1"/>
        </p:nvPicPr>
        <p:blipFill rotWithShape="1">
          <a:blip r:embed="rId2">
            <a:extLst>
              <a:ext uri="{28A0092B-C50C-407E-A947-70E740481C1C}">
                <a14:useLocalDpi xmlns:a14="http://schemas.microsoft.com/office/drawing/2010/main" val="0"/>
              </a:ext>
            </a:extLst>
          </a:blip>
          <a:srcRect l="3170" r="7962"/>
          <a:stretch/>
        </p:blipFill>
        <p:spPr>
          <a:xfrm>
            <a:off x="0" y="0"/>
            <a:ext cx="9144000" cy="6858000"/>
          </a:xfrm>
          <a:prstGeom prst="rect">
            <a:avLst/>
          </a:prstGeom>
        </p:spPr>
      </p:pic>
      <p:pic>
        <p:nvPicPr>
          <p:cNvPr id="7" name="Picture 6" descr="cu white lrg.psd"/>
          <p:cNvPicPr>
            <a:picLocks noChangeAspect="1"/>
          </p:cNvPicPr>
          <p:nvPr userDrawn="1"/>
        </p:nvPicPr>
        <p:blipFill rotWithShape="1">
          <a:blip r:embed="rId3" cstate="print">
            <a:extLst>
              <a:ext uri="{28A0092B-C50C-407E-A947-70E740481C1C}">
                <a14:useLocalDpi xmlns:a14="http://schemas.microsoft.com/office/drawing/2010/main" val="0"/>
              </a:ext>
            </a:extLst>
          </a:blip>
          <a:srcRect r="72186"/>
          <a:stretch/>
        </p:blipFill>
        <p:spPr>
          <a:xfrm>
            <a:off x="182033" y="402168"/>
            <a:ext cx="1299634" cy="1267968"/>
          </a:xfrm>
          <a:prstGeom prst="rect">
            <a:avLst/>
          </a:prstGeom>
        </p:spPr>
      </p:pic>
      <p:sp>
        <p:nvSpPr>
          <p:cNvPr id="8" name="Rectangle 7"/>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3" hasCustomPrompt="1"/>
          </p:nvPr>
        </p:nvSpPr>
        <p:spPr>
          <a:xfrm>
            <a:off x="285750" y="1828800"/>
            <a:ext cx="4692650" cy="584200"/>
          </a:xfrm>
        </p:spPr>
        <p:txBody>
          <a:bodyPr/>
          <a:lstStyle>
            <a:lvl1pPr marL="0" indent="0">
              <a:buNone/>
              <a:defRPr baseline="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Thank You</a:t>
            </a:r>
          </a:p>
        </p:txBody>
      </p:sp>
    </p:spTree>
    <p:extLst>
      <p:ext uri="{BB962C8B-B14F-4D97-AF65-F5344CB8AC3E}">
        <p14:creationId xmlns:p14="http://schemas.microsoft.com/office/powerpoint/2010/main" val="3256410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0601E4-3F87-485E-BCF1-0932C51EED9D}" type="datetimeFigureOut">
              <a:rPr lang="en-US" smtClean="0"/>
              <a:t>9/11/2020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15554C-9387-4378-80C2-5F7076CAC952}" type="slidenum">
              <a:rPr lang="en-US" smtClean="0"/>
              <a:t>‹#›</a:t>
            </a:fld>
            <a:endParaRPr lang="en-US"/>
          </a:p>
        </p:txBody>
      </p:sp>
    </p:spTree>
    <p:extLst>
      <p:ext uri="{BB962C8B-B14F-4D97-AF65-F5344CB8AC3E}">
        <p14:creationId xmlns:p14="http://schemas.microsoft.com/office/powerpoint/2010/main" val="145900525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64" r:id="rId4"/>
    <p:sldLayoutId id="2147483650" r:id="rId5"/>
    <p:sldLayoutId id="2147483661" r:id="rId6"/>
    <p:sldLayoutId id="2147483665" r:id="rId7"/>
    <p:sldLayoutId id="2147483657" r:id="rId8"/>
    <p:sldLayoutId id="2147483654" r:id="rId9"/>
    <p:sldLayoutId id="2147483682"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3200" kern="1200">
          <a:solidFill>
            <a:schemeClr val="accent3"/>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accent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00CA3B-B103-4D10-AC99-C450359ABEDE}"/>
              </a:ext>
            </a:extLst>
          </p:cNvPr>
          <p:cNvSpPr>
            <a:spLocks noGrp="1"/>
          </p:cNvSpPr>
          <p:nvPr>
            <p:ph type="body" sz="quarter" idx="13"/>
          </p:nvPr>
        </p:nvSpPr>
        <p:spPr/>
        <p:txBody>
          <a:bodyPr>
            <a:normAutofit fontScale="92500" lnSpcReduction="10000"/>
          </a:bodyPr>
          <a:lstStyle/>
          <a:p>
            <a:r>
              <a:rPr lang="en-US" sz="3600" b="1" dirty="0">
                <a:latin typeface="Arial" panose="020B0604020202020204" pitchFamily="34" charset="0"/>
                <a:cs typeface="Arial" panose="020B0604020202020204" pitchFamily="34" charset="0"/>
              </a:rPr>
              <a:t>Facilities Contracts Minute</a:t>
            </a:r>
          </a:p>
          <a:p>
            <a:endParaRPr lang="en-US" sz="3600"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International Union of Operating Engineers (IUOE) </a:t>
            </a:r>
          </a:p>
          <a:p>
            <a:r>
              <a:rPr lang="en-US" sz="2400" b="1" dirty="0">
                <a:latin typeface="Arial" panose="020B0604020202020204" pitchFamily="34" charset="0"/>
                <a:cs typeface="Arial" panose="020B0604020202020204" pitchFamily="34" charset="0"/>
              </a:rPr>
              <a:t>Memorandum of Agreement (MOA)</a:t>
            </a:r>
          </a:p>
        </p:txBody>
      </p:sp>
    </p:spTree>
    <p:extLst>
      <p:ext uri="{BB962C8B-B14F-4D97-AF65-F5344CB8AC3E}">
        <p14:creationId xmlns:p14="http://schemas.microsoft.com/office/powerpoint/2010/main" val="269553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838200" y="2057400"/>
            <a:ext cx="7696200" cy="3694114"/>
          </a:xfrm>
        </p:spPr>
        <p:txBody>
          <a:bodyPr/>
          <a:lstStyle/>
          <a:p>
            <a:r>
              <a:rPr lang="en-US" dirty="0"/>
              <a:t>The IUOE has asked Cornell to be included in projects to provide site preparation, including excavation, moving, and grading earth with the use of heavy equipment and other work usually within the jurisdiction of the operating engineers.</a:t>
            </a:r>
          </a:p>
        </p:txBody>
      </p:sp>
      <p:sp>
        <p:nvSpPr>
          <p:cNvPr id="4" name="Title 2">
            <a:extLst>
              <a:ext uri="{FF2B5EF4-FFF2-40B4-BE49-F238E27FC236}">
                <a16:creationId xmlns:a16="http://schemas.microsoft.com/office/drawing/2014/main" id="{5EEC0C34-DCEA-1F4A-AA0E-17F23C8C9860}"/>
              </a:ext>
            </a:extLst>
          </p:cNvPr>
          <p:cNvSpPr txBox="1">
            <a:spLocks/>
          </p:cNvSpPr>
          <p:nvPr/>
        </p:nvSpPr>
        <p:spPr>
          <a:xfrm>
            <a:off x="369143" y="609600"/>
            <a:ext cx="8405714" cy="1219200"/>
          </a:xfrm>
          <a:prstGeom prst="rect">
            <a:avLst/>
          </a:prstGeom>
        </p:spPr>
        <p:txBody>
          <a:bodyPr vert="horz" lIns="88751" tIns="44375" rIns="88751" bIns="44375" rtlCol="0" anchor="ctr">
            <a:noAutofit/>
          </a:bodyPr>
          <a:lstStyle>
            <a:lvl1pPr algn="l" defTabSz="914400" rtl="0" eaLnBrk="1" latinLnBrk="0" hangingPunct="1">
              <a:spcBef>
                <a:spcPct val="0"/>
              </a:spcBef>
              <a:buNone/>
              <a:defRPr sz="3200" kern="1200">
                <a:solidFill>
                  <a:schemeClr val="accent3"/>
                </a:solidFill>
                <a:latin typeface="+mj-lt"/>
                <a:ea typeface="+mj-ea"/>
                <a:cs typeface="+mj-cs"/>
              </a:defRPr>
            </a:lvl1pPr>
          </a:lstStyle>
          <a:p>
            <a:pPr algn="ctr" defTabSz="887553"/>
            <a:r>
              <a:rPr lang="en-US" sz="3600" b="1" dirty="0">
                <a:solidFill>
                  <a:schemeClr val="tx1">
                    <a:lumMod val="85000"/>
                    <a:lumOff val="15000"/>
                  </a:schemeClr>
                </a:solidFill>
                <a:latin typeface="Arial" panose="020B0604020202020204" pitchFamily="34" charset="0"/>
                <a:cs typeface="Arial" panose="020B0604020202020204" pitchFamily="34" charset="0"/>
              </a:rPr>
              <a:t>Background</a:t>
            </a:r>
          </a:p>
        </p:txBody>
      </p:sp>
    </p:spTree>
    <p:extLst>
      <p:ext uri="{BB962C8B-B14F-4D97-AF65-F5344CB8AC3E}">
        <p14:creationId xmlns:p14="http://schemas.microsoft.com/office/powerpoint/2010/main" val="3541495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5EEC0C34-DCEA-1F4A-AA0E-17F23C8C9860}"/>
              </a:ext>
            </a:extLst>
          </p:cNvPr>
          <p:cNvSpPr txBox="1">
            <a:spLocks/>
          </p:cNvSpPr>
          <p:nvPr/>
        </p:nvSpPr>
        <p:spPr>
          <a:xfrm>
            <a:off x="369143" y="609600"/>
            <a:ext cx="8405714" cy="1219200"/>
          </a:xfrm>
          <a:prstGeom prst="rect">
            <a:avLst/>
          </a:prstGeom>
        </p:spPr>
        <p:txBody>
          <a:bodyPr vert="horz" lIns="88751" tIns="44375" rIns="88751" bIns="44375" rtlCol="0" anchor="ctr">
            <a:noAutofit/>
          </a:bodyPr>
          <a:lstStyle>
            <a:lvl1pPr algn="l" defTabSz="914400" rtl="0" eaLnBrk="1" latinLnBrk="0" hangingPunct="1">
              <a:spcBef>
                <a:spcPct val="0"/>
              </a:spcBef>
              <a:buNone/>
              <a:defRPr sz="3200" kern="1200">
                <a:solidFill>
                  <a:schemeClr val="accent3"/>
                </a:solidFill>
                <a:latin typeface="+mj-lt"/>
                <a:ea typeface="+mj-ea"/>
                <a:cs typeface="+mj-cs"/>
              </a:defRPr>
            </a:lvl1pPr>
          </a:lstStyle>
          <a:p>
            <a:pPr algn="ctr" defTabSz="887553"/>
            <a:r>
              <a:rPr lang="en-US" sz="3600" b="1" dirty="0">
                <a:solidFill>
                  <a:schemeClr val="tx1">
                    <a:lumMod val="85000"/>
                    <a:lumOff val="15000"/>
                  </a:schemeClr>
                </a:solidFill>
                <a:latin typeface="Arial" panose="020B0604020202020204" pitchFamily="34" charset="0"/>
                <a:cs typeface="Arial" panose="020B0604020202020204" pitchFamily="34" charset="0"/>
              </a:rPr>
              <a:t>Memorandum of Agreement</a:t>
            </a:r>
          </a:p>
        </p:txBody>
      </p:sp>
      <p:sp>
        <p:nvSpPr>
          <p:cNvPr id="21" name="Text Placeholder 1">
            <a:extLst>
              <a:ext uri="{FF2B5EF4-FFF2-40B4-BE49-F238E27FC236}">
                <a16:creationId xmlns:a16="http://schemas.microsoft.com/office/drawing/2014/main" id="{3F286EF0-D186-F044-8AD0-56657EB5A826}"/>
              </a:ext>
            </a:extLst>
          </p:cNvPr>
          <p:cNvSpPr txBox="1">
            <a:spLocks/>
          </p:cNvSpPr>
          <p:nvPr/>
        </p:nvSpPr>
        <p:spPr>
          <a:xfrm>
            <a:off x="392589" y="1828800"/>
            <a:ext cx="7797670" cy="4419600"/>
          </a:xfrm>
          <a:prstGeom prst="rect">
            <a:avLst/>
          </a:prstGeom>
        </p:spPr>
        <p:txBody>
          <a:bodyPr vert="horz" lIns="80682" tIns="40341" rIns="80682" bIns="40341" rtlCol="0">
            <a:normAutofit/>
          </a:bodyPr>
          <a:lst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marL="309579" indent="-309579">
              <a:lnSpc>
                <a:spcPct val="150000"/>
              </a:lnSpc>
            </a:pPr>
            <a:r>
              <a:rPr lang="en-US" sz="2800" dirty="0">
                <a:latin typeface="Arial" panose="020B0604020202020204" pitchFamily="34" charset="0"/>
                <a:cs typeface="Arial" panose="020B0604020202020204" pitchFamily="34" charset="0"/>
              </a:rPr>
              <a:t>Cornell has entered into an MOA with the IUOE effective April 2020</a:t>
            </a:r>
          </a:p>
          <a:p>
            <a:pPr marL="686769" lvl="1" indent="-309579">
              <a:lnSpc>
                <a:spcPct val="150000"/>
              </a:lnSpc>
            </a:pPr>
            <a:r>
              <a:rPr lang="en-US" sz="2470" dirty="0">
                <a:latin typeface="Arial" panose="020B0604020202020204" pitchFamily="34" charset="0"/>
                <a:cs typeface="Arial" panose="020B0604020202020204" pitchFamily="34" charset="0"/>
              </a:rPr>
              <a:t>IUOE will be required for Sitework on projects that meet the criteria in the MOA.</a:t>
            </a:r>
            <a:endParaRPr lang="en-US" sz="2800" dirty="0">
              <a:latin typeface="Arial" panose="020B0604020202020204" pitchFamily="34" charset="0"/>
              <a:cs typeface="Arial" panose="020B0604020202020204" pitchFamily="34" charset="0"/>
            </a:endParaRPr>
          </a:p>
          <a:p>
            <a:pPr marL="686769" lvl="1" indent="-309579">
              <a:lnSpc>
                <a:spcPct val="150000"/>
              </a:lnSpc>
            </a:pPr>
            <a:r>
              <a:rPr lang="en-US" sz="2800" dirty="0">
                <a:latin typeface="Arial" panose="020B0604020202020204" pitchFamily="34" charset="0"/>
                <a:cs typeface="Arial" panose="020B0604020202020204" pitchFamily="34" charset="0"/>
              </a:rPr>
              <a:t>The IUOE can either be the Prime or a Sub.</a:t>
            </a:r>
          </a:p>
          <a:p>
            <a:pPr marL="686769" lvl="1" indent="-309579">
              <a:lnSpc>
                <a:spcPct val="150000"/>
              </a:lnSpc>
            </a:pPr>
            <a:r>
              <a:rPr lang="en-US" sz="2800" dirty="0">
                <a:latin typeface="Arial" panose="020B0604020202020204" pitchFamily="34" charset="0"/>
                <a:cs typeface="Arial" panose="020B0604020202020204" pitchFamily="34" charset="0"/>
              </a:rPr>
              <a:t>The MOA is for five pilot projects. </a:t>
            </a:r>
          </a:p>
        </p:txBody>
      </p:sp>
      <p:sp>
        <p:nvSpPr>
          <p:cNvPr id="8" name="Slide Number Placeholder 1">
            <a:extLst>
              <a:ext uri="{FF2B5EF4-FFF2-40B4-BE49-F238E27FC236}">
                <a16:creationId xmlns:a16="http://schemas.microsoft.com/office/drawing/2014/main" id="{AC5D38E0-9305-D649-AF14-9AB2CE31806E}"/>
              </a:ext>
            </a:extLst>
          </p:cNvPr>
          <p:cNvSpPr txBox="1">
            <a:spLocks/>
          </p:cNvSpPr>
          <p:nvPr/>
        </p:nvSpPr>
        <p:spPr>
          <a:xfrm>
            <a:off x="8417859" y="6331946"/>
            <a:ext cx="280698" cy="322169"/>
          </a:xfrm>
          <a:prstGeom prst="rect">
            <a:avLst/>
          </a:prstGeom>
        </p:spPr>
        <p:txBody>
          <a:bodyPr vert="horz" lIns="80682" tIns="40341" rIns="80682" bIns="40341"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5613" indent="1588" algn="l" rtl="0" fontAlgn="base">
              <a:spcBef>
                <a:spcPct val="0"/>
              </a:spcBef>
              <a:spcAft>
                <a:spcPct val="0"/>
              </a:spcAft>
              <a:defRPr sz="2800" kern="1200">
                <a:solidFill>
                  <a:schemeClr val="tx1"/>
                </a:solidFill>
                <a:latin typeface="Arial" charset="0"/>
                <a:ea typeface="+mn-ea"/>
                <a:cs typeface="+mn-cs"/>
              </a:defRPr>
            </a:lvl2pPr>
            <a:lvl3pPr marL="912813" indent="1588" algn="l" rtl="0" fontAlgn="base">
              <a:spcBef>
                <a:spcPct val="0"/>
              </a:spcBef>
              <a:spcAft>
                <a:spcPct val="0"/>
              </a:spcAft>
              <a:defRPr sz="2800" kern="1200">
                <a:solidFill>
                  <a:schemeClr val="tx1"/>
                </a:solidFill>
                <a:latin typeface="Arial" charset="0"/>
                <a:ea typeface="+mn-ea"/>
                <a:cs typeface="+mn-cs"/>
              </a:defRPr>
            </a:lvl3pPr>
            <a:lvl4pPr marL="1370013" indent="1588" algn="l" rtl="0" fontAlgn="base">
              <a:spcBef>
                <a:spcPct val="0"/>
              </a:spcBef>
              <a:spcAft>
                <a:spcPct val="0"/>
              </a:spcAft>
              <a:defRPr sz="2800" kern="1200">
                <a:solidFill>
                  <a:schemeClr val="tx1"/>
                </a:solidFill>
                <a:latin typeface="Arial" charset="0"/>
                <a:ea typeface="+mn-ea"/>
                <a:cs typeface="+mn-cs"/>
              </a:defRPr>
            </a:lvl4pPr>
            <a:lvl5pPr marL="1827213" indent="1588" algn="l"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defTabSz="806867">
              <a:defRPr/>
            </a:pPr>
            <a:fld id="{6315554C-9387-4378-80C2-5F7076CAC952}" type="slidenum">
              <a:rPr lang="en-US" sz="1059">
                <a:solidFill>
                  <a:prstClr val="black">
                    <a:tint val="75000"/>
                  </a:prstClr>
                </a:solidFill>
              </a:rPr>
              <a:pPr defTabSz="806867">
                <a:defRPr/>
              </a:pPr>
              <a:t>3</a:t>
            </a:fld>
            <a:endParaRPr lang="en-US" sz="1059" dirty="0">
              <a:solidFill>
                <a:prstClr val="black">
                  <a:tint val="75000"/>
                </a:prstClr>
              </a:solidFill>
            </a:endParaRPr>
          </a:p>
        </p:txBody>
      </p:sp>
    </p:spTree>
    <p:extLst>
      <p:ext uri="{BB962C8B-B14F-4D97-AF65-F5344CB8AC3E}">
        <p14:creationId xmlns:p14="http://schemas.microsoft.com/office/powerpoint/2010/main" val="4190885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dirty="0"/>
              <a:t>IUOE shall provide each of the invited bidders with a minimum of three (3) subcontractors who are signatory to the IUOE.</a:t>
            </a:r>
          </a:p>
          <a:p>
            <a:r>
              <a:rPr lang="en-US" dirty="0"/>
              <a:t>If the invited bidders do not receive a minimum of three (3) bids from the subcontractors, the memorandum of agreement will not take affect.</a:t>
            </a:r>
          </a:p>
        </p:txBody>
      </p:sp>
      <p:sp>
        <p:nvSpPr>
          <p:cNvPr id="4" name="Title 2">
            <a:extLst>
              <a:ext uri="{FF2B5EF4-FFF2-40B4-BE49-F238E27FC236}">
                <a16:creationId xmlns:a16="http://schemas.microsoft.com/office/drawing/2014/main" id="{5EEC0C34-DCEA-1F4A-AA0E-17F23C8C9860}"/>
              </a:ext>
            </a:extLst>
          </p:cNvPr>
          <p:cNvSpPr txBox="1">
            <a:spLocks/>
          </p:cNvSpPr>
          <p:nvPr/>
        </p:nvSpPr>
        <p:spPr>
          <a:xfrm>
            <a:off x="381000" y="381000"/>
            <a:ext cx="8405714" cy="1219200"/>
          </a:xfrm>
          <a:prstGeom prst="rect">
            <a:avLst/>
          </a:prstGeom>
        </p:spPr>
        <p:txBody>
          <a:bodyPr vert="horz" lIns="88751" tIns="44375" rIns="88751" bIns="44375" rtlCol="0" anchor="ctr">
            <a:noAutofit/>
          </a:bodyPr>
          <a:lstStyle>
            <a:lvl1pPr algn="l" defTabSz="914400" rtl="0" eaLnBrk="1" latinLnBrk="0" hangingPunct="1">
              <a:spcBef>
                <a:spcPct val="0"/>
              </a:spcBef>
              <a:buNone/>
              <a:defRPr sz="3200" kern="1200">
                <a:solidFill>
                  <a:schemeClr val="accent3"/>
                </a:solidFill>
                <a:latin typeface="+mj-lt"/>
                <a:ea typeface="+mj-ea"/>
                <a:cs typeface="+mj-cs"/>
              </a:defRPr>
            </a:lvl1pPr>
          </a:lstStyle>
          <a:p>
            <a:pPr algn="ctr" defTabSz="887553"/>
            <a:r>
              <a:rPr lang="en-US" sz="3600" b="1" dirty="0">
                <a:solidFill>
                  <a:schemeClr val="tx1">
                    <a:lumMod val="85000"/>
                    <a:lumOff val="15000"/>
                  </a:schemeClr>
                </a:solidFill>
                <a:latin typeface="Arial" panose="020B0604020202020204" pitchFamily="34" charset="0"/>
                <a:cs typeface="Arial" panose="020B0604020202020204" pitchFamily="34" charset="0"/>
              </a:rPr>
              <a:t>IUOE Requirements for Subcontractors</a:t>
            </a:r>
          </a:p>
        </p:txBody>
      </p:sp>
    </p:spTree>
    <p:extLst>
      <p:ext uri="{BB962C8B-B14F-4D97-AF65-F5344CB8AC3E}">
        <p14:creationId xmlns:p14="http://schemas.microsoft.com/office/powerpoint/2010/main" val="1705255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52B8F7-AA62-43F0-A839-C8D377D4098B}"/>
              </a:ext>
            </a:extLst>
          </p:cNvPr>
          <p:cNvSpPr>
            <a:spLocks noGrp="1"/>
          </p:cNvSpPr>
          <p:nvPr>
            <p:ph type="body" sz="quarter" idx="13"/>
          </p:nvPr>
        </p:nvSpPr>
        <p:spPr>
          <a:xfrm>
            <a:off x="285750" y="2438400"/>
            <a:ext cx="8678863" cy="3313113"/>
          </a:xfrm>
        </p:spPr>
        <p:txBody>
          <a:bodyPr>
            <a:normAutofit fontScale="92500" lnSpcReduction="20000"/>
          </a:bodyPr>
          <a:lstStyle/>
          <a:p>
            <a:pPr marL="457200" indent="-457200" algn="l">
              <a:buFont typeface="Arial" panose="020B0604020202020204" pitchFamily="34" charset="0"/>
              <a:buChar char="•"/>
            </a:pPr>
            <a:r>
              <a:rPr lang="en-US" sz="3200" dirty="0">
                <a:latin typeface="Arial" panose="020B0604020202020204" pitchFamily="34" charset="0"/>
                <a:cs typeface="Arial" panose="020B0604020202020204" pitchFamily="34" charset="0"/>
              </a:rPr>
              <a:t>We are working through the implementation of this process.  </a:t>
            </a:r>
          </a:p>
          <a:p>
            <a:pPr marL="457200" indent="-457200" algn="l">
              <a:buFont typeface="Arial" panose="020B0604020202020204" pitchFamily="34" charset="0"/>
              <a:buChar char="•"/>
            </a:pPr>
            <a:r>
              <a:rPr lang="en-US" sz="3200" dirty="0">
                <a:latin typeface="Arial" panose="020B0604020202020204" pitchFamily="34" charset="0"/>
                <a:cs typeface="Arial" panose="020B0604020202020204" pitchFamily="34" charset="0"/>
              </a:rPr>
              <a:t>We have bid one project with IUOE as prime and are in the process of bidding one with IUOE as a subcontractor.</a:t>
            </a:r>
          </a:p>
          <a:p>
            <a:pPr marL="457200" indent="-457200" algn="l">
              <a:buFont typeface="Arial" panose="020B0604020202020204" pitchFamily="34" charset="0"/>
              <a:buChar char="•"/>
            </a:pPr>
            <a:r>
              <a:rPr lang="en-US" dirty="0">
                <a:latin typeface="Arial" panose="020B0604020202020204" pitchFamily="34" charset="0"/>
                <a:cs typeface="Arial" panose="020B0604020202020204" pitchFamily="34" charset="0"/>
              </a:rPr>
              <a:t>After the five projects are complete there will be a debrief and we will report out what the next steps will be.</a:t>
            </a:r>
            <a:endParaRPr lang="en-US" sz="3200" dirty="0">
              <a:latin typeface="Arial" panose="020B0604020202020204" pitchFamily="34" charset="0"/>
              <a:cs typeface="Arial" panose="020B0604020202020204" pitchFamily="34" charset="0"/>
            </a:endParaRPr>
          </a:p>
          <a:p>
            <a:pPr algn="l"/>
            <a:endParaRPr lang="en-US" dirty="0"/>
          </a:p>
        </p:txBody>
      </p:sp>
      <p:sp>
        <p:nvSpPr>
          <p:cNvPr id="3" name="Title 2">
            <a:extLst>
              <a:ext uri="{FF2B5EF4-FFF2-40B4-BE49-F238E27FC236}">
                <a16:creationId xmlns:a16="http://schemas.microsoft.com/office/drawing/2014/main" id="{AEDA6EFB-B61E-4B29-81AC-A6A2905C7AEE}"/>
              </a:ext>
            </a:extLst>
          </p:cNvPr>
          <p:cNvSpPr>
            <a:spLocks noGrp="1"/>
          </p:cNvSpPr>
          <p:nvPr>
            <p:ph type="title"/>
          </p:nvPr>
        </p:nvSpPr>
        <p:spPr>
          <a:xfrm>
            <a:off x="228600" y="1106486"/>
            <a:ext cx="8677656" cy="1103313"/>
          </a:xfrm>
        </p:spPr>
        <p:txBody>
          <a:bodyPr>
            <a:noAutofit/>
          </a:bodyPr>
          <a:lstStyle/>
          <a:p>
            <a:pPr algn="ctr"/>
            <a:r>
              <a:rPr lang="en-US" sz="3600" b="1" dirty="0">
                <a:solidFill>
                  <a:schemeClr val="tx1">
                    <a:lumMod val="85000"/>
                    <a:lumOff val="15000"/>
                  </a:schemeClr>
                </a:solidFill>
                <a:latin typeface="Arial" panose="020B0604020202020204" pitchFamily="34" charset="0"/>
                <a:cs typeface="Arial" panose="020B0604020202020204" pitchFamily="34" charset="0"/>
              </a:rPr>
              <a:t>Current Status</a:t>
            </a:r>
            <a:endParaRPr lang="en-US" sz="3600" dirty="0"/>
          </a:p>
        </p:txBody>
      </p:sp>
    </p:spTree>
    <p:extLst>
      <p:ext uri="{BB962C8B-B14F-4D97-AF65-F5344CB8AC3E}">
        <p14:creationId xmlns:p14="http://schemas.microsoft.com/office/powerpoint/2010/main" val="183318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F7A8766-1D21-480B-8A12-EAC111E5701A}"/>
              </a:ext>
            </a:extLst>
          </p:cNvPr>
          <p:cNvSpPr>
            <a:spLocks noGrp="1"/>
          </p:cNvSpPr>
          <p:nvPr>
            <p:ph type="title"/>
          </p:nvPr>
        </p:nvSpPr>
        <p:spPr>
          <a:xfrm>
            <a:off x="2819400" y="2743200"/>
            <a:ext cx="3505200" cy="685800"/>
          </a:xfrm>
        </p:spPr>
        <p:txBody>
          <a:bodyPr>
            <a:noAutofit/>
          </a:bodyPr>
          <a:lstStyle/>
          <a:p>
            <a:r>
              <a:rPr lang="en-US" sz="4400" b="1" dirty="0">
                <a:solidFill>
                  <a:schemeClr val="tx1">
                    <a:lumMod val="85000"/>
                    <a:lumOff val="15000"/>
                  </a:schemeClr>
                </a:solidFill>
              </a:rPr>
              <a:t>Questions?</a:t>
            </a:r>
          </a:p>
        </p:txBody>
      </p:sp>
    </p:spTree>
    <p:extLst>
      <p:ext uri="{BB962C8B-B14F-4D97-AF65-F5344CB8AC3E}">
        <p14:creationId xmlns:p14="http://schemas.microsoft.com/office/powerpoint/2010/main" val="108742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303030"/>
      </a:dk2>
      <a:lt2>
        <a:srgbClr val="DEDEE0"/>
      </a:lt2>
      <a:accent1>
        <a:srgbClr val="B31B1B"/>
      </a:accent1>
      <a:accent2>
        <a:srgbClr val="4D4F53"/>
      </a:accent2>
      <a:accent3>
        <a:srgbClr val="A2998B"/>
      </a:accent3>
      <a:accent4>
        <a:srgbClr val="EF9595"/>
      </a:accent4>
      <a:accent5>
        <a:srgbClr val="7D7364"/>
      </a:accent5>
      <a:accent6>
        <a:srgbClr val="A8B1C4"/>
      </a:accent6>
      <a:hlink>
        <a:srgbClr val="3B4558"/>
      </a:hlink>
      <a:folHlink>
        <a:srgbClr val="596784"/>
      </a:folHlink>
    </a:clrScheme>
    <a:fontScheme name="Custom 2">
      <a:majorFont>
        <a:latin typeface="Helvetica"/>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ba638347-5c04-42d2-a1c3-b7f286227752">
      <UserInfo>
        <DisplayName>Tracy Vosburgh</DisplayName>
        <AccountId>39</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34AACBE4AB13B47B8C30A36C415A682" ma:contentTypeVersion="1" ma:contentTypeDescription="Create a new document." ma:contentTypeScope="" ma:versionID="389800b144ce6e587e75cb676c8096e8">
  <xsd:schema xmlns:xsd="http://www.w3.org/2001/XMLSchema" xmlns:xs="http://www.w3.org/2001/XMLSchema" xmlns:p="http://schemas.microsoft.com/office/2006/metadata/properties" xmlns:ns2="ba638347-5c04-42d2-a1c3-b7f286227752" targetNamespace="http://schemas.microsoft.com/office/2006/metadata/properties" ma:root="true" ma:fieldsID="142502acf8f3dd4879ea2df89c90e898" ns2:_="">
    <xsd:import namespace="ba638347-5c04-42d2-a1c3-b7f286227752"/>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638347-5c04-42d2-a1c3-b7f28622775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C769373-594B-497F-B29F-9AD96F02CA37}">
  <ds:schemaRefs>
    <ds:schemaRef ds:uri="http://purl.org/dc/dcmitype/"/>
    <ds:schemaRef ds:uri="http://schemas.microsoft.com/office/infopath/2007/PartnerControls"/>
    <ds:schemaRef ds:uri="ba638347-5c04-42d2-a1c3-b7f286227752"/>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CCC4AC2-12A8-495A-AC6B-2C823E1683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638347-5c04-42d2-a1c3-b7f2862277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561DFF5-A0FD-45DC-86E6-8DA72B2A6F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11542</TotalTime>
  <Words>229</Words>
  <Application>Microsoft Office PowerPoint</Application>
  <PresentationFormat>On-screen Show (4:3)</PresentationFormat>
  <Paragraphs>23</Paragraphs>
  <Slides>6</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Helvetica</vt:lpstr>
      <vt:lpstr>Times</vt:lpstr>
      <vt:lpstr>Office Theme</vt:lpstr>
      <vt:lpstr>PowerPoint Presentation</vt:lpstr>
      <vt:lpstr>PowerPoint Presentation</vt:lpstr>
      <vt:lpstr>PowerPoint Presentation</vt:lpstr>
      <vt:lpstr>PowerPoint Presentation</vt:lpstr>
      <vt:lpstr>Current Status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Tiffany J. Lind</dc:creator>
  <cp:lastModifiedBy>Taylor Thompson</cp:lastModifiedBy>
  <cp:revision>449</cp:revision>
  <cp:lastPrinted>2019-11-12T19:43:45Z</cp:lastPrinted>
  <dcterms:created xsi:type="dcterms:W3CDTF">2014-05-07T13:58:10Z</dcterms:created>
  <dcterms:modified xsi:type="dcterms:W3CDTF">2020-09-11T18:05:25Z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0x010100934AACBE4AB13B47B8C30A36C415A682</vt:lpwstr>
  </property>
</Properties>
</file>