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1" r:id="rId5"/>
    <p:sldId id="337" r:id="rId6"/>
    <p:sldId id="354" r:id="rId7"/>
    <p:sldId id="355" r:id="rId8"/>
    <p:sldId id="356" r:id="rId9"/>
    <p:sldId id="357" r:id="rId10"/>
    <p:sldId id="451" r:id="rId11"/>
    <p:sldId id="452" r:id="rId12"/>
    <p:sldId id="453" r:id="rId13"/>
    <p:sldId id="448" r:id="rId14"/>
    <p:sldId id="449" r:id="rId15"/>
    <p:sldId id="45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B103A-F6EB-42C3-90EC-DFF5379508C7}" v="2" dt="2020-07-23T16:37:00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65158" autoAdjust="0"/>
  </p:normalViewPr>
  <p:slideViewPr>
    <p:cSldViewPr>
      <p:cViewPr varScale="1">
        <p:scale>
          <a:sx n="54" d="100"/>
          <a:sy n="54" d="100"/>
        </p:scale>
        <p:origin x="162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86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2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1" dirty="0"/>
              <a:t>Proactively Engaging the Contracting Community</a:t>
            </a:r>
          </a:p>
          <a:p>
            <a:pPr marL="171450" indent="-171450" algn="l">
              <a:buFontTx/>
              <a:buChar char="-"/>
            </a:pPr>
            <a:r>
              <a:rPr lang="en-US" b="1" i="1" dirty="0"/>
              <a:t>Contracting forum </a:t>
            </a:r>
          </a:p>
          <a:p>
            <a:pPr marL="171450" indent="-171450" algn="l">
              <a:buFontTx/>
              <a:buChar char="-"/>
            </a:pPr>
            <a:r>
              <a:rPr lang="en-US" b="1" i="1" dirty="0"/>
              <a:t>Bidder Selection </a:t>
            </a:r>
          </a:p>
          <a:p>
            <a:pPr marL="171450" indent="-171450" algn="l">
              <a:buFontTx/>
              <a:buChar char="-"/>
            </a:pPr>
            <a:r>
              <a:rPr lang="en-US" b="1" i="1" dirty="0"/>
              <a:t>Contac</a:t>
            </a:r>
          </a:p>
          <a:p>
            <a:pPr marL="0" indent="0" algn="ctr">
              <a:buNone/>
            </a:pPr>
            <a:endParaRPr lang="en-US" sz="800" b="1" i="1" dirty="0"/>
          </a:p>
          <a:p>
            <a:pPr marL="0" indent="0" algn="l">
              <a:buNone/>
            </a:pPr>
            <a:r>
              <a:rPr lang="en-US" b="1" i="1" dirty="0"/>
              <a:t>Education &amp; Training of Cornell Processes</a:t>
            </a:r>
          </a:p>
          <a:p>
            <a:pPr marL="0" indent="0" algn="ctr">
              <a:buNone/>
            </a:pPr>
            <a:endParaRPr lang="en-US" sz="800" b="1" i="1" dirty="0"/>
          </a:p>
          <a:p>
            <a:pPr marL="0" indent="0" algn="l">
              <a:buNone/>
            </a:pPr>
            <a:r>
              <a:rPr lang="en-US" b="1" i="1" dirty="0"/>
              <a:t>Development of a Bidding Strategy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Memo – Signed Back in January 2020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- Planned Maintenance Projects will utilize a pooled contingency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stacking of bids.</a:t>
            </a:r>
          </a:p>
          <a:p>
            <a:endParaRPr lang="en-US" dirty="0"/>
          </a:p>
          <a:p>
            <a:r>
              <a:rPr lang="en-US" dirty="0"/>
              <a:t>Stager projects of similar scope </a:t>
            </a:r>
          </a:p>
          <a:p>
            <a:endParaRPr lang="en-US" dirty="0"/>
          </a:p>
          <a:p>
            <a:r>
              <a:rPr lang="en-US" dirty="0"/>
              <a:t>Cornell Cost Factor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Tools: </a:t>
            </a: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Proposed Data: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( PM Task of Documents to Contactor)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Outlook - Exchange Account to share Calendar that all PM's have access to PM Proposed Bid Calendar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Data is pulled from </a:t>
            </a:r>
            <a:r>
              <a:rPr lang="en-US" sz="1600" dirty="0" err="1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ebuilder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schedule module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Published to Outlook for PM centers to communicate proposed bids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600200" lvl="3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80/20 rule - This goal is to be transparent not another gate.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057400" lvl="4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If there is a project…. Push it through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514600" lvl="5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that slipped through the cracks We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514600" lvl="5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Or was unplanned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057400" lvl="4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We can then communicate its urgency or priority vs those that are planned, and jockey dates accordingly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Actual Data: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(FCS Contracts Office Published Data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They use Outlook Exchange Account's generic e-mail Account to share dates for each bid period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Bid Invite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Pre- Bid walk through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Last day for questions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Addendum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Bid opening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Monthly Meeting:</a:t>
            </a: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Strategize &amp; Plan then share with Contacts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Tools: </a:t>
            </a: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Proposed Data: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( PM Task of Documents to Contactor)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Outlook - Exchange Account to share Calendar that all PM's have access to PM Proposed Bid Calendar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Data is pulled from </a:t>
            </a:r>
            <a:r>
              <a:rPr lang="en-US" sz="1600" dirty="0" err="1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ebuilder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schedule module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Published to Outlook for PM centers to communicate proposed bids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600200" lvl="3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80/20 rule - This goal is to be transparent not another gate.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057400" lvl="4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If there is a project…. Push it through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514600" lvl="5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that slipped through the cracks We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514600" lvl="5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Or was unplanned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057400" lvl="4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We can then communicate its urgency or priority vs those that are planned, and jockey dates accordingly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Actual Data: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(FCS Contracts Office Published Data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They use Outlook Exchange Account's generic e-mail Account to share dates for each bid period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Bid Invite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Pre- Bid walk through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Last day for questions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Addendum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Bid opening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Monthly Meeting:</a:t>
            </a: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Strategize &amp; Plan then share with Contacts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Tools: </a:t>
            </a: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Proposed Data: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( PM Task of Documents to Contactor)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Outlook - Exchange Account to share Calendar that all PM's have access to PM Proposed Bid Calendar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Data is pulled from </a:t>
            </a:r>
            <a:r>
              <a:rPr lang="en-US" sz="1600" dirty="0" err="1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ebuilder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schedule module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Published to Outlook for PM centers to communicate proposed bids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600200" lvl="3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80/20 rule - This goal is to be transparent not another gate.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057400" lvl="4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If there is a project…. Push it through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514600" lvl="5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that slipped through the cracks We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514600" lvl="5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Or was unplanned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057400" lvl="4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We can then communicate its urgency or priority vs those that are planned, and jockey dates accordingly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Actual Data: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(FCS Contracts Office Published Data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They use Outlook Exchange Account's generic e-mail Account to share dates for each bid period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Bid Invite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Pre- Bid walk through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Last day for questions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Addendum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Bid opening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Monthly Meeting:</a:t>
            </a: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Strategize &amp; Plan then share with Contacts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4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Tools: </a:t>
            </a: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Proposed Data: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( PM Task of Documents to Contactor)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Outlook - Exchange Account to share Calendar that all PM's have access to PM Proposed Bid Calendar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Data is pulled from </a:t>
            </a:r>
            <a:r>
              <a:rPr lang="en-US" sz="1600" dirty="0" err="1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ebuilder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schedule module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Published to Outlook for PM centers to communicate proposed bids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600200" lvl="3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80/20 rule - This goal is to be transparent not another gate.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057400" lvl="4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If there is a project…. Push it through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514600" lvl="5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that slipped through the cracks We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514600" lvl="5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Or was unplanned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2057400" lvl="4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We can then communicate its urgency or priority vs those that are planned, and jockey dates accordingly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u="sng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Actual Data:</a:t>
            </a: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 (FCS Contracts Office Published Data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They use Outlook Exchange Account's generic e-mail Account to share dates for each bid period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Bid Invite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Pre- Bid walk through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Last day for questions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Addendum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1143000" lvl="2" indent="-2286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§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Bid opening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Monthly Meeting:</a:t>
            </a:r>
          </a:p>
          <a:p>
            <a:pPr marL="68580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1E4E79"/>
                </a:solidFill>
                <a:effectLst/>
                <a:latin typeface="Calibri" panose="020F0502020204030204" pitchFamily="34" charset="0"/>
              </a:rPr>
              <a:t>Strategize &amp; Plan then share with Contacts </a:t>
            </a:r>
            <a:endParaRPr lang="en-US" sz="11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6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2"/>
            <a:ext cx="2103120" cy="276999"/>
          </a:xfrm>
        </p:spPr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2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2"/>
            <a:ext cx="2103120" cy="276999"/>
          </a:xfrm>
        </p:spPr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8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9" y="-157022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752604"/>
            <a:ext cx="8678863" cy="1384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2"/>
            <a:ext cx="8677656" cy="2769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6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mbidcalendar@cornell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5" y="1752600"/>
            <a:ext cx="8434915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 –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 Series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8085" y="2971800"/>
            <a:ext cx="6453187" cy="1752578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and Campus Services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Engineering and Project Management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September 24, 2020</a:t>
            </a:r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914401" y="1907563"/>
            <a:ext cx="7747966" cy="1404383"/>
          </a:xfrm>
          <a:prstGeom prst="rect">
            <a:avLst/>
          </a:prstGeom>
        </p:spPr>
        <p:txBody>
          <a:bodyPr vert="horz" lIns="58732" tIns="29366" rIns="58732" bIns="29366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99249">
              <a:spcBef>
                <a:spcPts val="546"/>
              </a:spcBef>
              <a:buNone/>
            </a:pPr>
            <a:endParaRPr lang="en-US" sz="2648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99249">
              <a:spcBef>
                <a:spcPts val="546"/>
              </a:spcBef>
              <a:buNone/>
            </a:pPr>
            <a:endParaRPr lang="en-US" sz="205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7371559" y="5542174"/>
            <a:ext cx="204332" cy="234521"/>
          </a:xfrm>
          <a:prstGeom prst="rect">
            <a:avLst/>
          </a:prstGeom>
        </p:spPr>
        <p:txBody>
          <a:bodyPr vert="horz" lIns="58732" tIns="29366" rIns="58732" bIns="29366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7384">
              <a:defRPr/>
            </a:pPr>
            <a:fld id="{6315554C-9387-4378-80C2-5F7076CAC952}" type="slidenum">
              <a:rPr lang="en-US" sz="771">
                <a:solidFill>
                  <a:prstClr val="black">
                    <a:tint val="75000"/>
                  </a:prstClr>
                </a:solidFill>
              </a:rPr>
              <a:pPr defTabSz="587384">
                <a:defRPr/>
              </a:pPr>
              <a:t>10</a:t>
            </a:fld>
            <a:endParaRPr lang="en-US" sz="77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6BA51-B28F-4A8F-9EB9-9C5010522F36}"/>
              </a:ext>
            </a:extLst>
          </p:cNvPr>
          <p:cNvSpPr txBox="1"/>
          <p:nvPr/>
        </p:nvSpPr>
        <p:spPr>
          <a:xfrm>
            <a:off x="726165" y="1938588"/>
            <a:ext cx="664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for to “Add Calendar” in your Outlook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88CCBF-DCF0-4A27-A94E-4D94552F1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3" y="3311946"/>
            <a:ext cx="8180735" cy="9431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9A95C2-9CA1-44D9-B3E5-7C7D52BCE37D}"/>
              </a:ext>
            </a:extLst>
          </p:cNvPr>
          <p:cNvCxnSpPr>
            <a:cxnSpLocks/>
          </p:cNvCxnSpPr>
          <p:nvPr/>
        </p:nvCxnSpPr>
        <p:spPr>
          <a:xfrm flipH="1">
            <a:off x="5346701" y="2858039"/>
            <a:ext cx="1231900" cy="681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C4F2E33-F005-412E-A0FE-D8BCBAD27F4B}"/>
              </a:ext>
            </a:extLst>
          </p:cNvPr>
          <p:cNvSpPr/>
          <p:nvPr/>
        </p:nvSpPr>
        <p:spPr>
          <a:xfrm>
            <a:off x="4800600" y="2971800"/>
            <a:ext cx="914400" cy="1585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22602C6-25F9-4265-A30B-6D480781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0" y="381000"/>
            <a:ext cx="8677656" cy="685800"/>
          </a:xfrm>
        </p:spPr>
        <p:txBody>
          <a:bodyPr/>
          <a:lstStyle/>
          <a:p>
            <a:r>
              <a:rPr lang="en-US" dirty="0"/>
              <a:t>Cornell Bidding Calendar – Where &amp; How ? </a:t>
            </a:r>
          </a:p>
        </p:txBody>
      </p:sp>
      <p:pic>
        <p:nvPicPr>
          <p:cNvPr id="5" name="Picture 2" descr="Five W's and One H. Five Ws and One H | by Terri Pouliot | Medium">
            <a:extLst>
              <a:ext uri="{FF2B5EF4-FFF2-40B4-BE49-F238E27FC236}">
                <a16:creationId xmlns:a16="http://schemas.microsoft.com/office/drawing/2014/main" id="{AB154B4C-B4E4-498C-BE99-EADE6FBA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446" y="1109411"/>
            <a:ext cx="1300389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1529636" y="1907563"/>
            <a:ext cx="6046256" cy="3751871"/>
          </a:xfrm>
          <a:prstGeom prst="rect">
            <a:avLst/>
          </a:prstGeom>
        </p:spPr>
        <p:txBody>
          <a:bodyPr vert="horz" lIns="58732" tIns="29366" rIns="58732" bIns="29366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99249">
              <a:spcBef>
                <a:spcPts val="546"/>
              </a:spcBef>
              <a:buNone/>
            </a:pPr>
            <a:endParaRPr lang="en-US" sz="2648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99249">
              <a:spcBef>
                <a:spcPts val="546"/>
              </a:spcBef>
              <a:buNone/>
            </a:pPr>
            <a:endParaRPr lang="en-US" sz="205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7371559" y="5542174"/>
            <a:ext cx="204332" cy="234521"/>
          </a:xfrm>
          <a:prstGeom prst="rect">
            <a:avLst/>
          </a:prstGeom>
        </p:spPr>
        <p:txBody>
          <a:bodyPr vert="horz" lIns="58732" tIns="29366" rIns="58732" bIns="29366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7384">
              <a:defRPr/>
            </a:pPr>
            <a:fld id="{6315554C-9387-4378-80C2-5F7076CAC952}" type="slidenum">
              <a:rPr lang="en-US" sz="771">
                <a:solidFill>
                  <a:prstClr val="black">
                    <a:tint val="75000"/>
                  </a:prstClr>
                </a:solidFill>
              </a:rPr>
              <a:pPr defTabSz="587384">
                <a:defRPr/>
              </a:pPr>
              <a:t>11</a:t>
            </a:fld>
            <a:endParaRPr lang="en-US" sz="77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6BA51-B28F-4A8F-9EB9-9C5010522F36}"/>
              </a:ext>
            </a:extLst>
          </p:cNvPr>
          <p:cNvSpPr txBox="1"/>
          <p:nvPr/>
        </p:nvSpPr>
        <p:spPr>
          <a:xfrm>
            <a:off x="497054" y="1467952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Search for “Cornell Bidding Calendar” and add it to your calendars by double clicking on it and then hitting 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612AD-E64B-4A6A-BA8A-5AC74EF8A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08" y="2891053"/>
            <a:ext cx="4372586" cy="32079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9A95C2-9CA1-44D9-B3E5-7C7D52BCE37D}"/>
              </a:ext>
            </a:extLst>
          </p:cNvPr>
          <p:cNvCxnSpPr>
            <a:cxnSpLocks/>
          </p:cNvCxnSpPr>
          <p:nvPr/>
        </p:nvCxnSpPr>
        <p:spPr>
          <a:xfrm flipH="1">
            <a:off x="2977837" y="3061582"/>
            <a:ext cx="1231900" cy="681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2" descr="Five W's and One H. Five Ws and One H | by Terri Pouliot | Medium">
            <a:extLst>
              <a:ext uri="{FF2B5EF4-FFF2-40B4-BE49-F238E27FC236}">
                <a16:creationId xmlns:a16="http://schemas.microsoft.com/office/drawing/2014/main" id="{1BF94FBD-F04C-4692-93B5-01D7EC59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64" y="949301"/>
            <a:ext cx="1300389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71595E3-11F0-45D9-9D04-596A0D1E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392626"/>
            <a:ext cx="8677656" cy="685800"/>
          </a:xfrm>
        </p:spPr>
        <p:txBody>
          <a:bodyPr/>
          <a:lstStyle/>
          <a:p>
            <a:r>
              <a:rPr lang="en-US" dirty="0"/>
              <a:t>Cornell Bidding Calendar – Where &amp; How ? </a:t>
            </a:r>
          </a:p>
        </p:txBody>
      </p:sp>
    </p:spTree>
    <p:extLst>
      <p:ext uri="{BB962C8B-B14F-4D97-AF65-F5344CB8AC3E}">
        <p14:creationId xmlns:p14="http://schemas.microsoft.com/office/powerpoint/2010/main" val="3050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286EF0-D186-F044-8AD0-56657EB5A826}"/>
              </a:ext>
            </a:extLst>
          </p:cNvPr>
          <p:cNvSpPr txBox="1">
            <a:spLocks/>
          </p:cNvSpPr>
          <p:nvPr/>
        </p:nvSpPr>
        <p:spPr>
          <a:xfrm>
            <a:off x="1529636" y="1907563"/>
            <a:ext cx="6046256" cy="3751871"/>
          </a:xfrm>
          <a:prstGeom prst="rect">
            <a:avLst/>
          </a:prstGeom>
        </p:spPr>
        <p:txBody>
          <a:bodyPr vert="horz" lIns="58732" tIns="29366" rIns="58732" bIns="29366" rtlCol="0">
            <a:normAutofit/>
          </a:bodyPr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99249">
              <a:spcBef>
                <a:spcPts val="546"/>
              </a:spcBef>
              <a:buNone/>
            </a:pPr>
            <a:endParaRPr lang="en-US" sz="2648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99249">
              <a:spcBef>
                <a:spcPts val="546"/>
              </a:spcBef>
              <a:buNone/>
            </a:pPr>
            <a:endParaRPr lang="en-US" sz="205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C5D38E0-9305-D649-AF14-9AB2CE31806E}"/>
              </a:ext>
            </a:extLst>
          </p:cNvPr>
          <p:cNvSpPr txBox="1">
            <a:spLocks/>
          </p:cNvSpPr>
          <p:nvPr/>
        </p:nvSpPr>
        <p:spPr>
          <a:xfrm>
            <a:off x="7371559" y="5542174"/>
            <a:ext cx="204332" cy="234521"/>
          </a:xfrm>
          <a:prstGeom prst="rect">
            <a:avLst/>
          </a:prstGeom>
        </p:spPr>
        <p:txBody>
          <a:bodyPr vert="horz" lIns="58732" tIns="29366" rIns="58732" bIns="29366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7384">
              <a:defRPr/>
            </a:pPr>
            <a:fld id="{6315554C-9387-4378-80C2-5F7076CAC952}" type="slidenum">
              <a:rPr lang="en-US" sz="771">
                <a:solidFill>
                  <a:prstClr val="black">
                    <a:tint val="75000"/>
                  </a:prstClr>
                </a:solidFill>
              </a:rPr>
              <a:pPr defTabSz="587384">
                <a:defRPr/>
              </a:pPr>
              <a:t>12</a:t>
            </a:fld>
            <a:endParaRPr lang="en-US" sz="77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6BA51-B28F-4A8F-9EB9-9C5010522F36}"/>
              </a:ext>
            </a:extLst>
          </p:cNvPr>
          <p:cNvSpPr txBox="1"/>
          <p:nvPr/>
        </p:nvSpPr>
        <p:spPr>
          <a:xfrm>
            <a:off x="609600" y="1338348"/>
            <a:ext cx="7120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When creating meetings on the Facilities Contracts calendar, please add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pmbidcalendar@cornell.edu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attendee so the meetings will show up on our Cornell Bidding Calendar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CCB58-2D46-4FFB-AE12-F471D04CB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44" y="3676218"/>
            <a:ext cx="7337655" cy="1900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Five W's and One H. Five Ws and One H | by Terri Pouliot | Medium">
            <a:extLst>
              <a:ext uri="{FF2B5EF4-FFF2-40B4-BE49-F238E27FC236}">
                <a16:creationId xmlns:a16="http://schemas.microsoft.com/office/drawing/2014/main" id="{AA9AB791-D49E-45F5-A9C8-E4C4E55C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693" y="938388"/>
            <a:ext cx="1300389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8965ADEE-CBB1-404B-A084-4076AADE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392626"/>
            <a:ext cx="8677656" cy="685800"/>
          </a:xfrm>
        </p:spPr>
        <p:txBody>
          <a:bodyPr/>
          <a:lstStyle/>
          <a:p>
            <a:r>
              <a:rPr lang="en-US" dirty="0"/>
              <a:t>Cornell Bidding Calendar – Where &amp; How ? </a:t>
            </a:r>
          </a:p>
        </p:txBody>
      </p:sp>
    </p:spTree>
    <p:extLst>
      <p:ext uri="{BB962C8B-B14F-4D97-AF65-F5344CB8AC3E}">
        <p14:creationId xmlns:p14="http://schemas.microsoft.com/office/powerpoint/2010/main" val="34078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295400"/>
            <a:ext cx="83058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Mission Vision: </a:t>
            </a:r>
          </a:p>
          <a:p>
            <a:pPr marL="0" indent="0" algn="ctr">
              <a:buNone/>
            </a:pPr>
            <a:r>
              <a:rPr lang="en-US" sz="3000" i="1" dirty="0">
                <a:effectLst/>
                <a:ea typeface="Calibri" panose="020F0502020204030204" pitchFamily="34" charset="0"/>
              </a:rPr>
              <a:t>Leverage the expertise, perspectives, and experience of a cross functional group to develop improvements to the Bid Phase process at Cornell University; 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b="1" i="1" dirty="0"/>
              <a:t>Proactively Engaging the Contracting Community</a:t>
            </a:r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r>
              <a:rPr lang="en-US" b="1" i="1" dirty="0"/>
              <a:t>Cornell Processes – Education &amp; Training</a:t>
            </a:r>
          </a:p>
          <a:p>
            <a:pPr marL="0" indent="0" algn="ctr">
              <a:buNone/>
            </a:pPr>
            <a:endParaRPr lang="en-US" sz="900" b="1" i="1" dirty="0"/>
          </a:p>
          <a:p>
            <a:pPr marL="0" indent="0" algn="ctr">
              <a:buNone/>
            </a:pPr>
            <a:r>
              <a:rPr lang="en-US" b="1" i="1" dirty="0"/>
              <a:t>Campus Wide Bidding Strategy 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/>
              <a:t>Bid Phase Cross-Functional Group </a:t>
            </a:r>
          </a:p>
        </p:txBody>
      </p:sp>
    </p:spTree>
    <p:extLst>
      <p:ext uri="{BB962C8B-B14F-4D97-AF65-F5344CB8AC3E}">
        <p14:creationId xmlns:p14="http://schemas.microsoft.com/office/powerpoint/2010/main" val="3460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295400"/>
            <a:ext cx="8305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Cornell Bidding Calendar: Outlook Tool </a:t>
            </a:r>
          </a:p>
          <a:p>
            <a:pPr marL="0" indent="0">
              <a:buNone/>
            </a:pPr>
            <a:endParaRPr lang="en-US" sz="1100" b="1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13" y="381000"/>
            <a:ext cx="8677656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Campus Wide Bidding Strategy &amp; Reporting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40B4A-42CD-46EF-BB4C-A8E7189CB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837858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303EFA-5ED4-4507-B681-15DC53278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1" y="1752600"/>
            <a:ext cx="3600450" cy="3998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“Develop a more proactive, transparent, and streamlined, bidding strategy for our scheduled projects.”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13083-2A87-412E-86CF-3687AE85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09600"/>
            <a:ext cx="8677656" cy="685800"/>
          </a:xfrm>
        </p:spPr>
        <p:txBody>
          <a:bodyPr/>
          <a:lstStyle/>
          <a:p>
            <a:r>
              <a:rPr lang="en-US" dirty="0"/>
              <a:t>Cornell Bidding Calendar </a:t>
            </a:r>
          </a:p>
        </p:txBody>
      </p:sp>
      <p:pic>
        <p:nvPicPr>
          <p:cNvPr id="1026" name="Picture 2" descr="Five W's and One H. Five Ws and One H | by Terri Pouliot | Medium">
            <a:extLst>
              <a:ext uri="{FF2B5EF4-FFF2-40B4-BE49-F238E27FC236}">
                <a16:creationId xmlns:a16="http://schemas.microsoft.com/office/drawing/2014/main" id="{71CE3F0F-212C-45B5-B4E9-5C1680A3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92" y="1523999"/>
            <a:ext cx="4821477" cy="44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027A57-D594-46C7-83B8-6F27F2E28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2051" y="1371600"/>
            <a:ext cx="8678863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Improve Bid Timing:  </a:t>
            </a:r>
          </a:p>
          <a:p>
            <a:pPr marL="0" indent="0">
              <a:buNone/>
            </a:pPr>
            <a:r>
              <a:rPr lang="en-US" i="1" dirty="0"/>
              <a:t>- Optimize our proposed bid timing of projects.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Workload Leveling:</a:t>
            </a:r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i="1" dirty="0"/>
              <a:t>Internally with our FCS partners.</a:t>
            </a:r>
          </a:p>
          <a:p>
            <a:pPr>
              <a:buFontTx/>
              <a:buChar char="-"/>
            </a:pPr>
            <a:r>
              <a:rPr lang="en-US" i="1" dirty="0"/>
              <a:t>Externally with work force labor projections.</a:t>
            </a:r>
          </a:p>
          <a:p>
            <a:pPr marL="0" indent="0">
              <a:buNone/>
            </a:pPr>
            <a:endParaRPr lang="en-US" sz="800" i="1" dirty="0"/>
          </a:p>
          <a:p>
            <a:pPr marL="0" indent="0">
              <a:buNone/>
            </a:pPr>
            <a:r>
              <a:rPr lang="en-US" b="1" dirty="0"/>
              <a:t>Collaborate on Proposed Projects:</a:t>
            </a:r>
          </a:p>
          <a:p>
            <a:r>
              <a:rPr lang="en-US" i="1" dirty="0"/>
              <a:t>Provide insight on the proposed projects coming to bid in the next 6 mo. - 1 yr.</a:t>
            </a:r>
            <a:r>
              <a:rPr lang="en-US" b="1" i="1" dirty="0"/>
              <a:t>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E04AD1-24CB-4DC0-9CDC-46CB26D5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92853"/>
            <a:ext cx="8677656" cy="685800"/>
          </a:xfrm>
        </p:spPr>
        <p:txBody>
          <a:bodyPr/>
          <a:lstStyle/>
          <a:p>
            <a:r>
              <a:rPr lang="en-US" dirty="0"/>
              <a:t>Cornell Bidding Calendar – Why? </a:t>
            </a:r>
          </a:p>
        </p:txBody>
      </p:sp>
      <p:pic>
        <p:nvPicPr>
          <p:cNvPr id="5" name="Picture 2" descr="Five W's and One H. Five Ws and One H | by Terri Pouliot | Medium">
            <a:extLst>
              <a:ext uri="{FF2B5EF4-FFF2-40B4-BE49-F238E27FC236}">
                <a16:creationId xmlns:a16="http://schemas.microsoft.com/office/drawing/2014/main" id="{6DAAAD51-BBEE-4F2E-9F1B-4015A9B0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4500"/>
            <a:ext cx="1523709" cy="140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89C05-06CD-40AF-B1BA-554A9D9A1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743" y="1242934"/>
            <a:ext cx="8678863" cy="5029200"/>
          </a:xfrm>
        </p:spPr>
        <p:txBody>
          <a:bodyPr/>
          <a:lstStyle/>
          <a:p>
            <a:r>
              <a:rPr lang="en-US" b="1" dirty="0"/>
              <a:t>Communication &amp; Planning Tool </a:t>
            </a:r>
            <a:r>
              <a:rPr lang="en-US" dirty="0"/>
              <a:t>–</a:t>
            </a:r>
          </a:p>
          <a:p>
            <a:pPr lvl="1"/>
            <a:r>
              <a:rPr lang="en-US" b="1" dirty="0"/>
              <a:t>Proposed Data </a:t>
            </a:r>
            <a:r>
              <a:rPr lang="en-US" dirty="0"/>
              <a:t>(eBuilder Schedule Module)</a:t>
            </a:r>
          </a:p>
          <a:p>
            <a:pPr lvl="2"/>
            <a:r>
              <a:rPr lang="en-US" dirty="0"/>
              <a:t>eBuilder Report – </a:t>
            </a:r>
            <a:r>
              <a:rPr lang="en-US" i="1" dirty="0"/>
              <a:t>“Bidding Schedule Start and Finish v3”</a:t>
            </a:r>
          </a:p>
          <a:p>
            <a:pPr marL="1371600" lvl="3" indent="0">
              <a:buNone/>
            </a:pPr>
            <a:endParaRPr lang="en-US" i="1" dirty="0"/>
          </a:p>
          <a:p>
            <a:pPr lvl="3"/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0218E6-8A78-42D6-8467-07A6108F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0" y="381000"/>
            <a:ext cx="8677656" cy="685800"/>
          </a:xfrm>
        </p:spPr>
        <p:txBody>
          <a:bodyPr/>
          <a:lstStyle/>
          <a:p>
            <a:r>
              <a:rPr lang="en-US" dirty="0"/>
              <a:t>Cornell Bidding Calendar – What?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8B69F-3EF7-4C37-BD18-AEAC249B6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19400"/>
            <a:ext cx="8517406" cy="3716686"/>
          </a:xfrm>
          <a:prstGeom prst="rect">
            <a:avLst/>
          </a:prstGeom>
        </p:spPr>
      </p:pic>
      <p:pic>
        <p:nvPicPr>
          <p:cNvPr id="7" name="Picture 2" descr="Five W's and One H. Five Ws and One H | by Terri Pouliot | Medium">
            <a:extLst>
              <a:ext uri="{FF2B5EF4-FFF2-40B4-BE49-F238E27FC236}">
                <a16:creationId xmlns:a16="http://schemas.microsoft.com/office/drawing/2014/main" id="{EDF51B16-28A4-4674-A085-91AA158A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20" y="474500"/>
            <a:ext cx="1300389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3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89C05-06CD-40AF-B1BA-554A9D9A1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743" y="1242934"/>
            <a:ext cx="8678863" cy="5029200"/>
          </a:xfrm>
        </p:spPr>
        <p:txBody>
          <a:bodyPr/>
          <a:lstStyle/>
          <a:p>
            <a:r>
              <a:rPr lang="en-US" b="1" dirty="0"/>
              <a:t>Communication &amp; Planning Tool </a:t>
            </a:r>
            <a:r>
              <a:rPr lang="en-US" dirty="0"/>
              <a:t>–</a:t>
            </a:r>
          </a:p>
          <a:p>
            <a:pPr lvl="1"/>
            <a:r>
              <a:rPr lang="en-US" b="1" dirty="0"/>
              <a:t>Actual Dates </a:t>
            </a:r>
            <a:r>
              <a:rPr lang="en-US" dirty="0"/>
              <a:t>(Facilities Contacts Office Calendar)</a:t>
            </a:r>
          </a:p>
          <a:p>
            <a:pPr lvl="2"/>
            <a:r>
              <a:rPr lang="en-US" i="1" dirty="0"/>
              <a:t>Actual Meeting invitations for projects out to bid</a:t>
            </a:r>
          </a:p>
          <a:p>
            <a:pPr marL="1371600" lvl="3" indent="0">
              <a:buNone/>
            </a:pPr>
            <a:endParaRPr lang="en-US" i="1" dirty="0"/>
          </a:p>
          <a:p>
            <a:pPr lvl="3"/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0218E6-8A78-42D6-8467-07A6108F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0" y="381000"/>
            <a:ext cx="8677656" cy="685800"/>
          </a:xfrm>
        </p:spPr>
        <p:txBody>
          <a:bodyPr/>
          <a:lstStyle/>
          <a:p>
            <a:r>
              <a:rPr lang="en-US" dirty="0"/>
              <a:t>Cornell Bidding Calendar – What?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B8161-3966-4A05-AE5F-02BADB477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819400"/>
            <a:ext cx="6629400" cy="3797221"/>
          </a:xfrm>
          <a:prstGeom prst="rect">
            <a:avLst/>
          </a:prstGeom>
        </p:spPr>
      </p:pic>
      <p:pic>
        <p:nvPicPr>
          <p:cNvPr id="7" name="Picture 2" descr="Five W's and One H. Five Ws and One H | by Terri Pouliot | Medium">
            <a:extLst>
              <a:ext uri="{FF2B5EF4-FFF2-40B4-BE49-F238E27FC236}">
                <a16:creationId xmlns:a16="http://schemas.microsoft.com/office/drawing/2014/main" id="{BB005F6A-8D11-481D-BDD6-48D1DD9A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20" y="474500"/>
            <a:ext cx="1300389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89C05-06CD-40AF-B1BA-554A9D9A1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743" y="1242934"/>
            <a:ext cx="8678863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Communication &amp; Planning Tool </a:t>
            </a:r>
            <a:r>
              <a:rPr lang="en-US" dirty="0"/>
              <a:t>–</a:t>
            </a:r>
          </a:p>
          <a:p>
            <a:pPr lvl="1"/>
            <a:r>
              <a:rPr lang="en-US" i="1" u="sng" dirty="0"/>
              <a:t>Project Managers:</a:t>
            </a:r>
          </a:p>
          <a:p>
            <a:pPr lvl="2"/>
            <a:r>
              <a:rPr lang="en-US" dirty="0"/>
              <a:t>Planning Tool when developing your project schedules.</a:t>
            </a:r>
          </a:p>
          <a:p>
            <a:pPr lvl="1"/>
            <a:r>
              <a:rPr lang="en-US" i="1" u="sng" dirty="0"/>
              <a:t>PM Directors &amp; College Representatives: </a:t>
            </a:r>
          </a:p>
          <a:p>
            <a:pPr lvl="2"/>
            <a:r>
              <a:rPr lang="en-US" dirty="0"/>
              <a:t>Strategize bid timing across the Campus Community.</a:t>
            </a:r>
          </a:p>
          <a:p>
            <a:pPr lvl="2"/>
            <a:r>
              <a:rPr lang="en-US" dirty="0"/>
              <a:t>Monthly Meeting (Next one October 20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Transparent discussions on proposed bid schedules and prioritized needs and limitations across campus.</a:t>
            </a:r>
          </a:p>
          <a:p>
            <a:pPr lvl="1"/>
            <a:r>
              <a:rPr lang="en-US" i="1" u="sng" dirty="0"/>
              <a:t>Facilities Contracts:</a:t>
            </a:r>
          </a:p>
          <a:p>
            <a:pPr lvl="2"/>
            <a:r>
              <a:rPr lang="en-US" dirty="0"/>
              <a:t> Workload leveling – forecasted workload for Bid Periods</a:t>
            </a:r>
          </a:p>
          <a:p>
            <a:pPr lvl="2"/>
            <a:r>
              <a:rPr lang="en-US" dirty="0"/>
              <a:t>Actual Dates – sharing bid current bid activity across campus</a:t>
            </a:r>
          </a:p>
          <a:p>
            <a:pPr marL="1371600" lvl="3" indent="0">
              <a:buNone/>
            </a:pPr>
            <a:endParaRPr lang="en-US" i="1" dirty="0"/>
          </a:p>
          <a:p>
            <a:pPr lvl="3"/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0218E6-8A78-42D6-8467-07A6108F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0" y="381000"/>
            <a:ext cx="8677656" cy="685800"/>
          </a:xfrm>
        </p:spPr>
        <p:txBody>
          <a:bodyPr/>
          <a:lstStyle/>
          <a:p>
            <a:r>
              <a:rPr lang="en-US" dirty="0"/>
              <a:t>Cornell Bidding Calendar – Who? </a:t>
            </a:r>
          </a:p>
        </p:txBody>
      </p:sp>
      <p:pic>
        <p:nvPicPr>
          <p:cNvPr id="6" name="Picture 2" descr="Five W's and One H. Five Ws and One H | by Terri Pouliot | Medium">
            <a:extLst>
              <a:ext uri="{FF2B5EF4-FFF2-40B4-BE49-F238E27FC236}">
                <a16:creationId xmlns:a16="http://schemas.microsoft.com/office/drawing/2014/main" id="{90002656-10D2-413B-A9F7-2190FE09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20" y="474500"/>
            <a:ext cx="1300389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89C05-06CD-40AF-B1BA-554A9D9A1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930" y="1681162"/>
            <a:ext cx="8678863" cy="4414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Monthly Bid Planning Meeting:</a:t>
            </a:r>
          </a:p>
          <a:p>
            <a:pPr marL="0" indent="0">
              <a:buNone/>
            </a:pPr>
            <a:r>
              <a:rPr lang="en-US" dirty="0"/>
              <a:t>	Next Scheduled Meeting: October 20, 2020</a:t>
            </a:r>
          </a:p>
          <a:p>
            <a:pPr marL="0" indent="0">
              <a:buNone/>
            </a:pPr>
            <a:r>
              <a:rPr lang="en-US" u="sng" dirty="0"/>
              <a:t>Intent:</a:t>
            </a:r>
            <a:r>
              <a:rPr lang="en-US" dirty="0"/>
              <a:t> </a:t>
            </a:r>
            <a:r>
              <a:rPr lang="en-US" b="1" i="1" dirty="0"/>
              <a:t>Proactive Strategic Discussion</a:t>
            </a:r>
          </a:p>
          <a:p>
            <a:pPr lvl="1"/>
            <a:r>
              <a:rPr lang="en-US" dirty="0"/>
              <a:t> Not meant to be another </a:t>
            </a:r>
            <a:r>
              <a:rPr lang="en-US" i="1" dirty="0"/>
              <a:t>“Gate” (80/20 Rule)</a:t>
            </a:r>
          </a:p>
          <a:p>
            <a:pPr lvl="1"/>
            <a:r>
              <a:rPr lang="en-US" dirty="0"/>
              <a:t>PM’s to validate the next 3-4 weeks of proposed bids prior to meeting (Update Schedule Modules)</a:t>
            </a:r>
          </a:p>
          <a:p>
            <a:pPr lvl="1"/>
            <a:r>
              <a:rPr lang="en-US" dirty="0"/>
              <a:t>Directors discuss proposed bid cycle, discuss options to level workload for bidding community and optimize bids.</a:t>
            </a:r>
          </a:p>
          <a:p>
            <a:pPr marL="1371600" lvl="3" indent="0">
              <a:buNone/>
            </a:pPr>
            <a:endParaRPr lang="en-US" i="1" dirty="0"/>
          </a:p>
          <a:p>
            <a:pPr lvl="3"/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0218E6-8A78-42D6-8467-07A6108F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50" y="381000"/>
            <a:ext cx="8677656" cy="685800"/>
          </a:xfrm>
        </p:spPr>
        <p:txBody>
          <a:bodyPr/>
          <a:lstStyle/>
          <a:p>
            <a:r>
              <a:rPr lang="en-US" dirty="0"/>
              <a:t>Cornell Bidding Calendar – When? </a:t>
            </a:r>
          </a:p>
        </p:txBody>
      </p:sp>
      <p:pic>
        <p:nvPicPr>
          <p:cNvPr id="5" name="Picture 2" descr="Five W's and One H. Five Ws and One H | by Terri Pouliot | Medium">
            <a:extLst>
              <a:ext uri="{FF2B5EF4-FFF2-40B4-BE49-F238E27FC236}">
                <a16:creationId xmlns:a16="http://schemas.microsoft.com/office/drawing/2014/main" id="{BFE7848E-E7BD-41E6-A5F9-8630EB133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20" y="474500"/>
            <a:ext cx="1300389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8" ma:contentTypeDescription="Create a new document." ma:contentTypeScope="" ma:versionID="fe6efeea1490aa1ee28f65fea1d812cc">
  <xsd:schema xmlns:xsd="http://www.w3.org/2001/XMLSchema" xmlns:xs="http://www.w3.org/2001/XMLSchema" xmlns:p="http://schemas.microsoft.com/office/2006/metadata/properties" xmlns:ns3="e4c1ce05-e5f0-4c81-a246-c4d1ac965303" xmlns:ns4="ece15c1f-51c3-484a-811e-5f7df647bd55" targetNamespace="http://schemas.microsoft.com/office/2006/metadata/properties" ma:root="true" ma:fieldsID="90ce9f5d65df3377146351696ddd3efa" ns3:_="" ns4:_="">
    <xsd:import namespace="e4c1ce05-e5f0-4c81-a246-c4d1ac965303"/>
    <xsd:import namespace="ece15c1f-51c3-484a-811e-5f7df647bd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15c1f-51c3-484a-811e-5f7df647b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c1ce05-e5f0-4c81-a246-c4d1ac965303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51A3747-F4F9-4D72-83BF-DA3468598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ece15c1f-51c3-484a-811e-5f7df647b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e4c1ce05-e5f0-4c81-a246-c4d1ac96530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ce15c1f-51c3-484a-811e-5f7df647bd55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21791</TotalTime>
  <Words>1098</Words>
  <Application>Microsoft Office PowerPoint</Application>
  <PresentationFormat>On-screen Show (4:3)</PresentationFormat>
  <Paragraphs>169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Helvetica</vt:lpstr>
      <vt:lpstr>Times</vt:lpstr>
      <vt:lpstr>Office Theme</vt:lpstr>
      <vt:lpstr>Project Management –  Professional Development Series </vt:lpstr>
      <vt:lpstr>Bid Phase Cross-Functional Group </vt:lpstr>
      <vt:lpstr>Campus Wide Bidding Strategy &amp; Reporting</vt:lpstr>
      <vt:lpstr>Cornell Bidding Calendar </vt:lpstr>
      <vt:lpstr>Cornell Bidding Calendar – Why? </vt:lpstr>
      <vt:lpstr>Cornell Bidding Calendar – What? </vt:lpstr>
      <vt:lpstr>Cornell Bidding Calendar – What? </vt:lpstr>
      <vt:lpstr>Cornell Bidding Calendar – Who? </vt:lpstr>
      <vt:lpstr>Cornell Bidding Calendar – When? </vt:lpstr>
      <vt:lpstr>Cornell Bidding Calendar – Where &amp; How ? </vt:lpstr>
      <vt:lpstr>Cornell Bidding Calendar – Where &amp; How ? </vt:lpstr>
      <vt:lpstr>Cornell Bidding Calendar – Where &amp; How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Andrew M. Germain</cp:lastModifiedBy>
  <cp:revision>624</cp:revision>
  <cp:lastPrinted>2019-09-26T15:38:16Z</cp:lastPrinted>
  <dcterms:created xsi:type="dcterms:W3CDTF">2014-05-07T13:58:10Z</dcterms:created>
  <dcterms:modified xsi:type="dcterms:W3CDTF">2020-09-24T02:56:02Z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