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297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273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Davis" initials="KD" lastIdx="0" clrIdx="0">
    <p:extLst>
      <p:ext uri="{19B8F6BF-5375-455C-9EA6-DF929625EA0E}">
        <p15:presenceInfo xmlns:p15="http://schemas.microsoft.com/office/powerpoint/2012/main" userId="S-1-5-21-1275210071-879983540-725345543-128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54388" autoAdjust="0"/>
  </p:normalViewPr>
  <p:slideViewPr>
    <p:cSldViewPr snapToGrid="0">
      <p:cViewPr varScale="1">
        <p:scale>
          <a:sx n="34" d="100"/>
          <a:sy n="34" d="100"/>
        </p:scale>
        <p:origin x="115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30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D9112-93E7-4348-A892-6AB783512AE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8642-BD10-4F73-A3B1-AD1F99A14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02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 just want to remind folks that: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taking the approve action 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payment application, PMs/CMs are expected to review the checklist and verify that the required documentation has been submitted. 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change based on a several variables: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 Type: Cornell Contract or Campus Let Contract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e-Builder Commitment Type – Blanket Agreement-Trades, Short Form Construction Contract, or Construction Agreement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Agreement could be GMC/GMP (very few)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 of Payment -- First, Interim, Last OR First &amp; Final Payment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list that pops up is only based on Type of Payment; therefore, it is incumbent upon the PM/CM to: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what the contract requirements are and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verify that the contractor is in compliance prior to approving a payment application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be working to provide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clarity in the new Pay App Review checklists around what actually MUST be attached to a Payment Application.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also be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eBuilder payment application process layouts to provide more clarity there as well. 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8642-BD10-4F73-A3B1-AD1F99A14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with Schedule view Details </a:t>
            </a:r>
          </a:p>
          <a:p>
            <a:endParaRPr lang="en-US" dirty="0"/>
          </a:p>
          <a:p>
            <a:r>
              <a:rPr lang="en-US" dirty="0"/>
              <a:t>Manager Role &amp;</a:t>
            </a:r>
            <a:r>
              <a:rPr lang="en-US" baseline="0" dirty="0"/>
              <a:t> Manager User – Not you? Have it changed to you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Check Calendar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Start Date = Correct Date? If not change it and Save</a:t>
            </a:r>
          </a:p>
          <a:p>
            <a:r>
              <a:rPr lang="en-US" baseline="0" dirty="0"/>
              <a:t>Hours Per Day = 8</a:t>
            </a:r>
          </a:p>
          <a:p>
            <a:r>
              <a:rPr lang="en-US" baseline="0" dirty="0"/>
              <a:t>Hours Per Week = 40</a:t>
            </a:r>
          </a:p>
          <a:p>
            <a:r>
              <a:rPr lang="en-US" baseline="0" dirty="0"/>
              <a:t>Days Per Month = 20</a:t>
            </a:r>
          </a:p>
          <a:p>
            <a:r>
              <a:rPr lang="en-US" baseline="0" dirty="0"/>
              <a:t>Work Day Start Time = 8:00am</a:t>
            </a:r>
          </a:p>
          <a:p>
            <a:r>
              <a:rPr lang="en-US" baseline="0" dirty="0"/>
              <a:t>Work Day End Time = 4:00pm</a:t>
            </a:r>
          </a:p>
          <a:p>
            <a:r>
              <a:rPr lang="en-US" baseline="0" dirty="0"/>
              <a:t>Work Week = Monday – Friday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baseline="0" dirty="0"/>
              <a:t>Another area to look at is </a:t>
            </a:r>
            <a:r>
              <a:rPr lang="en-US" baseline="0" dirty="0" err="1"/>
              <a:t>Predecesor</a:t>
            </a:r>
            <a:r>
              <a:rPr lang="en-US" baseline="0" dirty="0"/>
              <a:t> Tasks,  - If not in use in schedule Remove and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Navigation</a:t>
            </a:r>
            <a:r>
              <a:rPr lang="en-US" baseline="0" dirty="0"/>
              <a:t> changes – page listing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Visual Style</a:t>
            </a:r>
          </a:p>
          <a:p>
            <a:r>
              <a:rPr lang="en-US" dirty="0"/>
              <a:t>Color palette changes</a:t>
            </a:r>
          </a:p>
          <a:p>
            <a:r>
              <a:rPr lang="en-US" dirty="0"/>
              <a:t>Blue Bar (not gray)</a:t>
            </a:r>
          </a:p>
          <a:p>
            <a:r>
              <a:rPr lang="en-US" dirty="0"/>
              <a:t>Blue Tabs</a:t>
            </a:r>
            <a:r>
              <a:rPr lang="en-US" baseline="0" dirty="0"/>
              <a:t> (not red)</a:t>
            </a:r>
            <a:endParaRPr lang="en-US" dirty="0"/>
          </a:p>
          <a:p>
            <a:r>
              <a:rPr lang="en-US" dirty="0"/>
              <a:t>Page</a:t>
            </a:r>
            <a:r>
              <a:rPr lang="en-US" baseline="0" dirty="0"/>
              <a:t> rids/tables increased white space</a:t>
            </a:r>
          </a:p>
          <a:p>
            <a:r>
              <a:rPr lang="en-US" baseline="0" dirty="0"/>
              <a:t>Color contrasts comply with Accessibility WCAG Level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8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navigation changes</a:t>
            </a:r>
          </a:p>
          <a:p>
            <a:r>
              <a:rPr lang="en-US" dirty="0"/>
              <a:t>eBuilder is calling it the</a:t>
            </a:r>
            <a:r>
              <a:rPr lang="en-US" baseline="0" dirty="0"/>
              <a:t> Modern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0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Sometime in November </a:t>
            </a:r>
            <a:r>
              <a:rPr lang="en-US" baseline="0" dirty="0"/>
              <a:t>– a “switch” button will appear </a:t>
            </a:r>
          </a:p>
          <a:p>
            <a:r>
              <a:rPr lang="en-US" dirty="0"/>
              <a:t>Switch to Modern Style</a:t>
            </a:r>
          </a:p>
          <a:p>
            <a:r>
              <a:rPr lang="en-US" dirty="0"/>
              <a:t>Switch</a:t>
            </a:r>
            <a:r>
              <a:rPr lang="en-US" baseline="0" dirty="0"/>
              <a:t> to Classic Style</a:t>
            </a:r>
          </a:p>
          <a:p>
            <a:endParaRPr lang="en-US" baseline="0" dirty="0"/>
          </a:p>
          <a:p>
            <a:r>
              <a:rPr lang="en-US" baseline="0" dirty="0"/>
              <a:t>Sometime in 2020 – the Modern Style will become permanent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been working on Payment Application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Checklists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found some discrepancies among contract documents and the standard submittals template regarding what exactly must be submitted prior to a first payment and prior to final payment.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1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5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6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72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7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/>
              <a:t>e</a:t>
            </a:r>
            <a:r>
              <a:rPr lang="en-US" sz="5000" dirty="0"/>
              <a:t>-Builder tips of the month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96427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4380" y="1158240"/>
            <a:ext cx="11570208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Payment Application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7170" y="424934"/>
            <a:ext cx="545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3: Payment Application 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80" y="1699091"/>
            <a:ext cx="9294652" cy="51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356271" cy="1103081"/>
          </a:xfrm>
        </p:spPr>
        <p:txBody>
          <a:bodyPr>
            <a:normAutofit/>
          </a:bodyPr>
          <a:lstStyle/>
          <a:p>
            <a:r>
              <a:rPr lang="en-US" sz="5000" cap="none" dirty="0" err="1"/>
              <a:t>e</a:t>
            </a:r>
            <a:r>
              <a:rPr lang="en-US" sz="5000" dirty="0" err="1"/>
              <a:t>-Builder</a:t>
            </a:r>
            <a:r>
              <a:rPr lang="en-US" sz="5000" dirty="0"/>
              <a:t>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1" y="2906486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174591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102" y="1222076"/>
            <a:ext cx="11570208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Schedule Details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7170" y="424934"/>
            <a:ext cx="545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1: Schedule Details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74102" y="1907876"/>
            <a:ext cx="9418320" cy="46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2877" y="1085089"/>
            <a:ext cx="8677656" cy="685800"/>
          </a:xfrm>
        </p:spPr>
        <p:txBody>
          <a:bodyPr>
            <a:normAutofit/>
          </a:bodyPr>
          <a:lstStyle/>
          <a:p>
            <a:r>
              <a:rPr lang="en-US" sz="2400" dirty="0"/>
              <a:t>e-Builder Classic Style – Home Page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28286" y="1447800"/>
            <a:ext cx="8678863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77" y="1634373"/>
            <a:ext cx="8869680" cy="5783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7170" y="424934"/>
            <a:ext cx="5809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41732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9195" y="992037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Modern Style – Home Page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28286" y="1447800"/>
            <a:ext cx="8678863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213" t="19501" r="1015" b="1459"/>
          <a:stretch/>
        </p:blipFill>
        <p:spPr>
          <a:xfrm>
            <a:off x="1683839" y="1447800"/>
            <a:ext cx="8813012" cy="5454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7170" y="424934"/>
            <a:ext cx="5876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12171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23183" y="983412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Classic Style – Processes Tab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183" y="1669212"/>
            <a:ext cx="8869680" cy="4957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7170" y="424934"/>
            <a:ext cx="5769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219235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525" t="16256" b="-777"/>
          <a:stretch/>
        </p:blipFill>
        <p:spPr>
          <a:xfrm>
            <a:off x="1938069" y="1572601"/>
            <a:ext cx="8153401" cy="583749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38069" y="1104181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Modern Style – Processes Tab</a:t>
            </a:r>
          </a:p>
        </p:txBody>
      </p:sp>
      <p:sp>
        <p:nvSpPr>
          <p:cNvPr id="6" name="Rectangle 5"/>
          <p:cNvSpPr/>
          <p:nvPr/>
        </p:nvSpPr>
        <p:spPr>
          <a:xfrm>
            <a:off x="5607170" y="424934"/>
            <a:ext cx="5648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6116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t="3835" r="966" b="3221"/>
          <a:stretch/>
        </p:blipFill>
        <p:spPr>
          <a:xfrm>
            <a:off x="2540479" y="1570009"/>
            <a:ext cx="2652623" cy="5098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6525" t="46346" r="52995" b="9960"/>
          <a:stretch/>
        </p:blipFill>
        <p:spPr>
          <a:xfrm>
            <a:off x="6740106" y="1535502"/>
            <a:ext cx="2585049" cy="5132718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76063" y="884209"/>
            <a:ext cx="8677656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Classic vs. Modern – Project Menu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7170" y="424934"/>
            <a:ext cx="5728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3367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02" y="2209801"/>
            <a:ext cx="8686800" cy="26281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4102" y="1222076"/>
            <a:ext cx="11570208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Classic vs. Modern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7170" y="424934"/>
            <a:ext cx="57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2: New Look &amp; Navigation Coming Soon!</a:t>
            </a:r>
          </a:p>
        </p:txBody>
      </p:sp>
    </p:spTree>
    <p:extLst>
      <p:ext uri="{BB962C8B-B14F-4D97-AF65-F5344CB8AC3E}">
        <p14:creationId xmlns:p14="http://schemas.microsoft.com/office/powerpoint/2010/main" val="37240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4380" y="1158240"/>
            <a:ext cx="11570208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e-Builder Payment Application 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7170" y="424934"/>
            <a:ext cx="545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Tip 3: Payment Application 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59" y="1672478"/>
            <a:ext cx="2695575" cy="4857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3059" y="3361766"/>
            <a:ext cx="2695575" cy="2353234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2397</TotalTime>
  <Words>541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Vapor Trail</vt:lpstr>
      <vt:lpstr>e-Builder tips of the month</vt:lpstr>
      <vt:lpstr>e-Builder Schedule Details </vt:lpstr>
      <vt:lpstr>e-Builder Classic Style – Home Page</vt:lpstr>
      <vt:lpstr>e-Builder Modern Style – Home Page</vt:lpstr>
      <vt:lpstr>e-Builder Classic Style – Processes Tab</vt:lpstr>
      <vt:lpstr>e-Builder Modern Style – Processes Tab</vt:lpstr>
      <vt:lpstr>e-Builder Classic vs. Modern – Project Menu</vt:lpstr>
      <vt:lpstr>e-Builder Classic vs. Modern Style</vt:lpstr>
      <vt:lpstr>e-Builder Payment Application Review</vt:lpstr>
      <vt:lpstr>e-Builder Payment Application Review</vt:lpstr>
      <vt:lpstr>e-Builder Questions?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e-Builder tip of the month</dc:title>
  <dc:creator>Donna E. Sutliff</dc:creator>
  <cp:lastModifiedBy>Taylor Thompson</cp:lastModifiedBy>
  <cp:revision>201</cp:revision>
  <cp:lastPrinted>2019-10-24T12:37:50Z</cp:lastPrinted>
  <dcterms:created xsi:type="dcterms:W3CDTF">2016-04-13T10:12:12Z</dcterms:created>
  <dcterms:modified xsi:type="dcterms:W3CDTF">2020-07-22T14:41:39Z</dcterms:modified>
</cp:coreProperties>
</file>