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02" r:id="rId4"/>
    <p:sldId id="307" r:id="rId5"/>
    <p:sldId id="308" r:id="rId6"/>
    <p:sldId id="300" r:id="rId7"/>
    <p:sldId id="303" r:id="rId8"/>
    <p:sldId id="304" r:id="rId9"/>
    <p:sldId id="305" r:id="rId10"/>
    <p:sldId id="306" r:id="rId11"/>
    <p:sldId id="284" r:id="rId12"/>
    <p:sldId id="285" r:id="rId13"/>
    <p:sldId id="2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307D-450D-4FC8-BE82-02884C882A78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4815-783F-4CF2-8AA1-B09519DD819B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9467" y="1223964"/>
            <a:ext cx="2709333" cy="5024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9351" y="1223964"/>
            <a:ext cx="7926916" cy="5024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D223-4C8B-4B90-84D8-985916943C4F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7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223963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9351" y="2527300"/>
            <a:ext cx="5080000" cy="3721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2551" y="2527300"/>
            <a:ext cx="5080000" cy="3721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A48F1-D28B-4585-8EA1-EBED5ACEA4AB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6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C1EE-8374-485E-8D6F-0BF5F20A6FC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5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CE35-F153-4A71-A7FA-D992747E0C2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3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9351" y="2527300"/>
            <a:ext cx="5080000" cy="372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2551" y="2527300"/>
            <a:ext cx="5080000" cy="372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F6D6-FB07-4594-AA38-5AE028187A37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7652-F32B-480E-AB11-F0F362F0EBE7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FBF5-F880-4B15-B8DE-021C52EA3F8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D357-1926-4A70-9FCD-1EF1BDC3C8A9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8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A6D-9922-43CD-ABD6-1ADC15788998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4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3972-4250-4EB9-9B08-2A2F1AE79C08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4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122396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351" y="2527300"/>
            <a:ext cx="103632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7884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954B4B-8040-4D14-AF8D-61A6228BA7E7}" type="slidenum">
              <a:rPr 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80808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411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68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hs.cornell.edu/campus-health-safety/occupational-health/asbest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hs.cornell.edu/system/files/private/resource-files/HS16_AsbestosManagementProgram_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Asbestos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Project Manager / Facility Manager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Occupational Health Safety Injury Prevention</a:t>
            </a:r>
          </a:p>
          <a:p>
            <a:r>
              <a:rPr lang="en-US" dirty="0">
                <a:solidFill>
                  <a:schemeClr val="tx1"/>
                </a:solidFill>
              </a:rPr>
              <a:t>Environment Health and Safety</a:t>
            </a:r>
          </a:p>
          <a:p>
            <a:r>
              <a:rPr lang="en-US" dirty="0">
                <a:solidFill>
                  <a:schemeClr val="tx1"/>
                </a:solidFill>
              </a:rPr>
              <a:t>Greg Smith</a:t>
            </a:r>
          </a:p>
        </p:txBody>
      </p:sp>
    </p:spTree>
    <p:extLst>
      <p:ext uri="{BB962C8B-B14F-4D97-AF65-F5344CB8AC3E}">
        <p14:creationId xmlns:p14="http://schemas.microsoft.com/office/powerpoint/2010/main" val="3875461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D9A2-A727-4559-8B0C-3C5A2184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2" y="1086679"/>
            <a:ext cx="10363200" cy="49033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Facility Survey webpage cont’d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31A40-5DE0-485C-9A1D-91B0B56CC63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149351" y="1828800"/>
            <a:ext cx="5080000" cy="44196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After reviewing the building asbestos summary information if material is not listed then contact FCS Asbestos coordinator</a:t>
            </a:r>
          </a:p>
          <a:p>
            <a:r>
              <a:rPr lang="en-US" sz="2000" dirty="0">
                <a:solidFill>
                  <a:schemeClr val="tx1"/>
                </a:solidFill>
              </a:rPr>
              <a:t>A work order request will need to be issued to the FCS Asbestos coordinator</a:t>
            </a:r>
          </a:p>
          <a:p>
            <a:r>
              <a:rPr lang="en-US" sz="2000" dirty="0">
                <a:solidFill>
                  <a:schemeClr val="tx1"/>
                </a:solidFill>
              </a:rPr>
              <a:t>Once received the Asbestos coordinator will contact the Environmental contractor to preform the survey and sampling for asbestos material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results will be relayed to the requestor</a:t>
            </a:r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59815F-148F-4E11-985D-2A5B085A7C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32552" y="1683026"/>
            <a:ext cx="5080000" cy="493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85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1" y="1223963"/>
            <a:ext cx="10839449" cy="6892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Incidental Disturbance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351" y="2138289"/>
            <a:ext cx="10363200" cy="411011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Defined as the unintentional disturbance of asbestos containing material (ACM) or presumed asbestos containing material (PACM).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NYS Regulation for the property owner upon discovery to contract with licensed abatement contractor to isolate the area, done by Asbestos Coordinator or consultant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 The clean-up of an incidental disturbance must be conducted by a licensed asbestos abatement contractor.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 environmental consultant under the direction of the Asbestos Coordinator will oversee the clean-up response.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953" y="5317682"/>
            <a:ext cx="2049830" cy="14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8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1" y="1125489"/>
            <a:ext cx="10363200" cy="87212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Incidental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disturbance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351" y="1997613"/>
            <a:ext cx="10363200" cy="42507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In the event an incidental disturbance of asbestos is encountered, the following protocol shall be followed: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Do not attempt to clean up the ACM or PACM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Immediately vacate the room and restrict access to room using signage and barrier/caution tape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Issue an emergency Request for Service to the Asbestos Coordinator by contacting Customer Service at 255-5322.  State that you have an “asbestos incidental disturbance”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Outside of normal business hours, call CU Police at 255-1111 to report an asbestos incidental disturbance or emergency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References 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Visit EHS web page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Under the Occupational Safety Health and Injury Prevention tab is the Asbestos program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https://ehs.cornell.edu/campus-health-safety/occupational-health/asbestos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413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1101-E3A5-4978-B3E7-52D07AFBE8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Agenda: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- Background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- HS16 requirements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- Project Manager Responsibilities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- Facility Manager Responsibilities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- Facility Survey Webpage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- Incidental disturbance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5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3D03-9A65-4558-8C3C-0A28A8F45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1" y="1046923"/>
            <a:ext cx="10839449" cy="66260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9744-9D68-4DFC-9F30-817420ACE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351" y="1965278"/>
            <a:ext cx="10363200" cy="42831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Asbestos is a naturally occurring mineral.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Asbestos used in variety of building materials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	- </a:t>
            </a:r>
            <a:r>
              <a:rPr lang="en-US" sz="2400" dirty="0">
                <a:solidFill>
                  <a:schemeClr val="tx1"/>
                </a:solidFill>
              </a:rPr>
              <a:t>purpose was as binder, fire/heat/chemical resistance, an 	insulator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- some materials that asbestos maybe found in: floor tile, sheet 	goods, mastics, roofing, pipe insulation, ceiling tiles, 	drywall and 	taping compounds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Asbestos is a material that is regulated by OSHA, EPA, NYS DOL, and Cornell Asbestos Management Program.</a:t>
            </a:r>
          </a:p>
        </p:txBody>
      </p:sp>
    </p:spTree>
    <p:extLst>
      <p:ext uri="{BB962C8B-B14F-4D97-AF65-F5344CB8AC3E}">
        <p14:creationId xmlns:p14="http://schemas.microsoft.com/office/powerpoint/2010/main" val="51767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2C4E-A36D-457C-9DAD-045E3DEE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2" y="1223963"/>
            <a:ext cx="10363200" cy="55182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Environment Health and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71AC2-88AA-478B-89B8-210B350B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351" y="1984858"/>
            <a:ext cx="10363200" cy="423041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Developed the Cornell University asbestos program titled HS16 Asbestos Management Program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Covers roles and responsibilities for various groups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Regulatory requirements pertaining to surveys/abatement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Notifications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Training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Refer to the following link to review the Asbestos Management Program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https://ehs.cornell.edu/system/files/private/resource-files/HS16_AsbestosManagementProgram_0.pdf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5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8531-237E-4F6E-9CBF-81244C46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2" y="1223963"/>
            <a:ext cx="10363200" cy="6843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PM Guidance Document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C9D9711-E757-472E-A515-CE5C494175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9450" y="2998787"/>
            <a:ext cx="6279028" cy="246888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AB1657-EE41-4719-80A7-8B4739081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9539" y="1908313"/>
            <a:ext cx="4443011" cy="4340087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Brad Newhouse created this guidance document for dealing with hazmat material and capital projects from a PM perspective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Covers – phases of the project primarily for asbestos but also PCBs, Universal Waste, Mercury, etc.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Resources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General Environmental Requirements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tips </a:t>
            </a:r>
          </a:p>
        </p:txBody>
      </p:sp>
    </p:spTree>
    <p:extLst>
      <p:ext uri="{BB962C8B-B14F-4D97-AF65-F5344CB8AC3E}">
        <p14:creationId xmlns:p14="http://schemas.microsoft.com/office/powerpoint/2010/main" val="392303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1" y="1210315"/>
            <a:ext cx="10363200" cy="46836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Project Manager responsibilities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351" y="1678675"/>
            <a:ext cx="10363200" cy="4569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Cornell University project managers overseeing maintenance, renovation, or other activity where asbestos containing materials may be present have the following specific responsibilities</a:t>
            </a:r>
            <a:r>
              <a:rPr lang="en-US" dirty="0">
                <a:solidFill>
                  <a:schemeClr val="tx1"/>
                </a:solidFill>
              </a:rPr>
              <a:t>:  </a:t>
            </a:r>
          </a:p>
          <a:p>
            <a:r>
              <a:rPr lang="en-US" sz="2200" dirty="0">
                <a:solidFill>
                  <a:schemeClr val="tx1"/>
                </a:solidFill>
              </a:rPr>
              <a:t>Identifying, with the assistance of the Asbestos Coordinator, asbestos containing building materials prior to maintenance, renovation or other activities where asbestos containing materials may be disturbed </a:t>
            </a:r>
          </a:p>
          <a:p>
            <a:r>
              <a:rPr lang="en-US" sz="2200" dirty="0">
                <a:solidFill>
                  <a:schemeClr val="tx1"/>
                </a:solidFill>
              </a:rPr>
              <a:t>Notifying prospective contractors bidding for work whose employees can be expected to work in areas containing ACM of the presence, location and quantity of ACM. </a:t>
            </a:r>
          </a:p>
          <a:p>
            <a:r>
              <a:rPr lang="en-US" sz="2200" dirty="0">
                <a:solidFill>
                  <a:schemeClr val="tx1"/>
                </a:solidFill>
              </a:rPr>
              <a:t>Contracting with approved licensed asbestos consulting firms and abatement contractors in close consultation with the Asbestos Coordinator </a:t>
            </a:r>
          </a:p>
          <a:p>
            <a:r>
              <a:rPr lang="en-US" sz="2200" dirty="0">
                <a:solidFill>
                  <a:schemeClr val="tx1"/>
                </a:solidFill>
              </a:rPr>
              <a:t>Issuing service requests for asbestos-related services </a:t>
            </a:r>
          </a:p>
        </p:txBody>
      </p:sp>
    </p:spTree>
    <p:extLst>
      <p:ext uri="{BB962C8B-B14F-4D97-AF65-F5344CB8AC3E}">
        <p14:creationId xmlns:p14="http://schemas.microsoft.com/office/powerpoint/2010/main" val="363144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6067B-C97F-482D-9E67-09E8EA1F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351" y="1351129"/>
            <a:ext cx="10363200" cy="489727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Immediately report any incidental disturbances of asbestos containing material as defined section 5.4</a:t>
            </a:r>
          </a:p>
          <a:p>
            <a:r>
              <a:rPr lang="en-US" sz="2400" dirty="0">
                <a:solidFill>
                  <a:schemeClr val="tx1"/>
                </a:solidFill>
              </a:rPr>
              <a:t>Schedule project dates with sufficient lead times for asbestos abatement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Ensuring contractor provides documentation to support all new buildings and building renovation projects are asbestos-free as specified in section 7 and submit such documents to the Asbestos Coordinator 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Pre-installed or installed materials are to be surveyed and sampled by third party asbestos certified inspection firm for verification </a:t>
            </a:r>
            <a:r>
              <a:rPr lang="en-US" sz="2000" dirty="0">
                <a:solidFill>
                  <a:schemeClr val="tx1"/>
                </a:solidFill>
              </a:rPr>
              <a:t>all building materials are asbestos-free material</a:t>
            </a:r>
          </a:p>
          <a:p>
            <a:r>
              <a:rPr lang="en-US" sz="2400" dirty="0">
                <a:solidFill>
                  <a:schemeClr val="tx1"/>
                </a:solidFill>
              </a:rPr>
              <a:t>Submit all asbestos survey, pre and post asbestos abatement and inventory documentation to the FM Asbestos Coordinator, this is to be electronically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7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4C5D-C3F6-4C67-92B0-BD08FE2A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2" y="1050879"/>
            <a:ext cx="10363200" cy="682388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Facility Manager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877C7-C30E-402B-89F8-A3EA37EC4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351" y="1733267"/>
            <a:ext cx="10363200" cy="4515133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Review work requests and evaluate potential for work requested to impact ACM/PACM   </a:t>
            </a:r>
          </a:p>
          <a:p>
            <a:r>
              <a:rPr lang="en-US" sz="2200" dirty="0">
                <a:solidFill>
                  <a:schemeClr val="tx1"/>
                </a:solidFill>
              </a:rPr>
              <a:t>Promote accomplishment of facilities work in accordance with this program </a:t>
            </a:r>
          </a:p>
          <a:p>
            <a:r>
              <a:rPr lang="en-US" sz="2200" dirty="0">
                <a:solidFill>
                  <a:schemeClr val="tx1"/>
                </a:solidFill>
              </a:rPr>
              <a:t>Identifying, with the assistance of the Asbestos Coordinator, asbestos containing building materials prior to maintenance, renovation or other activities where asbestos containing materials may be disturbed </a:t>
            </a:r>
          </a:p>
          <a:p>
            <a:r>
              <a:rPr lang="en-US" sz="2200" dirty="0">
                <a:solidFill>
                  <a:schemeClr val="tx1"/>
                </a:solidFill>
              </a:rPr>
              <a:t>Scheduling project dates with sufficient lead times for asbestos abatement </a:t>
            </a:r>
          </a:p>
          <a:p>
            <a:r>
              <a:rPr lang="en-US" sz="2200" dirty="0">
                <a:solidFill>
                  <a:schemeClr val="tx1"/>
                </a:solidFill>
              </a:rPr>
              <a:t>Where projects may impact or disturb ACM notify contractor or Cornell personnel performing the work of presence of ACM </a:t>
            </a:r>
          </a:p>
          <a:p>
            <a:r>
              <a:rPr lang="en-US" sz="2200" dirty="0">
                <a:solidFill>
                  <a:schemeClr val="tx1"/>
                </a:solidFill>
              </a:rPr>
              <a:t>Maintain required asbestos signage as specified in section 6.0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Posted asbestos project occupant notifications on entrances to facility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Posted signage on mechanical room entrances</a:t>
            </a:r>
          </a:p>
        </p:txBody>
      </p:sp>
    </p:spTree>
    <p:extLst>
      <p:ext uri="{BB962C8B-B14F-4D97-AF65-F5344CB8AC3E}">
        <p14:creationId xmlns:p14="http://schemas.microsoft.com/office/powerpoint/2010/main" val="5496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665D-240E-4566-8587-9A1C2E6E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1" y="1223963"/>
            <a:ext cx="10839449" cy="63531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Facilities Asbestos Survey Webpage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E43A0-4A4E-4054-921A-1C86586D0AC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149351" y="2527300"/>
            <a:ext cx="4946649" cy="3721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access the specific building information go to Find Facility Information </a:t>
            </a:r>
            <a:r>
              <a:rPr lang="en-US" dirty="0">
                <a:solidFill>
                  <a:srgbClr val="FF0000"/>
                </a:solidFill>
              </a:rPr>
              <a:t>http://www.fs.cornell.edu/fs_facilFind.cfm </a:t>
            </a:r>
            <a:r>
              <a:rPr lang="en-US" dirty="0">
                <a:solidFill>
                  <a:schemeClr val="tx1"/>
                </a:solidFill>
              </a:rPr>
              <a:t>type in the building code or name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E30DA-3126-444E-B4ED-83243621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424" y="2040530"/>
            <a:ext cx="5483376" cy="4114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8AFA54-9177-43C6-8477-74F5353093E5}"/>
              </a:ext>
            </a:extLst>
          </p:cNvPr>
          <p:cNvSpPr txBox="1"/>
          <p:nvPr/>
        </p:nvSpPr>
        <p:spPr>
          <a:xfrm>
            <a:off x="7553739" y="4837043"/>
            <a:ext cx="202758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on Asbestos Survey Info tab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A1CCB3-B425-4057-8618-156113508A8D}"/>
              </a:ext>
            </a:extLst>
          </p:cNvPr>
          <p:cNvCxnSpPr/>
          <p:nvPr/>
        </p:nvCxnSpPr>
        <p:spPr bwMode="auto">
          <a:xfrm flipH="1">
            <a:off x="7248939" y="4837043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964573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FFFF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19740</TotalTime>
  <Words>877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</vt:lpstr>
      <vt:lpstr>Blank Presentation</vt:lpstr>
      <vt:lpstr>Asbestos  Project Manager / Facility Manager Training</vt:lpstr>
      <vt:lpstr>Agenda: - Background - HS16 requirements - Project Manager Responsibilities - Facility Manager Responsibilities - Facility Survey Webpage - Incidental disturbance  </vt:lpstr>
      <vt:lpstr>Background </vt:lpstr>
      <vt:lpstr>Environment Health and Safety </vt:lpstr>
      <vt:lpstr>PM Guidance Document</vt:lpstr>
      <vt:lpstr>Project Manager responsibilities  </vt:lpstr>
      <vt:lpstr>PowerPoint Presentation</vt:lpstr>
      <vt:lpstr>Facility Manager responsibilities </vt:lpstr>
      <vt:lpstr>Facilities Asbestos Survey Webpage </vt:lpstr>
      <vt:lpstr>Facility Survey webpage cont’d</vt:lpstr>
      <vt:lpstr>Incidental Disturbance</vt:lpstr>
      <vt:lpstr>Incidental disturbance cont’d</vt:lpstr>
      <vt:lpstr>References located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 Asbestos Program</dc:title>
  <dc:creator>Gregory J. Smith</dc:creator>
  <cp:lastModifiedBy>Gregory J. Smith</cp:lastModifiedBy>
  <cp:revision>166</cp:revision>
  <dcterms:created xsi:type="dcterms:W3CDTF">2015-04-15T13:49:07Z</dcterms:created>
  <dcterms:modified xsi:type="dcterms:W3CDTF">2020-07-15T13:56:59Z</dcterms:modified>
</cp:coreProperties>
</file>