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9"/>
  </p:notesMasterIdLst>
  <p:handoutMasterIdLst>
    <p:handoutMasterId r:id="rId10"/>
  </p:handoutMasterIdLst>
  <p:sldIdLst>
    <p:sldId id="256" r:id="rId2"/>
    <p:sldId id="296" r:id="rId3"/>
    <p:sldId id="297" r:id="rId4"/>
    <p:sldId id="299" r:id="rId5"/>
    <p:sldId id="300" r:id="rId6"/>
    <p:sldId id="301" r:id="rId7"/>
    <p:sldId id="273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Davis" initials="KD" lastIdx="0" clrIdx="0">
    <p:extLst>
      <p:ext uri="{19B8F6BF-5375-455C-9EA6-DF929625EA0E}">
        <p15:presenceInfo xmlns:p15="http://schemas.microsoft.com/office/powerpoint/2012/main" userId="S-1-5-21-1275210071-879983540-725345543-1285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2" autoAdjust="0"/>
    <p:restoredTop sz="86047" autoAdjust="0"/>
  </p:normalViewPr>
  <p:slideViewPr>
    <p:cSldViewPr snapToGrid="0">
      <p:cViewPr varScale="1">
        <p:scale>
          <a:sx n="76" d="100"/>
          <a:sy n="76" d="100"/>
        </p:scale>
        <p:origin x="120" y="8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123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B88F0-12C2-42C8-B784-5BEB0054F19B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E3A37-12A6-4814-9B91-7C1D3B01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71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D9112-93E7-4348-A892-6AB783512AE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F8642-BD10-4F73-A3B1-AD1F99A14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0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e-Builder/Trimble has indicated this will happen in July 2020, so we expect it any day now – Cornell e-B Group has no control over these settings.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66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Stricter options are available, Cornell will keep these default settings, and these will take effect on Monday, July 27, 2020. (eB/Trimble say sometime in August 2020; we are being proactive)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*eB </a:t>
            </a:r>
            <a:r>
              <a:rPr lang="en-US"/>
              <a:t>Admins will be able to </a:t>
            </a:r>
            <a:r>
              <a:rPr lang="en-US" dirty="0"/>
              <a:t>send a Reset Password email </a:t>
            </a:r>
            <a:r>
              <a:rPr lang="en-US"/>
              <a:t>if 30-minute </a:t>
            </a:r>
            <a:r>
              <a:rPr lang="en-US" dirty="0"/>
              <a:t>lockout causes critical delay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80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2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Color contrasts comply with Accessibility WCAG Level II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05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Setup Tab,  My Settings,  Preferences,  Interface Settings,  Click the Update button and configure any of the items listed.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94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7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6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4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8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045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89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04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13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44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5162102" y="-157024"/>
            <a:ext cx="1826745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1" y="1752601"/>
            <a:ext cx="11571817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066800"/>
            <a:ext cx="11570208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927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8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3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7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7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6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0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3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5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info.e-builder.net/rs/859-SBQ-780/images/Security%20update%20image%202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864" y="1212687"/>
            <a:ext cx="9356271" cy="1103081"/>
          </a:xfrm>
        </p:spPr>
        <p:txBody>
          <a:bodyPr>
            <a:normAutofit/>
          </a:bodyPr>
          <a:lstStyle/>
          <a:p>
            <a:r>
              <a:rPr lang="en-US" sz="5000" cap="none" dirty="0"/>
              <a:t>e</a:t>
            </a:r>
            <a:r>
              <a:rPr lang="en-US" sz="5000" dirty="0"/>
              <a:t>B MINUTE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864" y="2142330"/>
            <a:ext cx="94488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July 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902F61-6488-48CA-B5A5-78480633D231}"/>
              </a:ext>
            </a:extLst>
          </p:cNvPr>
          <p:cNvSpPr/>
          <p:nvPr/>
        </p:nvSpPr>
        <p:spPr>
          <a:xfrm>
            <a:off x="2739792" y="2922245"/>
            <a:ext cx="6804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Upcoming Security Changes</a:t>
            </a:r>
          </a:p>
        </p:txBody>
      </p:sp>
    </p:spTree>
    <p:extLst>
      <p:ext uri="{BB962C8B-B14F-4D97-AF65-F5344CB8AC3E}">
        <p14:creationId xmlns:p14="http://schemas.microsoft.com/office/powerpoint/2010/main" val="296427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2214" y="314375"/>
            <a:ext cx="5380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Upcoming Security Changes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02F3D9-6722-4E39-9B71-AD53B444FC3E}"/>
              </a:ext>
            </a:extLst>
          </p:cNvPr>
          <p:cNvSpPr/>
          <p:nvPr/>
        </p:nvSpPr>
        <p:spPr>
          <a:xfrm>
            <a:off x="715065" y="1454216"/>
            <a:ext cx="109982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latin typeface="+mj-lt"/>
                <a:cs typeface="Helvetica" panose="020B0604020202020204" pitchFamily="34" charset="0"/>
              </a:rPr>
              <a:t>Concurrent Session Restriction – July 2020 </a:t>
            </a:r>
            <a:br>
              <a:rPr lang="en-US" sz="2800" dirty="0">
                <a:latin typeface="+mj-lt"/>
                <a:cs typeface="Helvetica" panose="020B0604020202020204" pitchFamily="34" charset="0"/>
              </a:rPr>
            </a:br>
            <a:endParaRPr lang="en-US" sz="2800" dirty="0">
              <a:latin typeface="+mj-lt"/>
              <a:cs typeface="Helvetica" panose="020B060402020202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Limited to a total of Two (2):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2 devices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2 different browsers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Across all platforms</a:t>
            </a:r>
          </a:p>
          <a:p>
            <a:pPr lvl="2">
              <a:spcAft>
                <a:spcPts val="1200"/>
              </a:spcAft>
            </a:pPr>
            <a:endParaRPr lang="en-US" sz="2800" dirty="0">
              <a:latin typeface="+mj-lt"/>
              <a:cs typeface="Helvetica" panose="020B060402020202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Error Message:</a:t>
            </a:r>
          </a:p>
          <a:p>
            <a:pPr lvl="2">
              <a:spcAft>
                <a:spcPts val="1200"/>
              </a:spcAft>
            </a:pPr>
            <a:r>
              <a:rPr lang="en-US" sz="2400" dirty="0">
                <a:latin typeface="+mj-lt"/>
                <a:cs typeface="Helvetica" panose="020B0604020202020204" pitchFamily="34" charset="0"/>
              </a:rPr>
              <a:t>“The entered login credentials are currently being used for multiple sessions. Please log out of one or more of the sessions to continue.”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543F00-3296-48E7-81C5-45D85D73895C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216" y="2257884"/>
            <a:ext cx="2695465" cy="327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66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02F3D9-6722-4E39-9B71-AD53B444FC3E}"/>
              </a:ext>
            </a:extLst>
          </p:cNvPr>
          <p:cNvSpPr/>
          <p:nvPr/>
        </p:nvSpPr>
        <p:spPr>
          <a:xfrm>
            <a:off x="702917" y="1467468"/>
            <a:ext cx="10998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latin typeface="+mj-lt"/>
                <a:cs typeface="Helvetica" panose="020B0604020202020204" pitchFamily="34" charset="0"/>
              </a:rPr>
              <a:t>Password Policy – Monday, July 27, 2020</a:t>
            </a:r>
            <a:br>
              <a:rPr lang="en-US" sz="2800" dirty="0">
                <a:latin typeface="+mj-lt"/>
                <a:cs typeface="Helvetica" panose="020B0604020202020204" pitchFamily="34" charset="0"/>
              </a:rPr>
            </a:br>
            <a:endParaRPr lang="en-US" sz="2800" dirty="0">
              <a:latin typeface="+mj-lt"/>
              <a:cs typeface="Helvetica" panose="020B060402020202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8 character minimum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1 letter, 1 number, 1 special character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Expires every 90 days &amp; the system will remember past 5 passwords used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5 failed log in attempts will result in 30-minute lockout period*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60-minute automatic inactivity timeout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965DA8-3AF2-4C6C-AC4E-1751145214E5}"/>
              </a:ext>
            </a:extLst>
          </p:cNvPr>
          <p:cNvSpPr/>
          <p:nvPr/>
        </p:nvSpPr>
        <p:spPr>
          <a:xfrm>
            <a:off x="5752214" y="314375"/>
            <a:ext cx="5380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Upcoming Security Changes</a:t>
            </a:r>
          </a:p>
        </p:txBody>
      </p:sp>
    </p:spTree>
    <p:extLst>
      <p:ext uri="{BB962C8B-B14F-4D97-AF65-F5344CB8AC3E}">
        <p14:creationId xmlns:p14="http://schemas.microsoft.com/office/powerpoint/2010/main" val="106174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02F3D9-6722-4E39-9B71-AD53B444FC3E}"/>
              </a:ext>
            </a:extLst>
          </p:cNvPr>
          <p:cNvSpPr/>
          <p:nvPr/>
        </p:nvSpPr>
        <p:spPr>
          <a:xfrm>
            <a:off x="702917" y="1467468"/>
            <a:ext cx="109982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latin typeface="+mj-lt"/>
                <a:cs typeface="Helvetica" panose="020B0604020202020204" pitchFamily="34" charset="0"/>
              </a:rPr>
              <a:t>Classic vs. Compass (Modern) Style – Any Day Now!</a:t>
            </a:r>
            <a:br>
              <a:rPr lang="en-US" sz="2800" dirty="0">
                <a:latin typeface="+mj-lt"/>
                <a:cs typeface="Helvetica" panose="020B0604020202020204" pitchFamily="34" charset="0"/>
              </a:rPr>
            </a:br>
            <a:endParaRPr lang="en-US" sz="2800" dirty="0">
              <a:latin typeface="+mj-lt"/>
              <a:cs typeface="Helvetica" panose="020B060402020202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October 2019 PMPD e-Builder Tips Presentation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e-Builder has made modifications to the new look based on user feedback over the past several months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Sometime in 2020 the Classic style will be retired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Recommend switching to Compass style now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965DA8-3AF2-4C6C-AC4E-1751145214E5}"/>
              </a:ext>
            </a:extLst>
          </p:cNvPr>
          <p:cNvSpPr/>
          <p:nvPr/>
        </p:nvSpPr>
        <p:spPr>
          <a:xfrm>
            <a:off x="5271248" y="314375"/>
            <a:ext cx="6194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Reminder: </a:t>
            </a:r>
            <a:r>
              <a:rPr lang="en-US" sz="2800" dirty="0"/>
              <a:t>New Look &amp; Navigation</a:t>
            </a:r>
            <a:br>
              <a:rPr lang="en-US" sz="2800" dirty="0"/>
            </a:br>
            <a:r>
              <a:rPr lang="en-US" sz="2800" dirty="0"/>
              <a:t>Coming Soon! </a:t>
            </a:r>
            <a:endParaRPr lang="en-US" sz="2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6435F3-0531-47FC-9845-E42DC4C47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7" y="5037676"/>
            <a:ext cx="12192000" cy="18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8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1" t="3835" r="966" b="3221"/>
          <a:stretch/>
        </p:blipFill>
        <p:spPr>
          <a:xfrm>
            <a:off x="2540479" y="1570009"/>
            <a:ext cx="2652623" cy="5098211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757172" y="1007315"/>
            <a:ext cx="8677656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/>
            <a:r>
              <a:rPr lang="en-US" sz="2400" b="1" dirty="0">
                <a:latin typeface="+mj-lt"/>
                <a:cs typeface="Helvetica" panose="020B0604020202020204" pitchFamily="34" charset="0"/>
              </a:rPr>
              <a:t>Classic vs. Compass (Modern) Style – Any Day Now!</a:t>
            </a:r>
            <a:endParaRPr lang="en-US" sz="2400" dirty="0"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FD5786-F88F-41EF-B415-91A6EE870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900" y="1595437"/>
            <a:ext cx="2864947" cy="51784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4075D0-B139-408B-AC60-A37A54EEF5B6}"/>
              </a:ext>
            </a:extLst>
          </p:cNvPr>
          <p:cNvSpPr/>
          <p:nvPr/>
        </p:nvSpPr>
        <p:spPr>
          <a:xfrm>
            <a:off x="5271248" y="314375"/>
            <a:ext cx="6194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Reminder: </a:t>
            </a:r>
            <a:r>
              <a:rPr lang="en-US" sz="2800" dirty="0"/>
              <a:t>New Look &amp; Navigation</a:t>
            </a:r>
            <a:br>
              <a:rPr lang="en-US" sz="2800" dirty="0"/>
            </a:br>
            <a:r>
              <a:rPr lang="en-US" sz="2800" dirty="0"/>
              <a:t>Coming Soon!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672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D67CE6C-2F1A-4E39-9CBC-085BC53B7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229" y="1763016"/>
            <a:ext cx="5851211" cy="5094983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757172" y="995920"/>
            <a:ext cx="8677656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/>
            <a:r>
              <a:rPr lang="en-US" sz="2400" b="1" dirty="0">
                <a:latin typeface="+mj-lt"/>
                <a:cs typeface="Helvetica" panose="020B0604020202020204" pitchFamily="34" charset="0"/>
              </a:rPr>
              <a:t>Setup Tab:  My Settings/Preferences/Interface Settings</a:t>
            </a:r>
            <a:endParaRPr lang="en-US" sz="2400" dirty="0"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4075D0-B139-408B-AC60-A37A54EEF5B6}"/>
              </a:ext>
            </a:extLst>
          </p:cNvPr>
          <p:cNvSpPr/>
          <p:nvPr/>
        </p:nvSpPr>
        <p:spPr>
          <a:xfrm>
            <a:off x="5271248" y="314375"/>
            <a:ext cx="6194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Reminder: </a:t>
            </a:r>
            <a:r>
              <a:rPr lang="en-US" sz="2800" dirty="0"/>
              <a:t>New Look &amp; Navigation</a:t>
            </a:r>
            <a:br>
              <a:rPr lang="en-US" sz="2800" dirty="0"/>
            </a:br>
            <a:r>
              <a:rPr lang="en-US" sz="2800" dirty="0"/>
              <a:t>Coming Soon! 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C9AD3-71CE-4105-A68A-6A6303FBD3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21" t="-3839" r="10248" b="1746"/>
          <a:stretch/>
        </p:blipFill>
        <p:spPr>
          <a:xfrm>
            <a:off x="9729770" y="2788869"/>
            <a:ext cx="1736090" cy="128026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DA0554-EB55-4566-B2DF-9D5B0C9C18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60" b="16219"/>
          <a:stretch/>
        </p:blipFill>
        <p:spPr>
          <a:xfrm>
            <a:off x="7657941" y="1787547"/>
            <a:ext cx="3664709" cy="954107"/>
          </a:xfrm>
          <a:custGeom>
            <a:avLst/>
            <a:gdLst>
              <a:gd name="connsiteX0" fmla="*/ 0 w 3664709"/>
              <a:gd name="connsiteY0" fmla="*/ 0 h 954107"/>
              <a:gd name="connsiteX1" fmla="*/ 450236 w 3664709"/>
              <a:gd name="connsiteY1" fmla="*/ 0 h 954107"/>
              <a:gd name="connsiteX2" fmla="*/ 1010413 w 3664709"/>
              <a:gd name="connsiteY2" fmla="*/ 0 h 954107"/>
              <a:gd name="connsiteX3" fmla="*/ 1497295 w 3664709"/>
              <a:gd name="connsiteY3" fmla="*/ 0 h 954107"/>
              <a:gd name="connsiteX4" fmla="*/ 1947531 w 3664709"/>
              <a:gd name="connsiteY4" fmla="*/ 0 h 954107"/>
              <a:gd name="connsiteX5" fmla="*/ 2507708 w 3664709"/>
              <a:gd name="connsiteY5" fmla="*/ 0 h 954107"/>
              <a:gd name="connsiteX6" fmla="*/ 3031238 w 3664709"/>
              <a:gd name="connsiteY6" fmla="*/ 0 h 954107"/>
              <a:gd name="connsiteX7" fmla="*/ 3664709 w 3664709"/>
              <a:gd name="connsiteY7" fmla="*/ 0 h 954107"/>
              <a:gd name="connsiteX8" fmla="*/ 3664709 w 3664709"/>
              <a:gd name="connsiteY8" fmla="*/ 496136 h 954107"/>
              <a:gd name="connsiteX9" fmla="*/ 3664709 w 3664709"/>
              <a:gd name="connsiteY9" fmla="*/ 954107 h 954107"/>
              <a:gd name="connsiteX10" fmla="*/ 3214473 w 3664709"/>
              <a:gd name="connsiteY10" fmla="*/ 954107 h 954107"/>
              <a:gd name="connsiteX11" fmla="*/ 2800885 w 3664709"/>
              <a:gd name="connsiteY11" fmla="*/ 954107 h 954107"/>
              <a:gd name="connsiteX12" fmla="*/ 2240708 w 3664709"/>
              <a:gd name="connsiteY12" fmla="*/ 954107 h 954107"/>
              <a:gd name="connsiteX13" fmla="*/ 1790472 w 3664709"/>
              <a:gd name="connsiteY13" fmla="*/ 954107 h 954107"/>
              <a:gd name="connsiteX14" fmla="*/ 1230295 w 3664709"/>
              <a:gd name="connsiteY14" fmla="*/ 954107 h 954107"/>
              <a:gd name="connsiteX15" fmla="*/ 633471 w 3664709"/>
              <a:gd name="connsiteY15" fmla="*/ 954107 h 954107"/>
              <a:gd name="connsiteX16" fmla="*/ 0 w 3664709"/>
              <a:gd name="connsiteY16" fmla="*/ 954107 h 954107"/>
              <a:gd name="connsiteX17" fmla="*/ 0 w 3664709"/>
              <a:gd name="connsiteY17" fmla="*/ 457971 h 954107"/>
              <a:gd name="connsiteX18" fmla="*/ 0 w 3664709"/>
              <a:gd name="connsiteY18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64709" h="954107" fill="none" extrusionOk="0">
                <a:moveTo>
                  <a:pt x="0" y="0"/>
                </a:moveTo>
                <a:cubicBezTo>
                  <a:pt x="105774" y="-36371"/>
                  <a:pt x="311008" y="29503"/>
                  <a:pt x="450236" y="0"/>
                </a:cubicBezTo>
                <a:cubicBezTo>
                  <a:pt x="589464" y="-29503"/>
                  <a:pt x="812939" y="34645"/>
                  <a:pt x="1010413" y="0"/>
                </a:cubicBezTo>
                <a:cubicBezTo>
                  <a:pt x="1207887" y="-34645"/>
                  <a:pt x="1297948" y="439"/>
                  <a:pt x="1497295" y="0"/>
                </a:cubicBezTo>
                <a:cubicBezTo>
                  <a:pt x="1696642" y="-439"/>
                  <a:pt x="1855341" y="51189"/>
                  <a:pt x="1947531" y="0"/>
                </a:cubicBezTo>
                <a:cubicBezTo>
                  <a:pt x="2039721" y="-51189"/>
                  <a:pt x="2251923" y="29748"/>
                  <a:pt x="2507708" y="0"/>
                </a:cubicBezTo>
                <a:cubicBezTo>
                  <a:pt x="2763493" y="-29748"/>
                  <a:pt x="2920517" y="4764"/>
                  <a:pt x="3031238" y="0"/>
                </a:cubicBezTo>
                <a:cubicBezTo>
                  <a:pt x="3141959" y="-4764"/>
                  <a:pt x="3486710" y="72264"/>
                  <a:pt x="3664709" y="0"/>
                </a:cubicBezTo>
                <a:cubicBezTo>
                  <a:pt x="3719837" y="149480"/>
                  <a:pt x="3612129" y="294486"/>
                  <a:pt x="3664709" y="496136"/>
                </a:cubicBezTo>
                <a:cubicBezTo>
                  <a:pt x="3717289" y="697786"/>
                  <a:pt x="3620808" y="748602"/>
                  <a:pt x="3664709" y="954107"/>
                </a:cubicBezTo>
                <a:cubicBezTo>
                  <a:pt x="3503559" y="986025"/>
                  <a:pt x="3337699" y="924113"/>
                  <a:pt x="3214473" y="954107"/>
                </a:cubicBezTo>
                <a:cubicBezTo>
                  <a:pt x="3091247" y="984101"/>
                  <a:pt x="2934170" y="938127"/>
                  <a:pt x="2800885" y="954107"/>
                </a:cubicBezTo>
                <a:cubicBezTo>
                  <a:pt x="2667600" y="970087"/>
                  <a:pt x="2460250" y="944355"/>
                  <a:pt x="2240708" y="954107"/>
                </a:cubicBezTo>
                <a:cubicBezTo>
                  <a:pt x="2021166" y="963859"/>
                  <a:pt x="1968961" y="913047"/>
                  <a:pt x="1790472" y="954107"/>
                </a:cubicBezTo>
                <a:cubicBezTo>
                  <a:pt x="1611983" y="995167"/>
                  <a:pt x="1373529" y="928471"/>
                  <a:pt x="1230295" y="954107"/>
                </a:cubicBezTo>
                <a:cubicBezTo>
                  <a:pt x="1087061" y="979743"/>
                  <a:pt x="784724" y="908888"/>
                  <a:pt x="633471" y="954107"/>
                </a:cubicBezTo>
                <a:cubicBezTo>
                  <a:pt x="482218" y="999326"/>
                  <a:pt x="203290" y="886989"/>
                  <a:pt x="0" y="954107"/>
                </a:cubicBezTo>
                <a:cubicBezTo>
                  <a:pt x="-30782" y="725979"/>
                  <a:pt x="35201" y="563096"/>
                  <a:pt x="0" y="457971"/>
                </a:cubicBezTo>
                <a:cubicBezTo>
                  <a:pt x="-35201" y="352846"/>
                  <a:pt x="39202" y="122721"/>
                  <a:pt x="0" y="0"/>
                </a:cubicBezTo>
                <a:close/>
              </a:path>
              <a:path w="3664709" h="954107" stroke="0" extrusionOk="0">
                <a:moveTo>
                  <a:pt x="0" y="0"/>
                </a:moveTo>
                <a:cubicBezTo>
                  <a:pt x="151104" y="-8713"/>
                  <a:pt x="325347" y="20563"/>
                  <a:pt x="486883" y="0"/>
                </a:cubicBezTo>
                <a:cubicBezTo>
                  <a:pt x="648419" y="-20563"/>
                  <a:pt x="732532" y="46869"/>
                  <a:pt x="900471" y="0"/>
                </a:cubicBezTo>
                <a:cubicBezTo>
                  <a:pt x="1068410" y="-46869"/>
                  <a:pt x="1231221" y="10652"/>
                  <a:pt x="1497295" y="0"/>
                </a:cubicBezTo>
                <a:cubicBezTo>
                  <a:pt x="1763369" y="-10652"/>
                  <a:pt x="1742006" y="56288"/>
                  <a:pt x="1984178" y="0"/>
                </a:cubicBezTo>
                <a:cubicBezTo>
                  <a:pt x="2226350" y="-56288"/>
                  <a:pt x="2312367" y="15447"/>
                  <a:pt x="2471061" y="0"/>
                </a:cubicBezTo>
                <a:cubicBezTo>
                  <a:pt x="2629755" y="-15447"/>
                  <a:pt x="2829295" y="61852"/>
                  <a:pt x="3067885" y="0"/>
                </a:cubicBezTo>
                <a:cubicBezTo>
                  <a:pt x="3306475" y="-61852"/>
                  <a:pt x="3376835" y="4849"/>
                  <a:pt x="3664709" y="0"/>
                </a:cubicBezTo>
                <a:cubicBezTo>
                  <a:pt x="3715751" y="229241"/>
                  <a:pt x="3633691" y="299532"/>
                  <a:pt x="3664709" y="496136"/>
                </a:cubicBezTo>
                <a:cubicBezTo>
                  <a:pt x="3695727" y="692740"/>
                  <a:pt x="3618243" y="757866"/>
                  <a:pt x="3664709" y="954107"/>
                </a:cubicBezTo>
                <a:cubicBezTo>
                  <a:pt x="3510797" y="984580"/>
                  <a:pt x="3385568" y="913327"/>
                  <a:pt x="3214473" y="954107"/>
                </a:cubicBezTo>
                <a:cubicBezTo>
                  <a:pt x="3043378" y="994887"/>
                  <a:pt x="2803034" y="910879"/>
                  <a:pt x="2690943" y="954107"/>
                </a:cubicBezTo>
                <a:cubicBezTo>
                  <a:pt x="2578852" y="997335"/>
                  <a:pt x="2305100" y="926449"/>
                  <a:pt x="2204061" y="954107"/>
                </a:cubicBezTo>
                <a:cubicBezTo>
                  <a:pt x="2103022" y="981765"/>
                  <a:pt x="1783498" y="886730"/>
                  <a:pt x="1607237" y="954107"/>
                </a:cubicBezTo>
                <a:cubicBezTo>
                  <a:pt x="1430976" y="1021484"/>
                  <a:pt x="1289558" y="924820"/>
                  <a:pt x="1010413" y="954107"/>
                </a:cubicBezTo>
                <a:cubicBezTo>
                  <a:pt x="731268" y="983394"/>
                  <a:pt x="783280" y="940104"/>
                  <a:pt x="560177" y="954107"/>
                </a:cubicBezTo>
                <a:cubicBezTo>
                  <a:pt x="337074" y="968110"/>
                  <a:pt x="200617" y="899613"/>
                  <a:pt x="0" y="954107"/>
                </a:cubicBezTo>
                <a:cubicBezTo>
                  <a:pt x="-29635" y="724221"/>
                  <a:pt x="1234" y="664065"/>
                  <a:pt x="0" y="457971"/>
                </a:cubicBezTo>
                <a:cubicBezTo>
                  <a:pt x="-1234" y="251877"/>
                  <a:pt x="43910" y="151537"/>
                  <a:pt x="0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A25EE6-25C2-4692-B118-151AD2100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400" y="2663536"/>
            <a:ext cx="2754353" cy="268218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2219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DC6C31-1ACA-4DE5-958D-CF23FC6679D7}"/>
              </a:ext>
            </a:extLst>
          </p:cNvPr>
          <p:cNvSpPr/>
          <p:nvPr/>
        </p:nvSpPr>
        <p:spPr>
          <a:xfrm>
            <a:off x="356486" y="2091399"/>
            <a:ext cx="1099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800" dirty="0">
                <a:latin typeface="+mj-lt"/>
                <a:cs typeface="Helvetica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4591600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4679</TotalTime>
  <Words>350</Words>
  <Application>Microsoft Office PowerPoint</Application>
  <PresentationFormat>Widescreen</PresentationFormat>
  <Paragraphs>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Vapor Trail</vt:lpstr>
      <vt:lpstr>eB MINUTE</vt:lpstr>
      <vt:lpstr>PowerPoint Presentation</vt:lpstr>
      <vt:lpstr>PowerPoint Presentation</vt:lpstr>
      <vt:lpstr>PowerPoint Presentation</vt:lpstr>
      <vt:lpstr>Classic vs. Compass (Modern) Style – Any Day Now!</vt:lpstr>
      <vt:lpstr>Setup Tab:  My Settings/Preferences/Interface Settings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e-Builder tip of the month</dc:title>
  <dc:creator>Donna E. Sutliff</dc:creator>
  <cp:lastModifiedBy>Donna E. Sutliff</cp:lastModifiedBy>
  <cp:revision>257</cp:revision>
  <cp:lastPrinted>2020-02-13T16:26:07Z</cp:lastPrinted>
  <dcterms:created xsi:type="dcterms:W3CDTF">2016-04-13T10:12:12Z</dcterms:created>
  <dcterms:modified xsi:type="dcterms:W3CDTF">2020-07-22T11:07:20Z</dcterms:modified>
</cp:coreProperties>
</file>