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8"/>
  </p:notesMasterIdLst>
  <p:sldIdLst>
    <p:sldId id="409" r:id="rId5"/>
    <p:sldId id="413" r:id="rId6"/>
    <p:sldId id="414" r:id="rId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79456" autoAdjust="0"/>
  </p:normalViewPr>
  <p:slideViewPr>
    <p:cSldViewPr>
      <p:cViewPr varScale="1">
        <p:scale>
          <a:sx n="50" d="100"/>
          <a:sy n="50" d="100"/>
        </p:scale>
        <p:origin x="1152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70C50C-F46C-8A4B-8A41-6A6FBB958D92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153D443-CBAC-934A-8506-FB4DF260D8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898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-Where and why behind cross functional teams</a:t>
            </a:r>
          </a:p>
          <a:p>
            <a:r>
              <a:rPr lang="en-US" dirty="0"/>
              <a:t>-Starting with construction management (combining PM and CM)</a:t>
            </a:r>
          </a:p>
          <a:p>
            <a:r>
              <a:rPr lang="en-US" dirty="0"/>
              <a:t>-Want to join a group? </a:t>
            </a:r>
          </a:p>
          <a:p>
            <a:r>
              <a:rPr lang="en-US" dirty="0"/>
              <a:t>	-leadership representation or interest</a:t>
            </a:r>
          </a:p>
          <a:p>
            <a:r>
              <a:rPr lang="en-US" dirty="0"/>
              <a:t>	-interest in contributing </a:t>
            </a:r>
          </a:p>
          <a:p>
            <a:r>
              <a:rPr lang="en-US" dirty="0"/>
              <a:t>-Reference FE</a:t>
            </a:r>
          </a:p>
          <a:p>
            <a:r>
              <a:rPr lang="en-US" dirty="0"/>
              <a:t>-Link to SPDs and opportunities to leverage interest, subject matter expertise, and skillsets</a:t>
            </a:r>
          </a:p>
          <a:p>
            <a:r>
              <a:rPr lang="en-US" dirty="0"/>
              <a:t>-Reaching out to appropriate stakeholders and getting buy in</a:t>
            </a:r>
          </a:p>
          <a:p>
            <a:r>
              <a:rPr lang="en-US" dirty="0"/>
              <a:t>-Checklists act as a resource to disseminate info to PMs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540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9431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53D443-CBAC-934A-8506-FB4DF260D86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9542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18"/>
          <p:cNvSpPr>
            <a:spLocks noGrp="1"/>
          </p:cNvSpPr>
          <p:nvPr>
            <p:ph type="title"/>
          </p:nvPr>
        </p:nvSpPr>
        <p:spPr>
          <a:xfrm>
            <a:off x="328085" y="1828800"/>
            <a:ext cx="4777596" cy="1143000"/>
          </a:xfrm>
        </p:spPr>
        <p:txBody>
          <a:bodyPr anchor="t">
            <a:normAutofit/>
          </a:bodyPr>
          <a:lstStyle>
            <a:lvl1pPr algn="l">
              <a:defRPr sz="3200"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3"/>
          </p:nvPr>
        </p:nvSpPr>
        <p:spPr>
          <a:xfrm>
            <a:off x="328613" y="3200422"/>
            <a:ext cx="4137025" cy="1066800"/>
          </a:xfrm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srgbClr val="FFFFFF"/>
              </a:solidFill>
              <a:latin typeface="+mn-lt"/>
              <a:cs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243152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2438400"/>
            <a:ext cx="9144000" cy="240665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1828800"/>
            <a:ext cx="9144000" cy="609600"/>
          </a:xfrm>
        </p:spPr>
        <p:txBody>
          <a:bodyPr>
            <a:normAutofit/>
          </a:bodyPr>
          <a:lstStyle>
            <a:lvl1pPr>
              <a:defRPr sz="2800" b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5402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pic>
        <p:nvPicPr>
          <p:cNvPr id="9" name="Picture 8" descr="campus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3844"/>
            <a:ext cx="9144000" cy="3044156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54504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374"/>
          <a:stretch/>
        </p:blipFill>
        <p:spPr>
          <a:xfrm>
            <a:off x="182033" y="402168"/>
            <a:ext cx="1384300" cy="1267968"/>
          </a:xfrm>
          <a:prstGeom prst="rect">
            <a:avLst/>
          </a:prstGeom>
        </p:spPr>
      </p:pic>
      <p:sp>
        <p:nvSpPr>
          <p:cNvPr id="10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0" y="1219200"/>
            <a:ext cx="9144000" cy="1905001"/>
          </a:xfrm>
        </p:spPr>
        <p:txBody>
          <a:bodyPr>
            <a:normAutofit/>
          </a:bodyPr>
          <a:lstStyle>
            <a:lvl1pPr marL="0" indent="0" algn="ctr">
              <a:buNone/>
              <a:defRPr sz="3000">
                <a:solidFill>
                  <a:schemeClr val="accent2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1" name="Title 15"/>
          <p:cNvSpPr>
            <a:spLocks noGrp="1"/>
          </p:cNvSpPr>
          <p:nvPr>
            <p:ph type="title"/>
          </p:nvPr>
        </p:nvSpPr>
        <p:spPr>
          <a:xfrm>
            <a:off x="0" y="763091"/>
            <a:ext cx="9144000" cy="456109"/>
          </a:xfrm>
        </p:spPr>
        <p:txBody>
          <a:bodyPr>
            <a:noAutofit/>
          </a:bodyPr>
          <a:lstStyle>
            <a:lvl1pPr>
              <a:defRPr sz="2400" b="0" baseline="0">
                <a:solidFill>
                  <a:schemeClr val="accent3"/>
                </a:solidFill>
                <a:latin typeface="+mj-lt"/>
              </a:defRPr>
            </a:lvl1pPr>
          </a:lstStyle>
          <a:p>
            <a:endParaRPr lang="en-US" sz="2800" dirty="0">
              <a:solidFill>
                <a:srgbClr val="A7998B"/>
              </a:solidFill>
              <a:latin typeface="+mj-lt"/>
              <a:cs typeface="Helvetica"/>
            </a:endParaRP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0" y="3804549"/>
            <a:ext cx="9144000" cy="3044825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94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85750" y="1752600"/>
            <a:ext cx="8678863" cy="39989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5750" y="1066800"/>
            <a:ext cx="8677656" cy="6858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8127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292894" y="3877558"/>
            <a:ext cx="8558213" cy="27828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86177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524000"/>
            <a:ext cx="8534400" cy="2209800"/>
          </a:xfrm>
        </p:spPr>
        <p:txBody>
          <a:bodyPr numCol="2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238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/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438726" y="4756727"/>
            <a:ext cx="8258850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>
                <a:solidFill>
                  <a:schemeClr val="bg1"/>
                </a:solidFill>
                <a:latin typeface="Helvetica"/>
                <a:cs typeface="Helvetica"/>
              </a:rPr>
              <a:t>Photos, illustrations, graphics here.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4800600" y="1447800"/>
            <a:ext cx="4050507" cy="4876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287899" y="615758"/>
            <a:ext cx="6554707" cy="603442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289405" y="1447800"/>
            <a:ext cx="4358795" cy="4876800"/>
          </a:xfrm>
        </p:spPr>
        <p:txBody>
          <a:bodyPr numCol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3113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cu white lrg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3" r="-704"/>
          <a:stretch/>
        </p:blipFill>
        <p:spPr>
          <a:xfrm>
            <a:off x="3871576" y="-157024"/>
            <a:ext cx="1370059" cy="5224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59710"/>
            <a:ext cx="9144000" cy="53860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0" y="1298575"/>
            <a:ext cx="9144000" cy="53816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838200" y="2057400"/>
            <a:ext cx="7467600" cy="4038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7150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 descr="0889_10_C_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0" r="796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6" descr="cu white lrg.ps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186"/>
          <a:stretch/>
        </p:blipFill>
        <p:spPr>
          <a:xfrm>
            <a:off x="182033" y="402168"/>
            <a:ext cx="1299634" cy="1267968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285750" y="1828800"/>
            <a:ext cx="4692650" cy="584200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256410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0601E4-3F87-485E-BCF1-0932C51EED9D}" type="datetimeFigureOut">
              <a:rPr lang="en-US" smtClean="0"/>
              <a:t>7/22/2020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15554C-9387-4378-80C2-5F7076CAC9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0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64" r:id="rId4"/>
    <p:sldLayoutId id="2147483650" r:id="rId5"/>
    <p:sldLayoutId id="2147483661" r:id="rId6"/>
    <p:sldLayoutId id="2147483665" r:id="rId7"/>
    <p:sldLayoutId id="2147483657" r:id="rId8"/>
    <p:sldLayoutId id="2147483654" r:id="rId9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accent3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677656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Cross Functional Teams Update (Design)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331028" y="1219200"/>
            <a:ext cx="8472800" cy="5452914"/>
          </a:xfrm>
        </p:spPr>
        <p:txBody>
          <a:bodyPr>
            <a:normAutofit/>
          </a:bodyPr>
          <a:lstStyle/>
          <a:p>
            <a:pPr marL="514350" indent="-457200">
              <a:buFont typeface="Wingdings" pitchFamily="2" charset="2"/>
              <a:buChar char="q"/>
            </a:pPr>
            <a:r>
              <a:rPr lang="en-US" sz="2300" dirty="0"/>
              <a:t>Focused on Pre-Design and Design phases – </a:t>
            </a:r>
            <a:r>
              <a:rPr lang="en-US" sz="2300" u="sng" dirty="0"/>
              <a:t>from PM perspective </a:t>
            </a:r>
          </a:p>
          <a:p>
            <a:pPr marL="57150" indent="0">
              <a:buNone/>
            </a:pPr>
            <a:r>
              <a:rPr lang="en-US" sz="2300" dirty="0"/>
              <a:t>	</a:t>
            </a:r>
            <a:r>
              <a:rPr lang="en-US" sz="1900" dirty="0"/>
              <a:t>- </a:t>
            </a:r>
            <a:r>
              <a:rPr lang="en-US" sz="2000" dirty="0"/>
              <a:t>Best Practices, Lessons Learned, Items to Consider</a:t>
            </a:r>
          </a:p>
          <a:p>
            <a:pPr marL="57150" indent="0">
              <a:buNone/>
            </a:pPr>
            <a:endParaRPr lang="en-US" sz="1800" dirty="0"/>
          </a:p>
          <a:p>
            <a:pPr marL="514350" indent="-457200">
              <a:buFont typeface="Wingdings" pitchFamily="2" charset="2"/>
              <a:buChar char="q"/>
            </a:pPr>
            <a:r>
              <a:rPr lang="en-US" sz="2300" dirty="0"/>
              <a:t>Meet twice a month</a:t>
            </a:r>
          </a:p>
          <a:p>
            <a:pPr marL="514350" indent="-457200">
              <a:buFont typeface="Wingdings" panose="05000000000000000000" pitchFamily="2" charset="2"/>
              <a:buChar char="Ø"/>
            </a:pPr>
            <a:endParaRPr lang="en-US" sz="2300" dirty="0"/>
          </a:p>
          <a:p>
            <a:pPr marL="514350" indent="-457200">
              <a:buFont typeface="Wingdings" pitchFamily="2" charset="2"/>
              <a:buChar char="q"/>
            </a:pPr>
            <a:r>
              <a:rPr lang="en-US" sz="2300" dirty="0"/>
              <a:t>Current Team: </a:t>
            </a:r>
          </a:p>
          <a:p>
            <a:pPr marL="57150" indent="0">
              <a:buNone/>
            </a:pPr>
            <a:r>
              <a:rPr lang="en-US" sz="1800" dirty="0"/>
              <a:t>	- Elisabete Godden, Susan Evans, Tammy Johnson, David Vanderpoorten, </a:t>
            </a:r>
          </a:p>
          <a:p>
            <a:pPr marL="857250" lvl="2" indent="0">
              <a:spcBef>
                <a:spcPts val="0"/>
              </a:spcBef>
              <a:buNone/>
            </a:pPr>
            <a:r>
              <a:rPr lang="en-US" sz="1800" dirty="0"/>
              <a:t>	  Ram </a:t>
            </a:r>
            <a:r>
              <a:rPr lang="en-US" sz="1800" dirty="0" err="1"/>
              <a:t>Vankat</a:t>
            </a:r>
            <a:r>
              <a:rPr lang="en-US" sz="1800" dirty="0"/>
              <a:t>, Brad Newhouse, Taylor Thompson</a:t>
            </a:r>
          </a:p>
          <a:p>
            <a:pPr marL="857250" lvl="2" indent="0">
              <a:spcBef>
                <a:spcPts val="0"/>
              </a:spcBef>
              <a:buNone/>
            </a:pPr>
            <a:endParaRPr lang="en-US" sz="1800" dirty="0"/>
          </a:p>
          <a:p>
            <a:pPr marL="514350" indent="-457200">
              <a:buFont typeface="Wingdings" pitchFamily="2" charset="2"/>
              <a:buChar char="q"/>
            </a:pPr>
            <a:r>
              <a:rPr lang="en-US" sz="2300" dirty="0"/>
              <a:t>Create/Update Templates, Checklists, and Guidance Documents in collaboration with SMEs</a:t>
            </a:r>
            <a:endParaRPr lang="en-US" dirty="0"/>
          </a:p>
          <a:p>
            <a:pPr marL="514350" indent="-457200"/>
            <a:endParaRPr lang="en-US" dirty="0"/>
          </a:p>
          <a:p>
            <a:pPr marL="51435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10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677656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Cross Functional Teams Update (Design)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0200" y="990600"/>
            <a:ext cx="8472800" cy="5529114"/>
          </a:xfrm>
        </p:spPr>
        <p:txBody>
          <a:bodyPr>
            <a:normAutofit fontScale="92500" lnSpcReduction="20000"/>
          </a:bodyPr>
          <a:lstStyle/>
          <a:p>
            <a:pPr marL="514350" indent="-457200">
              <a:buFont typeface="Wingdings" pitchFamily="2" charset="2"/>
              <a:buChar char="q"/>
            </a:pPr>
            <a:r>
              <a:rPr lang="en-US" sz="2300" b="1" dirty="0"/>
              <a:t>Items Accomplished: 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Updated RFP Checklists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Municipal Approvals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State vs Cornell Funded 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Preliminary Site Guidelines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FCS Asbestos Program Services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Project Hazmat Procedures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Monthly Status Update Guidance Doc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FIG and PM Related Activities</a:t>
            </a:r>
          </a:p>
          <a:p>
            <a:pPr marL="514350" indent="-457200">
              <a:buFont typeface="Wingdings" pitchFamily="2" charset="2"/>
              <a:buChar char="q"/>
            </a:pPr>
            <a:r>
              <a:rPr lang="en-US" sz="2300" b="1" dirty="0"/>
              <a:t>Items Nearly Complete: 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Low-Sloped Roofing Projects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Site Guidance (Temporary and Permanent)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Historic Municipal Approvals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Classroom Projects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Lab Renewal Projects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Cost Control Guidance Document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200" dirty="0"/>
              <a:t>Scope Validation Agenda (Bid Group)</a:t>
            </a:r>
          </a:p>
          <a:p>
            <a:pPr marL="914400" lvl="1" indent="-457200"/>
            <a:endParaRPr lang="en-US" dirty="0"/>
          </a:p>
          <a:p>
            <a:pPr marL="514350" indent="-457200"/>
            <a:endParaRPr lang="en-US" dirty="0"/>
          </a:p>
          <a:p>
            <a:pPr marL="51435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50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F7A8766-1D21-480B-8A12-EAC111E5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81000"/>
            <a:ext cx="8677656" cy="685800"/>
          </a:xfrm>
        </p:spPr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Cross Functional Teams Update (Design)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290200" y="1066800"/>
            <a:ext cx="8472800" cy="5452914"/>
          </a:xfrm>
        </p:spPr>
        <p:txBody>
          <a:bodyPr>
            <a:normAutofit/>
          </a:bodyPr>
          <a:lstStyle/>
          <a:p>
            <a:pPr marL="514350" indent="-457200">
              <a:buFont typeface="Wingdings" pitchFamily="2" charset="2"/>
              <a:buChar char="q"/>
            </a:pPr>
            <a:r>
              <a:rPr lang="en-US" sz="2300" b="1" dirty="0"/>
              <a:t>In the Works: 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000" dirty="0"/>
              <a:t>CIT - Guidance Document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000" dirty="0"/>
              <a:t>A/V - Guidance Document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000" dirty="0"/>
              <a:t>Security and Access Control – Guidance Document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000" dirty="0"/>
              <a:t>ADA – Guidance Document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000" dirty="0"/>
              <a:t>Space Programming – Guidance Document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000" dirty="0"/>
              <a:t>SWPPP - Guidance Document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000" dirty="0"/>
              <a:t>Elevator Renewal – Guidance Document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000" dirty="0"/>
              <a:t>Shops Construction – Guidance Document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000" dirty="0"/>
              <a:t>Moving/Surge/Phasing Plans – Guidance Document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000" dirty="0"/>
              <a:t>Building Envelop Renewal Projects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000" dirty="0"/>
              <a:t>Biannual Art Projects</a:t>
            </a:r>
          </a:p>
          <a:p>
            <a:pPr marL="800100" lvl="1">
              <a:buFont typeface="Courier New" panose="02070309020205020404" pitchFamily="49" charset="0"/>
              <a:buChar char="o"/>
            </a:pPr>
            <a:r>
              <a:rPr lang="en-US" sz="2000" dirty="0"/>
              <a:t>Suggestions/Recommendations?</a:t>
            </a:r>
          </a:p>
          <a:p>
            <a:pPr marL="914400" lvl="1" indent="-457200"/>
            <a:endParaRPr lang="en-US" dirty="0"/>
          </a:p>
          <a:p>
            <a:pPr marL="514350" indent="-457200"/>
            <a:endParaRPr lang="en-US" dirty="0"/>
          </a:p>
          <a:p>
            <a:pPr marL="514350" indent="-45720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044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31B1B"/>
      </a:accent1>
      <a:accent2>
        <a:srgbClr val="4D4F53"/>
      </a:accent2>
      <a:accent3>
        <a:srgbClr val="A2998B"/>
      </a:accent3>
      <a:accent4>
        <a:srgbClr val="EF9595"/>
      </a:accent4>
      <a:accent5>
        <a:srgbClr val="7D7364"/>
      </a:accent5>
      <a:accent6>
        <a:srgbClr val="A8B1C4"/>
      </a:accent6>
      <a:hlink>
        <a:srgbClr val="3B4558"/>
      </a:hlink>
      <a:folHlink>
        <a:srgbClr val="596784"/>
      </a:folHlink>
    </a:clrScheme>
    <a:fontScheme name="Custom 2">
      <a:majorFont>
        <a:latin typeface="Helvetica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ba638347-5c04-42d2-a1c3-b7f286227752">
      <UserInfo>
        <DisplayName>Tracy Vosburgh</DisplayName>
        <AccountId>39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4AACBE4AB13B47B8C30A36C415A682" ma:contentTypeVersion="1" ma:contentTypeDescription="Create a new document." ma:contentTypeScope="" ma:versionID="389800b144ce6e587e75cb676c8096e8">
  <xsd:schema xmlns:xsd="http://www.w3.org/2001/XMLSchema" xmlns:xs="http://www.w3.org/2001/XMLSchema" xmlns:p="http://schemas.microsoft.com/office/2006/metadata/properties" xmlns:ns2="ba638347-5c04-42d2-a1c3-b7f286227752" targetNamespace="http://schemas.microsoft.com/office/2006/metadata/properties" ma:root="true" ma:fieldsID="142502acf8f3dd4879ea2df89c90e898" ns2:_="">
    <xsd:import namespace="ba638347-5c04-42d2-a1c3-b7f28622775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638347-5c04-42d2-a1c3-b7f28622775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561DFF5-A0FD-45DC-86E6-8DA72B2A6F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C769373-594B-497F-B29F-9AD96F02CA37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ba638347-5c04-42d2-a1c3-b7f286227752"/>
    <ds:schemaRef ds:uri="http://purl.org/dc/elements/1.1/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CCC4AC2-12A8-495A-AC6B-2C823E1683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a638347-5c04-42d2-a1c3-b7f2862277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6539</TotalTime>
  <Words>296</Words>
  <Application>Microsoft Office PowerPoint</Application>
  <PresentationFormat>On-screen Show (4:3)</PresentationFormat>
  <Paragraphs>57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Courier New</vt:lpstr>
      <vt:lpstr>Helvetica</vt:lpstr>
      <vt:lpstr>Times</vt:lpstr>
      <vt:lpstr>Wingdings</vt:lpstr>
      <vt:lpstr>Office Theme</vt:lpstr>
      <vt:lpstr>Cross Functional Teams Update (Design)</vt:lpstr>
      <vt:lpstr>Cross Functional Teams Update (Design)</vt:lpstr>
      <vt:lpstr>Cross Functional Teams Update (Design)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Tiffany J. Lind</dc:creator>
  <cp:lastModifiedBy>Taylor Thompson</cp:lastModifiedBy>
  <cp:revision>410</cp:revision>
  <cp:lastPrinted>2019-11-12T19:43:45Z</cp:lastPrinted>
  <dcterms:created xsi:type="dcterms:W3CDTF">2014-05-07T13:58:10Z</dcterms:created>
  <dcterms:modified xsi:type="dcterms:W3CDTF">2020-07-22T15:47:47Z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0x010100934AACBE4AB13B47B8C30A36C415A682</vt:lpwstr>
  </property>
</Properties>
</file>