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image7.jpg" ContentType="image/jpeg"/>
  <Override PartName="/ppt/media/image10.jpg" ContentType="image/jpeg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9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  <p:sldMasterId id="2147483667" r:id="rId2"/>
    <p:sldMasterId id="2147483648" r:id="rId3"/>
    <p:sldMasterId id="2147483704" r:id="rId4"/>
  </p:sldMasterIdLst>
  <p:notesMasterIdLst>
    <p:notesMasterId r:id="rId26"/>
  </p:notesMasterIdLst>
  <p:sldIdLst>
    <p:sldId id="262" r:id="rId5"/>
    <p:sldId id="256" r:id="rId6"/>
    <p:sldId id="257" r:id="rId7"/>
    <p:sldId id="370" r:id="rId8"/>
    <p:sldId id="371" r:id="rId9"/>
    <p:sldId id="372" r:id="rId10"/>
    <p:sldId id="373" r:id="rId11"/>
    <p:sldId id="374" r:id="rId12"/>
    <p:sldId id="362" r:id="rId13"/>
    <p:sldId id="296" r:id="rId14"/>
    <p:sldId id="297" r:id="rId15"/>
    <p:sldId id="299" r:id="rId16"/>
    <p:sldId id="300" r:id="rId17"/>
    <p:sldId id="301" r:id="rId18"/>
    <p:sldId id="273" r:id="rId19"/>
    <p:sldId id="361" r:id="rId20"/>
    <p:sldId id="363" r:id="rId21"/>
    <p:sldId id="364" r:id="rId22"/>
    <p:sldId id="365" r:id="rId23"/>
    <p:sldId id="375" r:id="rId24"/>
    <p:sldId id="376" r:id="rId2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6" autoAdjust="0"/>
    <p:restoredTop sz="79330" autoAdjust="0"/>
  </p:normalViewPr>
  <p:slideViewPr>
    <p:cSldViewPr>
      <p:cViewPr varScale="1">
        <p:scale>
          <a:sx n="49" d="100"/>
          <a:sy n="49" d="100"/>
        </p:scale>
        <p:origin x="330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CCC28-19B3-4899-B746-5CAA87CA08B3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52ED8-C295-44CF-90E8-5E7932A5F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49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52ED8-C295-44CF-90E8-5E7932A5FC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75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FF8642-BD10-4F73-A3B1-AD1F99A149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82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Color contrasts comply with Accessibility WCAG Level II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905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Setup Tab,  My Settings,  Preferences,  Interface Settings,  Click the Update button and configure any of the items listed.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894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FF8642-BD10-4F73-A3B1-AD1F99A149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578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151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-Where and why behind cross functional teams</a:t>
            </a:r>
          </a:p>
          <a:p>
            <a:r>
              <a:rPr lang="en-US" dirty="0"/>
              <a:t>-Starting with construction management (combining PM and CM)</a:t>
            </a:r>
          </a:p>
          <a:p>
            <a:r>
              <a:rPr lang="en-US" dirty="0"/>
              <a:t>-Want to join a group? </a:t>
            </a:r>
          </a:p>
          <a:p>
            <a:r>
              <a:rPr lang="en-US" dirty="0"/>
              <a:t>	-leadership representation or interest</a:t>
            </a:r>
          </a:p>
          <a:p>
            <a:r>
              <a:rPr lang="en-US" dirty="0"/>
              <a:t>	-interest in contributing </a:t>
            </a:r>
          </a:p>
          <a:p>
            <a:r>
              <a:rPr lang="en-US" dirty="0"/>
              <a:t>-Reference FE</a:t>
            </a:r>
          </a:p>
          <a:p>
            <a:r>
              <a:rPr lang="en-US" dirty="0"/>
              <a:t>-Link to SPDs and opportunities to leverage interest, subject matter expertise, and skillsets</a:t>
            </a:r>
          </a:p>
          <a:p>
            <a:r>
              <a:rPr lang="en-US" dirty="0"/>
              <a:t>-Reaching out to appropriate stakeholders and getting buy in</a:t>
            </a:r>
          </a:p>
          <a:p>
            <a:r>
              <a:rPr lang="en-US" dirty="0"/>
              <a:t>-Checklists act as a resource to disseminate info to PMs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09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431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542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b="1" i="1" dirty="0"/>
              <a:t>Proactively Engaging the Contracting Community</a:t>
            </a:r>
          </a:p>
          <a:p>
            <a:pPr marL="171450" indent="-171450" algn="l">
              <a:buFontTx/>
              <a:buChar char="-"/>
            </a:pPr>
            <a:r>
              <a:rPr lang="en-US" b="1" i="1" dirty="0"/>
              <a:t>Contracting forum </a:t>
            </a:r>
          </a:p>
          <a:p>
            <a:pPr marL="171450" indent="-171450" algn="l">
              <a:buFontTx/>
              <a:buChar char="-"/>
            </a:pPr>
            <a:r>
              <a:rPr lang="en-US" b="1" i="1" dirty="0"/>
              <a:t>Bidder Selection </a:t>
            </a:r>
          </a:p>
          <a:p>
            <a:pPr marL="171450" indent="-171450" algn="l">
              <a:buFontTx/>
              <a:buChar char="-"/>
            </a:pPr>
            <a:r>
              <a:rPr lang="en-US" b="1" i="1" dirty="0"/>
              <a:t>Contac</a:t>
            </a:r>
          </a:p>
          <a:p>
            <a:pPr marL="0" indent="0" algn="ctr">
              <a:buNone/>
            </a:pPr>
            <a:endParaRPr lang="en-US" sz="800" b="1" i="1" dirty="0"/>
          </a:p>
          <a:p>
            <a:pPr marL="0" indent="0" algn="l">
              <a:buNone/>
            </a:pPr>
            <a:r>
              <a:rPr lang="en-US" b="1" i="1" dirty="0"/>
              <a:t>Education &amp; Training of Cornell Processes</a:t>
            </a:r>
          </a:p>
          <a:p>
            <a:pPr marL="0" indent="0" algn="ctr">
              <a:buNone/>
            </a:pPr>
            <a:endParaRPr lang="en-US" sz="800" b="1" i="1" dirty="0"/>
          </a:p>
          <a:p>
            <a:pPr marL="0" indent="0" algn="l">
              <a:buNone/>
            </a:pPr>
            <a:r>
              <a:rPr lang="en-US" b="1" i="1" dirty="0"/>
              <a:t>Development of a Bidding Strategy </a:t>
            </a:r>
          </a:p>
          <a:p>
            <a:pPr marL="0" indent="0">
              <a:buFontTx/>
              <a:buNone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0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/>
              <a:t>Memo – Signed Back in January 2020</a:t>
            </a:r>
          </a:p>
          <a:p>
            <a:pPr marL="0" indent="0">
              <a:buFontTx/>
              <a:buNone/>
            </a:pP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- Planned Maintenance Projects will utilize a pooled contingency </a:t>
            </a:r>
          </a:p>
          <a:p>
            <a:pPr marL="0" indent="0">
              <a:buFontTx/>
              <a:buNone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0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16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97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84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39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17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FF8642-BD10-4F73-A3B1-AD1F99A149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802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e-Builder/Trimble has indicated this will happen in July 2020, so we expect it any day now – Cornell e-B Group has no control over these settings.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FF8642-BD10-4F73-A3B1-AD1F99A149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966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Stricter options are available, Cornell will keep these default settings, and these will take effect on Monday, July 27, 2020. (eB/Trimble say sometime in August 2020; we are being proactive)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*eB </a:t>
            </a:r>
            <a:r>
              <a:rPr lang="en-US"/>
              <a:t>Admins will be able to </a:t>
            </a:r>
            <a:r>
              <a:rPr lang="en-US" dirty="0"/>
              <a:t>send a Reset Password email </a:t>
            </a:r>
            <a:r>
              <a:rPr lang="en-US"/>
              <a:t>if 30-minute </a:t>
            </a:r>
            <a:r>
              <a:rPr lang="en-US" dirty="0"/>
              <a:t>lockout causes critical delay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FF8642-BD10-4F73-A3B1-AD1F99A149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58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78307" y="398525"/>
            <a:ext cx="1309878" cy="1277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5">
                <a:moveTo>
                  <a:pt x="0" y="222504"/>
                </a:moveTo>
                <a:lnTo>
                  <a:pt x="9144000" y="222504"/>
                </a:lnTo>
                <a:lnTo>
                  <a:pt x="9144000" y="0"/>
                </a:lnTo>
                <a:lnTo>
                  <a:pt x="0" y="0"/>
                </a:lnTo>
                <a:lnTo>
                  <a:pt x="0" y="222504"/>
                </a:lnTo>
                <a:close/>
              </a:path>
            </a:pathLst>
          </a:custGeom>
          <a:solidFill>
            <a:srgbClr val="B2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7162" y="1760464"/>
            <a:ext cx="8329674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07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5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2183802"/>
            <a:ext cx="38099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3132667"/>
            <a:ext cx="3983831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32667"/>
            <a:ext cx="40005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310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50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024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3086100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746760"/>
            <a:ext cx="4882964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3086100" cy="309448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287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5154930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751242"/>
            <a:ext cx="2733722" cy="546744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5154930" cy="309448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223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4697361"/>
            <a:ext cx="8116526" cy="819355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941440"/>
            <a:ext cx="8116380" cy="347816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16716"/>
            <a:ext cx="8115300" cy="701969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434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53533"/>
            <a:ext cx="8115300" cy="2802467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9134"/>
            <a:ext cx="7597887" cy="999067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21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604495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365557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3959863"/>
            <a:ext cx="7613650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7188" y="93345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70129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9313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1124702"/>
            <a:ext cx="7609640" cy="2511835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8316"/>
            <a:ext cx="7608491" cy="999885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8884"/>
            <a:ext cx="524361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793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A299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440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4191001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4873765"/>
            <a:ext cx="258868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4191001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4873764"/>
            <a:ext cx="2586701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1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62"/>
            <a:ext cx="2589334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94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04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45067"/>
            <a:ext cx="154305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745068"/>
            <a:ext cx="615315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79942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1"/>
            <a:ext cx="524361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40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7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1" y="1752602"/>
            <a:ext cx="8678863" cy="3998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398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3152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2438400"/>
            <a:ext cx="9144000" cy="240665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4029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844"/>
            <a:ext cx="9144000" cy="3044156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4504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804549"/>
            <a:ext cx="9144000" cy="30448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4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127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A299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8708" y="1198106"/>
            <a:ext cx="3594734" cy="4660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00B0F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4" y="3877558"/>
            <a:ext cx="8558213" cy="278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524000"/>
            <a:ext cx="8534400" cy="2209800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38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0" y="1447800"/>
            <a:ext cx="405050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6034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447800"/>
            <a:ext cx="4358795" cy="4876800"/>
          </a:xfrm>
        </p:spPr>
        <p:txBody>
          <a:bodyPr numCol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11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0"/>
            <a:ext cx="9144000" cy="538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8575"/>
            <a:ext cx="9144000" cy="538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2057400"/>
            <a:ext cx="7467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150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828800"/>
            <a:ext cx="4692650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56410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89_10_C_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EF32-3468-4FBC-B82F-02279FA609DA}" type="datetime4">
              <a:rPr lang="en-US" smtClean="0"/>
              <a:t>July 23,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70419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E22B-CC79-43DB-A4A8-1A4110FCE719}" type="datetime4">
              <a:rPr lang="en-US" smtClean="0"/>
              <a:t>July 23,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u screen b31b1b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2438400"/>
            <a:ext cx="9144000" cy="240665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5581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350D5-716A-47D3-A8C6-E77436E21A61}" type="datetime4">
              <a:rPr lang="en-US" smtClean="0"/>
              <a:t>July 23,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3844"/>
            <a:ext cx="9144000" cy="3044156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1956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A08D-75EE-47CA-9ABF-2C25F07A370F}" type="datetime4">
              <a:rPr lang="en-US" smtClean="0"/>
              <a:t>July 23,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804549"/>
            <a:ext cx="9144000" cy="30448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63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2CD6D-DCBA-4CE1-BCEE-0E9A1E9BB604}" type="datetime4">
              <a:rPr lang="en-US" smtClean="0"/>
              <a:t>July 23,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623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E6DB-5495-4C2C-A7F5-1085A0A2DC6A}" type="datetime4">
              <a:rPr lang="en-US" smtClean="0"/>
              <a:t>July 23,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4" y="3877558"/>
            <a:ext cx="8558213" cy="278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524000"/>
            <a:ext cx="8534400" cy="2209800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857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A299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6D35-62D3-43C8-B874-8EF2ED826478}" type="datetime4">
              <a:rPr lang="en-US" smtClean="0"/>
              <a:t>July 23,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0" y="1447800"/>
            <a:ext cx="405050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6034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447800"/>
            <a:ext cx="4358795" cy="48768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954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63ED-A533-4818-BF1A-ADF4F36B6C30}" type="datetime4">
              <a:rPr lang="en-US" smtClean="0"/>
              <a:t>July 23,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0"/>
            <a:ext cx="9144000" cy="538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8575"/>
            <a:ext cx="9144000" cy="538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2057400"/>
            <a:ext cx="7467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90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9BF77-28E6-4A79-B2A2-48A9E149233B}" type="datetime4">
              <a:rPr lang="en-US" smtClean="0"/>
              <a:t>July 23,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0889_10_C_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u white lrg.psd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828800"/>
            <a:ext cx="4692650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5445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94F0B-7E22-4293-9811-0B6B5D3F5933}" type="datetime4">
              <a:rPr lang="en-US" smtClean="0"/>
              <a:t>July 23,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5BC92-B947-2546-8DE4-FEAA4620B7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44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4314328"/>
            <a:ext cx="218313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4323846"/>
            <a:ext cx="4800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0574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855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93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753534"/>
            <a:ext cx="8115299" cy="2801935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2"/>
            <a:ext cx="5243619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2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5">
                <a:moveTo>
                  <a:pt x="0" y="222504"/>
                </a:moveTo>
                <a:lnTo>
                  <a:pt x="9144000" y="222504"/>
                </a:lnTo>
                <a:lnTo>
                  <a:pt x="9144000" y="0"/>
                </a:lnTo>
                <a:lnTo>
                  <a:pt x="0" y="0"/>
                </a:lnTo>
                <a:lnTo>
                  <a:pt x="0" y="222504"/>
                </a:lnTo>
                <a:close/>
              </a:path>
            </a:pathLst>
          </a:custGeom>
          <a:solidFill>
            <a:srgbClr val="B2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864864" y="0"/>
            <a:ext cx="1380743" cy="3703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702" y="324853"/>
            <a:ext cx="8832595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A299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62" r:id="rId2"/>
    <p:sldLayoutId id="2147483663" r:id="rId3"/>
    <p:sldLayoutId id="2147483687" r:id="rId4"/>
    <p:sldLayoutId id="2147483689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2194561"/>
            <a:ext cx="81153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6356351"/>
            <a:ext cx="2183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355846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4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01E4-3F87-485E-BCF1-0932C51EED9D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4" r:id="rId4"/>
    <p:sldLayoutId id="2147483650" r:id="rId5"/>
    <p:sldLayoutId id="2147483661" r:id="rId6"/>
    <p:sldLayoutId id="2147483665" r:id="rId7"/>
    <p:sldLayoutId id="2147483657" r:id="rId8"/>
    <p:sldLayoutId id="2147483654" r:id="rId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28CEF-0921-4372-90C6-856429460715}" type="datetime4">
              <a:rPr lang="en-US" smtClean="0"/>
              <a:t>July 23,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8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s://info.e-builder.net/rs/859-SBQ-780/images/Security%20update%20image%202.pn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e-builder.net/public/publicLanding.aspx?QS=39a1a4d0f856412f887103a740e3d69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99D28E-7F41-451B-9235-32B15AB602B9}"/>
              </a:ext>
            </a:extLst>
          </p:cNvPr>
          <p:cNvSpPr txBox="1"/>
          <p:nvPr/>
        </p:nvSpPr>
        <p:spPr>
          <a:xfrm>
            <a:off x="571500" y="2151727"/>
            <a:ext cx="8001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*As you sign on, please send your net ID to Paula Slocum via a private chat so she can mark you as attended</a:t>
            </a:r>
          </a:p>
        </p:txBody>
      </p:sp>
    </p:spTree>
    <p:extLst>
      <p:ext uri="{BB962C8B-B14F-4D97-AF65-F5344CB8AC3E}">
        <p14:creationId xmlns:p14="http://schemas.microsoft.com/office/powerpoint/2010/main" val="3837892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4161" y="1093031"/>
            <a:ext cx="40350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100" b="1" dirty="0">
                <a:solidFill>
                  <a:prstClr val="black"/>
                </a:solidFill>
                <a:latin typeface="Century Gothic" panose="020B0502020202020204"/>
              </a:rPr>
              <a:t>Upcoming Security Changes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02F3D9-6722-4E39-9B71-AD53B444FC3E}"/>
              </a:ext>
            </a:extLst>
          </p:cNvPr>
          <p:cNvSpPr/>
          <p:nvPr/>
        </p:nvSpPr>
        <p:spPr>
          <a:xfrm>
            <a:off x="536299" y="1947913"/>
            <a:ext cx="824865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defTabSz="342900"/>
            <a:r>
              <a:rPr lang="en-US" sz="2100" b="1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Concurrent Session Restriction – July 2020 </a:t>
            </a:r>
            <a:b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</a:br>
            <a:endParaRPr lang="en-US" sz="2100" dirty="0">
              <a:solidFill>
                <a:prstClr val="black"/>
              </a:solidFill>
              <a:latin typeface="Century Gothic" panose="020B0502020202020204"/>
              <a:cs typeface="Helvetica" panose="020B0604020202020204" pitchFamily="34" charset="0"/>
            </a:endParaRPr>
          </a:p>
          <a:p>
            <a:pPr marL="685800" lvl="1" indent="-342900" defTabSz="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Limited to a total of Two (2): </a:t>
            </a:r>
          </a:p>
          <a:p>
            <a:pPr marL="1028700" lvl="2" indent="-342900" defTabSz="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2 devices</a:t>
            </a:r>
          </a:p>
          <a:p>
            <a:pPr marL="1028700" lvl="2" indent="-342900" defTabSz="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2 different browsers</a:t>
            </a:r>
          </a:p>
          <a:p>
            <a:pPr marL="1028700" lvl="2" indent="-342900" defTabSz="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Across all platforms</a:t>
            </a:r>
          </a:p>
          <a:p>
            <a:pPr marL="685800" lvl="2" defTabSz="342900">
              <a:spcAft>
                <a:spcPts val="900"/>
              </a:spcAft>
            </a:pPr>
            <a:endParaRPr lang="en-US" sz="2100" dirty="0">
              <a:solidFill>
                <a:prstClr val="black"/>
              </a:solidFill>
              <a:latin typeface="Century Gothic" panose="020B0502020202020204"/>
              <a:cs typeface="Helvetica" panose="020B0604020202020204" pitchFamily="34" charset="0"/>
            </a:endParaRPr>
          </a:p>
          <a:p>
            <a:pPr marL="685800" lvl="1" indent="-342900" defTabSz="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Error Message:</a:t>
            </a:r>
          </a:p>
          <a:p>
            <a:pPr marL="685800" lvl="2" defTabSz="342900">
              <a:spcAft>
                <a:spcPts val="900"/>
              </a:spcAft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“The entered login credentials are currently being used for multiple sessions. Please log out of one or more of the sessions to continue.”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543F00-3296-48E7-81C5-45D85D73895C}"/>
              </a:ext>
            </a:extLst>
          </p:cNvPr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412" y="2550664"/>
            <a:ext cx="2021599" cy="245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666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02F3D9-6722-4E39-9B71-AD53B444FC3E}"/>
              </a:ext>
            </a:extLst>
          </p:cNvPr>
          <p:cNvSpPr/>
          <p:nvPr/>
        </p:nvSpPr>
        <p:spPr>
          <a:xfrm>
            <a:off x="527188" y="1957851"/>
            <a:ext cx="824865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defTabSz="342900"/>
            <a:r>
              <a:rPr lang="en-US" sz="2100" b="1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Password Policy – Monday, July 27, 2020</a:t>
            </a:r>
            <a:b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</a:br>
            <a:endParaRPr lang="en-US" sz="2100" dirty="0">
              <a:solidFill>
                <a:prstClr val="black"/>
              </a:solidFill>
              <a:latin typeface="Century Gothic" panose="020B0502020202020204"/>
              <a:cs typeface="Helvetica" panose="020B0604020202020204" pitchFamily="34" charset="0"/>
            </a:endParaRPr>
          </a:p>
          <a:p>
            <a:pPr marL="685800" lvl="1" indent="-342900" defTabSz="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8 character minimum</a:t>
            </a:r>
          </a:p>
          <a:p>
            <a:pPr marL="685800" lvl="1" indent="-342900" defTabSz="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1 letter, 1 number, 1 special character</a:t>
            </a:r>
          </a:p>
          <a:p>
            <a:pPr marL="685800" lvl="1" indent="-342900" defTabSz="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Expires every 90 days &amp; the system will remember past 5 passwords used </a:t>
            </a:r>
          </a:p>
          <a:p>
            <a:pPr marL="685800" lvl="1" indent="-342900" defTabSz="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5 failed log in attempts will result in 30-minute lockout period*</a:t>
            </a:r>
          </a:p>
          <a:p>
            <a:pPr marL="685800" lvl="1" indent="-342900" defTabSz="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60-minute automatic inactivity timeout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965DA8-3AF2-4C6C-AC4E-1751145214E5}"/>
              </a:ext>
            </a:extLst>
          </p:cNvPr>
          <p:cNvSpPr/>
          <p:nvPr/>
        </p:nvSpPr>
        <p:spPr>
          <a:xfrm>
            <a:off x="4314161" y="1093031"/>
            <a:ext cx="40350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100" b="1" dirty="0">
                <a:solidFill>
                  <a:prstClr val="black"/>
                </a:solidFill>
                <a:latin typeface="Century Gothic" panose="020B0502020202020204"/>
              </a:rPr>
              <a:t>Upcoming Security Changes</a:t>
            </a:r>
          </a:p>
        </p:txBody>
      </p:sp>
    </p:spTree>
    <p:extLst>
      <p:ext uri="{BB962C8B-B14F-4D97-AF65-F5344CB8AC3E}">
        <p14:creationId xmlns:p14="http://schemas.microsoft.com/office/powerpoint/2010/main" val="1061741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02F3D9-6722-4E39-9B71-AD53B444FC3E}"/>
              </a:ext>
            </a:extLst>
          </p:cNvPr>
          <p:cNvSpPr/>
          <p:nvPr/>
        </p:nvSpPr>
        <p:spPr>
          <a:xfrm>
            <a:off x="527188" y="1957852"/>
            <a:ext cx="8248650" cy="2700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defTabSz="342900"/>
            <a:r>
              <a:rPr lang="en-US" sz="2100" b="1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Classic vs. Compass (Modern) Style – Any Day Now!</a:t>
            </a:r>
            <a:b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</a:br>
            <a:endParaRPr lang="en-US" sz="2100" dirty="0">
              <a:solidFill>
                <a:prstClr val="black"/>
              </a:solidFill>
              <a:latin typeface="Century Gothic" panose="020B0502020202020204"/>
              <a:cs typeface="Helvetica" panose="020B0604020202020204" pitchFamily="34" charset="0"/>
            </a:endParaRPr>
          </a:p>
          <a:p>
            <a:pPr marL="685800" lvl="1" indent="-342900" defTabSz="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October 2019 PMPD e-Builder Tips Presentation </a:t>
            </a:r>
          </a:p>
          <a:p>
            <a:pPr marL="685800" lvl="1" indent="-342900" defTabSz="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e-Builder has made modifications to the new look based on user feedback over the past several months</a:t>
            </a:r>
          </a:p>
          <a:p>
            <a:pPr marL="685800" lvl="1" indent="-342900" defTabSz="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Sometime in 2020 the Classic style will be retired</a:t>
            </a:r>
          </a:p>
          <a:p>
            <a:pPr marL="685800" lvl="1" indent="-342900" defTabSz="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Recommend switching to Compass style now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965DA8-3AF2-4C6C-AC4E-1751145214E5}"/>
              </a:ext>
            </a:extLst>
          </p:cNvPr>
          <p:cNvSpPr/>
          <p:nvPr/>
        </p:nvSpPr>
        <p:spPr>
          <a:xfrm>
            <a:off x="3953436" y="1093031"/>
            <a:ext cx="4645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sz="2100" b="1" dirty="0">
                <a:solidFill>
                  <a:prstClr val="black"/>
                </a:solidFill>
                <a:latin typeface="Century Gothic" panose="020B0502020202020204"/>
              </a:rPr>
              <a:t>Reminder: </a:t>
            </a:r>
            <a:r>
              <a:rPr lang="en-US" sz="2100" dirty="0">
                <a:solidFill>
                  <a:prstClr val="black"/>
                </a:solidFill>
                <a:latin typeface="Century Gothic" panose="020B0502020202020204"/>
              </a:rPr>
              <a:t>New Look &amp; Navigation</a:t>
            </a:r>
            <a:br>
              <a:rPr lang="en-US" sz="2100" dirty="0">
                <a:solidFill>
                  <a:prstClr val="black"/>
                </a:solidFill>
                <a:latin typeface="Century Gothic" panose="020B0502020202020204"/>
              </a:rPr>
            </a:br>
            <a:r>
              <a:rPr lang="en-US" sz="2100" dirty="0">
                <a:solidFill>
                  <a:prstClr val="black"/>
                </a:solidFill>
                <a:latin typeface="Century Gothic" panose="020B0502020202020204"/>
              </a:rPr>
              <a:t>Coming Soon! </a:t>
            </a:r>
            <a:endParaRPr lang="en-US" sz="21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6435F3-0531-47FC-9845-E42DC4C47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3" y="4635507"/>
            <a:ext cx="9144000" cy="138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82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1" t="3835" r="966" b="3221"/>
          <a:stretch/>
        </p:blipFill>
        <p:spPr>
          <a:xfrm>
            <a:off x="1905360" y="2034757"/>
            <a:ext cx="1989467" cy="3823658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317879" y="1612736"/>
            <a:ext cx="6508242" cy="514350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lvl="1"/>
            <a:r>
              <a:rPr lang="en-US" b="1" dirty="0">
                <a:latin typeface="+mj-lt"/>
                <a:cs typeface="Helvetica" panose="020B0604020202020204" pitchFamily="34" charset="0"/>
              </a:rPr>
              <a:t>Classic vs. Compass (Modern) Style – Any Day Now!</a:t>
            </a:r>
            <a:endParaRPr lang="en-US" dirty="0">
              <a:latin typeface="+mj-lt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FD5786-F88F-41EF-B415-91A6EE870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176" y="2053828"/>
            <a:ext cx="2148710" cy="38838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4075D0-B139-408B-AC60-A37A54EEF5B6}"/>
              </a:ext>
            </a:extLst>
          </p:cNvPr>
          <p:cNvSpPr/>
          <p:nvPr/>
        </p:nvSpPr>
        <p:spPr>
          <a:xfrm>
            <a:off x="3953436" y="1093031"/>
            <a:ext cx="4645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sz="2100" b="1" dirty="0">
                <a:solidFill>
                  <a:prstClr val="black"/>
                </a:solidFill>
                <a:latin typeface="Century Gothic" panose="020B0502020202020204"/>
              </a:rPr>
              <a:t>Reminder: </a:t>
            </a:r>
            <a:r>
              <a:rPr lang="en-US" sz="2100" dirty="0">
                <a:solidFill>
                  <a:prstClr val="black"/>
                </a:solidFill>
                <a:latin typeface="Century Gothic" panose="020B0502020202020204"/>
              </a:rPr>
              <a:t>New Look &amp; Navigation</a:t>
            </a:r>
            <a:br>
              <a:rPr lang="en-US" sz="2100" dirty="0">
                <a:solidFill>
                  <a:prstClr val="black"/>
                </a:solidFill>
                <a:latin typeface="Century Gothic" panose="020B0502020202020204"/>
              </a:rPr>
            </a:br>
            <a:r>
              <a:rPr lang="en-US" sz="2100" dirty="0">
                <a:solidFill>
                  <a:prstClr val="black"/>
                </a:solidFill>
                <a:latin typeface="Century Gothic" panose="020B0502020202020204"/>
              </a:rPr>
              <a:t>Coming Soon! </a:t>
            </a:r>
            <a:endParaRPr lang="en-US" sz="21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672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D67CE6C-2F1A-4E39-9CBC-085BC53B7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922" y="2179513"/>
            <a:ext cx="4388408" cy="3821237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317879" y="1604190"/>
            <a:ext cx="6508242" cy="514350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lvl="1"/>
            <a:r>
              <a:rPr lang="en-US" b="1" dirty="0">
                <a:latin typeface="+mj-lt"/>
                <a:cs typeface="Helvetica" panose="020B0604020202020204" pitchFamily="34" charset="0"/>
              </a:rPr>
              <a:t>Setup Tab:  My Settings/Preferences/Interface Settings</a:t>
            </a:r>
            <a:endParaRPr lang="en-US" dirty="0"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075D0-B139-408B-AC60-A37A54EEF5B6}"/>
              </a:ext>
            </a:extLst>
          </p:cNvPr>
          <p:cNvSpPr/>
          <p:nvPr/>
        </p:nvSpPr>
        <p:spPr>
          <a:xfrm>
            <a:off x="3953436" y="1093031"/>
            <a:ext cx="4645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sz="2100" b="1" dirty="0">
                <a:solidFill>
                  <a:prstClr val="black"/>
                </a:solidFill>
                <a:latin typeface="Century Gothic" panose="020B0502020202020204"/>
              </a:rPr>
              <a:t>Reminder: </a:t>
            </a:r>
            <a:r>
              <a:rPr lang="en-US" sz="2100" dirty="0">
                <a:solidFill>
                  <a:prstClr val="black"/>
                </a:solidFill>
                <a:latin typeface="Century Gothic" panose="020B0502020202020204"/>
              </a:rPr>
              <a:t>New Look &amp; Navigation</a:t>
            </a:r>
            <a:br>
              <a:rPr lang="en-US" sz="2100" dirty="0">
                <a:solidFill>
                  <a:prstClr val="black"/>
                </a:solidFill>
                <a:latin typeface="Century Gothic" panose="020B0502020202020204"/>
              </a:rPr>
            </a:br>
            <a:r>
              <a:rPr lang="en-US" sz="2100" dirty="0">
                <a:solidFill>
                  <a:prstClr val="black"/>
                </a:solidFill>
                <a:latin typeface="Century Gothic" panose="020B0502020202020204"/>
              </a:rPr>
              <a:t>Coming Soon! </a:t>
            </a:r>
            <a:endParaRPr lang="en-US" sz="21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FC9AD3-71CE-4105-A68A-6A6303FBD3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21" t="-3839" r="10248" b="1746"/>
          <a:stretch/>
        </p:blipFill>
        <p:spPr>
          <a:xfrm>
            <a:off x="7297327" y="2948902"/>
            <a:ext cx="1302068" cy="96019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DA0554-EB55-4566-B2DF-9D5B0C9C18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60" b="16219"/>
          <a:stretch/>
        </p:blipFill>
        <p:spPr>
          <a:xfrm>
            <a:off x="5743456" y="2197911"/>
            <a:ext cx="2748532" cy="715580"/>
          </a:xfrm>
          <a:custGeom>
            <a:avLst/>
            <a:gdLst>
              <a:gd name="connsiteX0" fmla="*/ 0 w 2748532"/>
              <a:gd name="connsiteY0" fmla="*/ 0 h 715580"/>
              <a:gd name="connsiteX1" fmla="*/ 604677 w 2748532"/>
              <a:gd name="connsiteY1" fmla="*/ 0 h 715580"/>
              <a:gd name="connsiteX2" fmla="*/ 1181869 w 2748532"/>
              <a:gd name="connsiteY2" fmla="*/ 0 h 715580"/>
              <a:gd name="connsiteX3" fmla="*/ 1759060 w 2748532"/>
              <a:gd name="connsiteY3" fmla="*/ 0 h 715580"/>
              <a:gd name="connsiteX4" fmla="*/ 2226311 w 2748532"/>
              <a:gd name="connsiteY4" fmla="*/ 0 h 715580"/>
              <a:gd name="connsiteX5" fmla="*/ 2748532 w 2748532"/>
              <a:gd name="connsiteY5" fmla="*/ 0 h 715580"/>
              <a:gd name="connsiteX6" fmla="*/ 2748532 w 2748532"/>
              <a:gd name="connsiteY6" fmla="*/ 364946 h 715580"/>
              <a:gd name="connsiteX7" fmla="*/ 2748532 w 2748532"/>
              <a:gd name="connsiteY7" fmla="*/ 715580 h 715580"/>
              <a:gd name="connsiteX8" fmla="*/ 2198826 w 2748532"/>
              <a:gd name="connsiteY8" fmla="*/ 715580 h 715580"/>
              <a:gd name="connsiteX9" fmla="*/ 1731575 w 2748532"/>
              <a:gd name="connsiteY9" fmla="*/ 715580 h 715580"/>
              <a:gd name="connsiteX10" fmla="*/ 1264325 w 2748532"/>
              <a:gd name="connsiteY10" fmla="*/ 715580 h 715580"/>
              <a:gd name="connsiteX11" fmla="*/ 687133 w 2748532"/>
              <a:gd name="connsiteY11" fmla="*/ 715580 h 715580"/>
              <a:gd name="connsiteX12" fmla="*/ 0 w 2748532"/>
              <a:gd name="connsiteY12" fmla="*/ 715580 h 715580"/>
              <a:gd name="connsiteX13" fmla="*/ 0 w 2748532"/>
              <a:gd name="connsiteY13" fmla="*/ 343478 h 715580"/>
              <a:gd name="connsiteX14" fmla="*/ 0 w 2748532"/>
              <a:gd name="connsiteY14" fmla="*/ 0 h 715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8532" h="715580" fill="none" extrusionOk="0">
                <a:moveTo>
                  <a:pt x="0" y="0"/>
                </a:moveTo>
                <a:cubicBezTo>
                  <a:pt x="266545" y="-49316"/>
                  <a:pt x="429710" y="30036"/>
                  <a:pt x="604677" y="0"/>
                </a:cubicBezTo>
                <a:cubicBezTo>
                  <a:pt x="779644" y="-30036"/>
                  <a:pt x="984059" y="56769"/>
                  <a:pt x="1181869" y="0"/>
                </a:cubicBezTo>
                <a:cubicBezTo>
                  <a:pt x="1379679" y="-56769"/>
                  <a:pt x="1596111" y="1133"/>
                  <a:pt x="1759060" y="0"/>
                </a:cubicBezTo>
                <a:cubicBezTo>
                  <a:pt x="1922009" y="-1133"/>
                  <a:pt x="2103387" y="6894"/>
                  <a:pt x="2226311" y="0"/>
                </a:cubicBezTo>
                <a:cubicBezTo>
                  <a:pt x="2349235" y="-6894"/>
                  <a:pt x="2613471" y="36370"/>
                  <a:pt x="2748532" y="0"/>
                </a:cubicBezTo>
                <a:cubicBezTo>
                  <a:pt x="2791617" y="111962"/>
                  <a:pt x="2719725" y="259540"/>
                  <a:pt x="2748532" y="364946"/>
                </a:cubicBezTo>
                <a:cubicBezTo>
                  <a:pt x="2777339" y="470352"/>
                  <a:pt x="2719787" y="613455"/>
                  <a:pt x="2748532" y="715580"/>
                </a:cubicBezTo>
                <a:cubicBezTo>
                  <a:pt x="2525117" y="743835"/>
                  <a:pt x="2391201" y="680560"/>
                  <a:pt x="2198826" y="715580"/>
                </a:cubicBezTo>
                <a:cubicBezTo>
                  <a:pt x="2006451" y="750600"/>
                  <a:pt x="1939878" y="714083"/>
                  <a:pt x="1731575" y="715580"/>
                </a:cubicBezTo>
                <a:cubicBezTo>
                  <a:pt x="1523272" y="717077"/>
                  <a:pt x="1364247" y="697413"/>
                  <a:pt x="1264325" y="715580"/>
                </a:cubicBezTo>
                <a:cubicBezTo>
                  <a:pt x="1164403" y="733747"/>
                  <a:pt x="814199" y="652239"/>
                  <a:pt x="687133" y="715580"/>
                </a:cubicBezTo>
                <a:cubicBezTo>
                  <a:pt x="560067" y="778921"/>
                  <a:pt x="190264" y="705089"/>
                  <a:pt x="0" y="715580"/>
                </a:cubicBezTo>
                <a:cubicBezTo>
                  <a:pt x="-32340" y="594015"/>
                  <a:pt x="30629" y="515968"/>
                  <a:pt x="0" y="343478"/>
                </a:cubicBezTo>
                <a:cubicBezTo>
                  <a:pt x="-30629" y="170988"/>
                  <a:pt x="21970" y="122385"/>
                  <a:pt x="0" y="0"/>
                </a:cubicBezTo>
                <a:close/>
              </a:path>
              <a:path w="2748532" h="715580" stroke="0" extrusionOk="0">
                <a:moveTo>
                  <a:pt x="0" y="0"/>
                </a:moveTo>
                <a:cubicBezTo>
                  <a:pt x="154712" y="-60685"/>
                  <a:pt x="390581" y="37082"/>
                  <a:pt x="522221" y="0"/>
                </a:cubicBezTo>
                <a:cubicBezTo>
                  <a:pt x="653861" y="-37082"/>
                  <a:pt x="833755" y="6800"/>
                  <a:pt x="989472" y="0"/>
                </a:cubicBezTo>
                <a:cubicBezTo>
                  <a:pt x="1145189" y="-6800"/>
                  <a:pt x="1319415" y="37685"/>
                  <a:pt x="1594149" y="0"/>
                </a:cubicBezTo>
                <a:cubicBezTo>
                  <a:pt x="1868883" y="-37685"/>
                  <a:pt x="1995791" y="36505"/>
                  <a:pt x="2116370" y="0"/>
                </a:cubicBezTo>
                <a:cubicBezTo>
                  <a:pt x="2236949" y="-36505"/>
                  <a:pt x="2546875" y="67457"/>
                  <a:pt x="2748532" y="0"/>
                </a:cubicBezTo>
                <a:cubicBezTo>
                  <a:pt x="2772804" y="144516"/>
                  <a:pt x="2724045" y="248633"/>
                  <a:pt x="2748532" y="372102"/>
                </a:cubicBezTo>
                <a:cubicBezTo>
                  <a:pt x="2773019" y="495571"/>
                  <a:pt x="2725941" y="598794"/>
                  <a:pt x="2748532" y="715580"/>
                </a:cubicBezTo>
                <a:cubicBezTo>
                  <a:pt x="2617298" y="770411"/>
                  <a:pt x="2400164" y="658040"/>
                  <a:pt x="2198826" y="715580"/>
                </a:cubicBezTo>
                <a:cubicBezTo>
                  <a:pt x="1997488" y="773120"/>
                  <a:pt x="1922727" y="681604"/>
                  <a:pt x="1731575" y="715580"/>
                </a:cubicBezTo>
                <a:cubicBezTo>
                  <a:pt x="1540423" y="749556"/>
                  <a:pt x="1357931" y="709116"/>
                  <a:pt x="1181869" y="715580"/>
                </a:cubicBezTo>
                <a:cubicBezTo>
                  <a:pt x="1005807" y="722044"/>
                  <a:pt x="899037" y="673823"/>
                  <a:pt x="632162" y="715580"/>
                </a:cubicBezTo>
                <a:cubicBezTo>
                  <a:pt x="365287" y="757337"/>
                  <a:pt x="157570" y="709289"/>
                  <a:pt x="0" y="715580"/>
                </a:cubicBezTo>
                <a:cubicBezTo>
                  <a:pt x="-22561" y="637923"/>
                  <a:pt x="14268" y="444242"/>
                  <a:pt x="0" y="343478"/>
                </a:cubicBezTo>
                <a:cubicBezTo>
                  <a:pt x="-14268" y="242714"/>
                  <a:pt x="30333" y="9817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A25EE6-25C2-4692-B118-151AD2100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50" y="2854903"/>
            <a:ext cx="2065765" cy="201164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221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DC6C31-1ACA-4DE5-958D-CF23FC6679D7}"/>
              </a:ext>
            </a:extLst>
          </p:cNvPr>
          <p:cNvSpPr/>
          <p:nvPr/>
        </p:nvSpPr>
        <p:spPr>
          <a:xfrm>
            <a:off x="267365" y="2425800"/>
            <a:ext cx="8248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algn="ctr" defTabSz="342900"/>
            <a:r>
              <a:rPr lang="en-US" sz="3600" dirty="0">
                <a:solidFill>
                  <a:prstClr val="black"/>
                </a:solidFill>
                <a:latin typeface="Century Gothic" panose="020B0502020202020204"/>
                <a:cs typeface="Helvetica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45916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F7A8766-1D21-480B-8A12-EAC111E5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677656" cy="685800"/>
          </a:xfrm>
        </p:spPr>
        <p:txBody>
          <a:bodyPr>
            <a:normAutofit/>
          </a:bodyPr>
          <a:lstStyle/>
          <a:p>
            <a:r>
              <a:rPr lang="en-US" sz="2400" dirty="0"/>
              <a:t>Centrally Funded Planned Maintenance Pooled Contingency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1599" y="1066800"/>
            <a:ext cx="8964637" cy="525780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sz="2400" dirty="0"/>
              <a:t>Goal- Spend Planned Maintenance funding more quickly</a:t>
            </a:r>
          </a:p>
          <a:p>
            <a:pPr marL="57150" indent="0">
              <a:buNone/>
            </a:pPr>
            <a:r>
              <a:rPr lang="en-US" sz="2400" dirty="0"/>
              <a:t>Strategy- Avoid sequestering funding unnecessarily, such as individual project contingencies…</a:t>
            </a:r>
          </a:p>
          <a:p>
            <a:pPr marL="742950" indent="-342900">
              <a:buFont typeface="Arial" panose="020B0604020202020204" pitchFamily="34" charset="0"/>
              <a:buChar char="•"/>
            </a:pPr>
            <a:r>
              <a:rPr lang="en-US" sz="2400" dirty="0"/>
              <a:t>Effective 7/1/2020, FM administered, centrally funded planned maintenance project’s contingency amount is capped at 3.5% for projects less than $2 million.</a:t>
            </a:r>
          </a:p>
          <a:p>
            <a:pPr marL="742950" indent="-342900">
              <a:buFont typeface="Arial" panose="020B0604020202020204" pitchFamily="34" charset="0"/>
              <a:buChar char="•"/>
            </a:pPr>
            <a:r>
              <a:rPr lang="en-US" sz="2400" dirty="0"/>
              <a:t>FM has created a separate contingency pool in the event specific projects need additional contingency funding. </a:t>
            </a:r>
          </a:p>
          <a:p>
            <a:pPr marL="742950" indent="-342900">
              <a:buFont typeface="Arial" panose="020B0604020202020204" pitchFamily="34" charset="0"/>
              <a:buChar char="•"/>
            </a:pPr>
            <a:r>
              <a:rPr lang="en-US" sz="2400" dirty="0"/>
              <a:t>“Signature PARs” will be the mechanism for projects to increase contingency funding- only the E&amp;PM Project Director and Gibbs need approve.  Magre and Barton are alternates.</a:t>
            </a:r>
          </a:p>
          <a:p>
            <a:pPr marL="742950" indent="-342900">
              <a:buFont typeface="Arial" panose="020B0604020202020204" pitchFamily="34" charset="0"/>
              <a:buChar char="•"/>
            </a:pPr>
            <a:r>
              <a:rPr lang="en-US" sz="2400" dirty="0"/>
              <a:t>EVP approved plan is found </a:t>
            </a:r>
            <a:r>
              <a:rPr lang="en-US" sz="240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2400" dirty="0"/>
              <a:t> in e-Builder</a:t>
            </a:r>
            <a:endParaRPr lang="en-US" sz="1600" dirty="0"/>
          </a:p>
          <a:p>
            <a:pPr marL="57150" indent="0">
              <a:buNone/>
            </a:pPr>
            <a:endParaRPr lang="en-US" sz="1600" dirty="0"/>
          </a:p>
          <a:p>
            <a:pPr marL="57150" indent="0">
              <a:buNone/>
            </a:pPr>
            <a:endParaRPr lang="en-US" sz="2400" dirty="0"/>
          </a:p>
          <a:p>
            <a:pPr marL="57150" indent="0">
              <a:buNone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7/23/2020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Jim Gibbs</a:t>
            </a:r>
          </a:p>
        </p:txBody>
      </p:sp>
    </p:spTree>
    <p:extLst>
      <p:ext uri="{BB962C8B-B14F-4D97-AF65-F5344CB8AC3E}">
        <p14:creationId xmlns:p14="http://schemas.microsoft.com/office/powerpoint/2010/main" val="14838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F7A8766-1D21-480B-8A12-EAC111E5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677656" cy="685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Cross Functional Teams Update (Design)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1028" y="1219200"/>
            <a:ext cx="8472800" cy="5452914"/>
          </a:xfrm>
        </p:spPr>
        <p:txBody>
          <a:bodyPr>
            <a:normAutofit/>
          </a:bodyPr>
          <a:lstStyle/>
          <a:p>
            <a:pPr marL="514350" indent="-457200">
              <a:buFont typeface="Wingdings" pitchFamily="2" charset="2"/>
              <a:buChar char="q"/>
            </a:pPr>
            <a:r>
              <a:rPr lang="en-US" sz="2300" dirty="0"/>
              <a:t>Focused on Pre-Design and Design phases – </a:t>
            </a:r>
            <a:r>
              <a:rPr lang="en-US" sz="2300" u="sng" dirty="0"/>
              <a:t>from PM perspective </a:t>
            </a:r>
          </a:p>
          <a:p>
            <a:pPr marL="57150" indent="0">
              <a:buNone/>
            </a:pPr>
            <a:r>
              <a:rPr lang="en-US" sz="2300" dirty="0"/>
              <a:t>	</a:t>
            </a:r>
            <a:r>
              <a:rPr lang="en-US" sz="1900" dirty="0"/>
              <a:t>- </a:t>
            </a:r>
            <a:r>
              <a:rPr lang="en-US" sz="2000" dirty="0"/>
              <a:t>Best Practices, Lessons Learned, Items to Consider</a:t>
            </a:r>
          </a:p>
          <a:p>
            <a:pPr marL="57150" indent="0">
              <a:buNone/>
            </a:pPr>
            <a:endParaRPr lang="en-US" sz="1800" dirty="0"/>
          </a:p>
          <a:p>
            <a:pPr marL="514350" indent="-457200">
              <a:buFont typeface="Wingdings" pitchFamily="2" charset="2"/>
              <a:buChar char="q"/>
            </a:pPr>
            <a:r>
              <a:rPr lang="en-US" sz="2300" dirty="0"/>
              <a:t>Meet twice a month</a:t>
            </a:r>
          </a:p>
          <a:p>
            <a:pPr marL="514350" indent="-457200">
              <a:buFont typeface="Wingdings" panose="05000000000000000000" pitchFamily="2" charset="2"/>
              <a:buChar char="Ø"/>
            </a:pPr>
            <a:endParaRPr lang="en-US" sz="2300" dirty="0"/>
          </a:p>
          <a:p>
            <a:pPr marL="514350" indent="-457200">
              <a:buFont typeface="Wingdings" pitchFamily="2" charset="2"/>
              <a:buChar char="q"/>
            </a:pPr>
            <a:r>
              <a:rPr lang="en-US" sz="2300" dirty="0"/>
              <a:t>Current Team: </a:t>
            </a:r>
          </a:p>
          <a:p>
            <a:pPr marL="57150" indent="0">
              <a:buNone/>
            </a:pPr>
            <a:r>
              <a:rPr lang="en-US" sz="1800" dirty="0"/>
              <a:t>	- Elisabete Godden, Susan Evans, Tammy Johnson, David Vanderpoorten, </a:t>
            </a:r>
          </a:p>
          <a:p>
            <a:pPr marL="857250" lvl="2" indent="0">
              <a:spcBef>
                <a:spcPts val="0"/>
              </a:spcBef>
              <a:buNone/>
            </a:pPr>
            <a:r>
              <a:rPr lang="en-US" sz="1800" dirty="0"/>
              <a:t>	  Ram </a:t>
            </a:r>
            <a:r>
              <a:rPr lang="en-US" sz="1800" dirty="0" err="1"/>
              <a:t>Vankat</a:t>
            </a:r>
            <a:r>
              <a:rPr lang="en-US" sz="1800" dirty="0"/>
              <a:t>, Brad Newhouse, Taylor Thompson</a:t>
            </a:r>
          </a:p>
          <a:p>
            <a:pPr marL="857250" lvl="2" indent="0">
              <a:spcBef>
                <a:spcPts val="0"/>
              </a:spcBef>
              <a:buNone/>
            </a:pPr>
            <a:endParaRPr lang="en-US" sz="1800" dirty="0"/>
          </a:p>
          <a:p>
            <a:pPr marL="514350" indent="-457200">
              <a:buFont typeface="Wingdings" pitchFamily="2" charset="2"/>
              <a:buChar char="q"/>
            </a:pPr>
            <a:r>
              <a:rPr lang="en-US" sz="2300" dirty="0"/>
              <a:t>Create/Update Templates, Checklists, and Guidance Documents in collaboration with SMEs</a:t>
            </a:r>
            <a:endParaRPr lang="en-US" dirty="0"/>
          </a:p>
          <a:p>
            <a:pPr marL="514350" indent="-457200"/>
            <a:endParaRPr lang="en-US" dirty="0"/>
          </a:p>
          <a:p>
            <a:pPr marL="514350" indent="-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1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F7A8766-1D21-480B-8A12-EAC111E5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677656" cy="685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Cross Functional Teams Update (Design)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0200" y="990600"/>
            <a:ext cx="8472800" cy="5529114"/>
          </a:xfrm>
        </p:spPr>
        <p:txBody>
          <a:bodyPr>
            <a:normAutofit fontScale="92500" lnSpcReduction="20000"/>
          </a:bodyPr>
          <a:lstStyle/>
          <a:p>
            <a:pPr marL="514350" indent="-457200">
              <a:buFont typeface="Wingdings" pitchFamily="2" charset="2"/>
              <a:buChar char="q"/>
            </a:pPr>
            <a:r>
              <a:rPr lang="en-US" sz="2300" b="1" dirty="0"/>
              <a:t>Items Accomplished: 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200" dirty="0"/>
              <a:t>Updated RFP Checklists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200" dirty="0"/>
              <a:t>Municipal Approvals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200" dirty="0"/>
              <a:t>State vs Cornell Funded 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200" dirty="0"/>
              <a:t>Preliminary Site Guidelines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200" dirty="0"/>
              <a:t>FCS Asbestos Program Services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200" dirty="0"/>
              <a:t>Project Hazmat Procedures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200" dirty="0"/>
              <a:t>Monthly Status Update Guidance Doc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200" dirty="0"/>
              <a:t>FIG and PM Related Activities</a:t>
            </a:r>
          </a:p>
          <a:p>
            <a:pPr marL="514350" indent="-457200">
              <a:buFont typeface="Wingdings" pitchFamily="2" charset="2"/>
              <a:buChar char="q"/>
            </a:pPr>
            <a:r>
              <a:rPr lang="en-US" sz="2300" b="1" dirty="0"/>
              <a:t>Items Nearly Complete: 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200" dirty="0"/>
              <a:t>Low-Sloped Roofing Projects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200" dirty="0"/>
              <a:t>Site Guidance (Temporary and Permanent)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200" dirty="0"/>
              <a:t>Historic Municipal Approvals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200" dirty="0"/>
              <a:t>Classroom Projects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200" dirty="0"/>
              <a:t>Lab Renewal Projects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200" dirty="0"/>
              <a:t>Cost Control Guidance Document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200" dirty="0"/>
              <a:t>Scope Validation Agenda (Bid Group)</a:t>
            </a:r>
          </a:p>
          <a:p>
            <a:pPr marL="914400" lvl="1" indent="-457200"/>
            <a:endParaRPr lang="en-US" dirty="0"/>
          </a:p>
          <a:p>
            <a:pPr marL="514350" indent="-457200"/>
            <a:endParaRPr lang="en-US" dirty="0"/>
          </a:p>
          <a:p>
            <a:pPr marL="514350" indent="-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85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F7A8766-1D21-480B-8A12-EAC111E5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677656" cy="685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Cross Functional Teams Update (Design)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90200" y="1066800"/>
            <a:ext cx="8472800" cy="5452914"/>
          </a:xfrm>
        </p:spPr>
        <p:txBody>
          <a:bodyPr>
            <a:normAutofit/>
          </a:bodyPr>
          <a:lstStyle/>
          <a:p>
            <a:pPr marL="514350" indent="-457200">
              <a:buFont typeface="Wingdings" pitchFamily="2" charset="2"/>
              <a:buChar char="q"/>
            </a:pPr>
            <a:r>
              <a:rPr lang="en-US" sz="2300" b="1" dirty="0"/>
              <a:t>In the Works: 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000" dirty="0"/>
              <a:t>CIT - Guidance Document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000" dirty="0"/>
              <a:t>A/V - Guidance Document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000" dirty="0"/>
              <a:t>Security and Access Control – Guidance Document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000" dirty="0"/>
              <a:t>ADA – Guidance Document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000" dirty="0"/>
              <a:t>Space Programming – Guidance Document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000" dirty="0"/>
              <a:t>SWPPP - Guidance Document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000" dirty="0"/>
              <a:t>Elevator Renewal – Guidance Document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000" dirty="0"/>
              <a:t>Shops Construction – Guidance Document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000" dirty="0"/>
              <a:t>Moving/Surge/Phasing Plans – Guidance Document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000" dirty="0"/>
              <a:t>Building Envelop Renewal Projects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000" dirty="0"/>
              <a:t>Biannual Art Projects</a:t>
            </a:r>
          </a:p>
          <a:p>
            <a:pPr marL="800100" lvl="1">
              <a:buFont typeface="Courier New" panose="02070309020205020404" pitchFamily="49" charset="0"/>
              <a:buChar char="o"/>
            </a:pPr>
            <a:r>
              <a:rPr lang="en-US" sz="2000" dirty="0"/>
              <a:t>Suggestions/Recommendations?</a:t>
            </a:r>
          </a:p>
          <a:p>
            <a:pPr marL="914400" lvl="1" indent="-457200"/>
            <a:endParaRPr lang="en-US" dirty="0"/>
          </a:p>
          <a:p>
            <a:pPr marL="514350" indent="-457200"/>
            <a:endParaRPr lang="en-US" dirty="0"/>
          </a:p>
          <a:p>
            <a:pPr marL="514350" indent="-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04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7162" y="1760464"/>
            <a:ext cx="652703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sz="32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</a:t>
            </a:r>
            <a:r>
              <a:rPr sz="32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sz="3200" b="1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</a:t>
            </a:r>
            <a:r>
              <a:rPr sz="32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sz="3200" b="1" spc="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7162" y="3086100"/>
            <a:ext cx="6069838" cy="15293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28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</a:t>
            </a:r>
            <a:r>
              <a:rPr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Campus </a:t>
            </a:r>
            <a:r>
              <a:rPr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 </a:t>
            </a:r>
            <a:r>
              <a:rPr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and </a:t>
            </a:r>
            <a:r>
              <a:rPr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Management  </a:t>
            </a:r>
            <a:endParaRPr lang="en-US" sz="2800" spc="-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en-US"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23, 2020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1000" y="1295400"/>
            <a:ext cx="8305800" cy="4953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900" b="1" dirty="0"/>
              <a:t>Mission Vision: </a:t>
            </a:r>
          </a:p>
          <a:p>
            <a:pPr marL="0" indent="0" algn="ctr">
              <a:buNone/>
            </a:pPr>
            <a:r>
              <a:rPr lang="en-US" sz="3000" i="1" dirty="0">
                <a:effectLst/>
                <a:ea typeface="Calibri" panose="020F0502020204030204" pitchFamily="34" charset="0"/>
              </a:rPr>
              <a:t>Leverage the expertise, perspectives, and experience of a cross functional group to develop improvements to the Bid Phase process at Cornell University; </a:t>
            </a:r>
          </a:p>
          <a:p>
            <a:pPr marL="0" indent="0" algn="ctr">
              <a:buNone/>
            </a:pPr>
            <a:endParaRPr lang="en-US" sz="2400" b="1" i="1" dirty="0"/>
          </a:p>
          <a:p>
            <a:pPr marL="0" indent="0" algn="ctr">
              <a:buNone/>
            </a:pPr>
            <a:r>
              <a:rPr lang="en-US" b="1" i="1" dirty="0"/>
              <a:t>Proactively Engaging the Contracting Community</a:t>
            </a:r>
          </a:p>
          <a:p>
            <a:pPr marL="0" indent="0" algn="ctr">
              <a:buNone/>
            </a:pPr>
            <a:endParaRPr lang="en-US" sz="900" b="1" i="1" dirty="0"/>
          </a:p>
          <a:p>
            <a:pPr marL="0" indent="0" algn="ctr">
              <a:buNone/>
            </a:pPr>
            <a:r>
              <a:rPr lang="en-US" b="1" i="1" dirty="0"/>
              <a:t>Cornell Processes – Education &amp; Training</a:t>
            </a:r>
          </a:p>
          <a:p>
            <a:pPr marL="0" indent="0" algn="ctr">
              <a:buNone/>
            </a:pPr>
            <a:endParaRPr lang="en-US" sz="900" b="1" i="1" dirty="0"/>
          </a:p>
          <a:p>
            <a:pPr marL="0" indent="0" algn="ctr">
              <a:buNone/>
            </a:pPr>
            <a:r>
              <a:rPr lang="en-US" b="1" i="1" dirty="0"/>
              <a:t>Campus Wide Bidding Strategy </a:t>
            </a:r>
          </a:p>
          <a:p>
            <a:pPr marL="0" indent="0" algn="ctr">
              <a:buNone/>
            </a:pPr>
            <a:endParaRPr lang="en-US" sz="2400" b="1" i="1" dirty="0"/>
          </a:p>
          <a:p>
            <a:pPr marL="0" indent="0" algn="ctr">
              <a:buNone/>
            </a:pPr>
            <a:r>
              <a:rPr lang="en-US" sz="2400" b="1" i="1" dirty="0"/>
              <a:t> 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2713" y="381000"/>
            <a:ext cx="8677656" cy="685800"/>
          </a:xfrm>
        </p:spPr>
        <p:txBody>
          <a:bodyPr>
            <a:normAutofit/>
          </a:bodyPr>
          <a:lstStyle/>
          <a:p>
            <a:r>
              <a:rPr lang="en-US" sz="3600" dirty="0"/>
              <a:t>Bid Phase Cross-Functional Group </a:t>
            </a:r>
          </a:p>
        </p:txBody>
      </p:sp>
    </p:spTree>
    <p:extLst>
      <p:ext uri="{BB962C8B-B14F-4D97-AF65-F5344CB8AC3E}">
        <p14:creationId xmlns:p14="http://schemas.microsoft.com/office/powerpoint/2010/main" val="346087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1000" y="1295400"/>
            <a:ext cx="8305800" cy="54102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b="1" dirty="0"/>
              <a:t>Cross Functional Group Members: </a:t>
            </a:r>
          </a:p>
          <a:p>
            <a:pPr>
              <a:buFontTx/>
              <a:buChar char="-"/>
            </a:pPr>
            <a:r>
              <a:rPr lang="en-US" sz="2800" dirty="0"/>
              <a:t>PM Groups </a:t>
            </a:r>
          </a:p>
          <a:p>
            <a:pPr>
              <a:buFontTx/>
              <a:buChar char="-"/>
            </a:pPr>
            <a:r>
              <a:rPr lang="en-US" sz="2800" dirty="0"/>
              <a:t>eBuilder Hub</a:t>
            </a:r>
          </a:p>
          <a:p>
            <a:pPr>
              <a:buFontTx/>
              <a:buChar char="-"/>
            </a:pPr>
            <a:r>
              <a:rPr lang="en-US" sz="2800" dirty="0"/>
              <a:t>FCS Contracts Office</a:t>
            </a:r>
          </a:p>
          <a:p>
            <a:pPr>
              <a:buFontTx/>
              <a:buChar char="-"/>
            </a:pPr>
            <a:r>
              <a:rPr lang="en-US" sz="2800" dirty="0"/>
              <a:t>?????</a:t>
            </a:r>
          </a:p>
          <a:p>
            <a:pPr marL="0" indent="0">
              <a:buNone/>
            </a:pPr>
            <a:endParaRPr lang="en-US" sz="1100" b="1" dirty="0"/>
          </a:p>
          <a:p>
            <a:pPr marL="0" indent="0">
              <a:buNone/>
            </a:pPr>
            <a:r>
              <a:rPr lang="en-US" sz="3600" b="1" dirty="0"/>
              <a:t>Expectations: </a:t>
            </a:r>
          </a:p>
          <a:p>
            <a:pPr>
              <a:buFontTx/>
              <a:buChar char="-"/>
            </a:pPr>
            <a:r>
              <a:rPr lang="en-US" sz="2800" dirty="0"/>
              <a:t>Brainstorm Initiatives – “Identify Friction Points”</a:t>
            </a:r>
          </a:p>
          <a:p>
            <a:pPr>
              <a:buFontTx/>
              <a:buChar char="-"/>
            </a:pPr>
            <a:r>
              <a:rPr lang="en-US" sz="2800" dirty="0"/>
              <a:t>Working Sessions (every two weeks)</a:t>
            </a:r>
          </a:p>
          <a:p>
            <a:pPr lvl="1">
              <a:buFontTx/>
              <a:buChar char="-"/>
            </a:pPr>
            <a:r>
              <a:rPr lang="en-US" dirty="0"/>
              <a:t>Lead &amp; Support roles on prioritized initiatives </a:t>
            </a:r>
          </a:p>
          <a:p>
            <a:pPr lvl="1">
              <a:buFontTx/>
              <a:buChar char="-"/>
            </a:pPr>
            <a:endParaRPr lang="en-US" dirty="0"/>
          </a:p>
          <a:p>
            <a:pPr marL="457200" lvl="1" indent="0">
              <a:buNone/>
            </a:pPr>
            <a:endParaRPr lang="en-US" sz="1200" b="1" dirty="0"/>
          </a:p>
          <a:p>
            <a:pPr marL="457200" lvl="1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3000" b="1" dirty="0"/>
              <a:t>Next Session: (August 13, 2020)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1E4E79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2713" y="381000"/>
            <a:ext cx="8677656" cy="685800"/>
          </a:xfrm>
        </p:spPr>
        <p:txBody>
          <a:bodyPr>
            <a:normAutofit/>
          </a:bodyPr>
          <a:lstStyle/>
          <a:p>
            <a:r>
              <a:rPr lang="en-US" sz="3600" dirty="0"/>
              <a:t>Bid Phase Cross-Functional Group </a:t>
            </a:r>
          </a:p>
        </p:txBody>
      </p:sp>
    </p:spTree>
    <p:extLst>
      <p:ext uri="{BB962C8B-B14F-4D97-AF65-F5344CB8AC3E}">
        <p14:creationId xmlns:p14="http://schemas.microsoft.com/office/powerpoint/2010/main" val="420261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102" y="381000"/>
            <a:ext cx="42638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70" dirty="0">
                <a:solidFill>
                  <a:schemeClr val="tx1"/>
                </a:solidFill>
              </a:rPr>
              <a:t>Today’s</a:t>
            </a:r>
            <a:r>
              <a:rPr sz="3600" b="1" spc="-280" dirty="0">
                <a:solidFill>
                  <a:schemeClr val="tx1"/>
                </a:solidFill>
              </a:rPr>
              <a:t> </a:t>
            </a:r>
            <a:r>
              <a:rPr sz="3600" b="1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3553" y="1119725"/>
            <a:ext cx="5481447" cy="51435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0" lvl="1" indent="-285750">
              <a:lnSpc>
                <a:spcPct val="150000"/>
              </a:lnSpc>
              <a:spcBef>
                <a:spcPts val="1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PM Minute: Quarterly Construction Report</a:t>
            </a:r>
          </a:p>
          <a:p>
            <a:pPr marL="1212850" lvl="2" indent="-285750">
              <a:lnSpc>
                <a:spcPct val="150000"/>
              </a:lnSpc>
              <a:spcBef>
                <a:spcPts val="1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Andrew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Magré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5650" lvl="1" indent="-285750">
              <a:lnSpc>
                <a:spcPct val="150000"/>
              </a:lnSpc>
              <a:spcBef>
                <a:spcPts val="1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e-B Minute: e-Builder Security Changes</a:t>
            </a:r>
          </a:p>
          <a:p>
            <a:pPr marL="1212850" lvl="2" indent="-285750">
              <a:lnSpc>
                <a:spcPct val="150000"/>
              </a:lnSpc>
              <a:spcBef>
                <a:spcPts val="1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Donna Sutliff</a:t>
            </a:r>
          </a:p>
          <a:p>
            <a:pPr marL="755650" lvl="1" indent="-285750">
              <a:lnSpc>
                <a:spcPct val="150000"/>
              </a:lnSpc>
              <a:spcBef>
                <a:spcPts val="1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FE Minute: </a:t>
            </a:r>
          </a:p>
          <a:p>
            <a:pPr marL="1212850" lvl="2" indent="-285750">
              <a:lnSpc>
                <a:spcPct val="150000"/>
              </a:lnSpc>
              <a:spcBef>
                <a:spcPts val="1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Building Code Program Manager Office Hours</a:t>
            </a:r>
          </a:p>
          <a:p>
            <a:pPr marL="1670050" lvl="3" indent="-285750">
              <a:lnSpc>
                <a:spcPct val="150000"/>
              </a:lnSpc>
              <a:spcBef>
                <a:spcPts val="1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Mike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Niechwiadowicz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2850" lvl="2" indent="-285750">
              <a:lnSpc>
                <a:spcPct val="150000"/>
              </a:lnSpc>
              <a:spcBef>
                <a:spcPts val="1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Inspection Report </a:t>
            </a:r>
          </a:p>
          <a:p>
            <a:pPr marL="1670050" lvl="3" indent="-285750">
              <a:lnSpc>
                <a:spcPct val="150000"/>
              </a:lnSpc>
              <a:spcBef>
                <a:spcPts val="1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Rob Murray and Jake Duell</a:t>
            </a:r>
          </a:p>
          <a:p>
            <a:pPr marL="755650" lvl="1" indent="-285750">
              <a:lnSpc>
                <a:spcPct val="150000"/>
              </a:lnSpc>
              <a:spcBef>
                <a:spcPts val="1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FM Minute: Pooled Contingency Plan</a:t>
            </a:r>
          </a:p>
          <a:p>
            <a:pPr marL="1212850" lvl="2" indent="-285750">
              <a:lnSpc>
                <a:spcPct val="150000"/>
              </a:lnSpc>
              <a:spcBef>
                <a:spcPts val="1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Keith Barton and Jim Gibbs </a:t>
            </a:r>
          </a:p>
          <a:p>
            <a:pPr marL="755650" lvl="1" indent="-285750">
              <a:lnSpc>
                <a:spcPct val="150000"/>
              </a:lnSpc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PM Cross Functional Groups</a:t>
            </a:r>
          </a:p>
          <a:p>
            <a:pPr marL="1212850" lvl="2" indent="-285750">
              <a:lnSpc>
                <a:spcPct val="150000"/>
              </a:lnSpc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Brad Newhouse (Design Phase)</a:t>
            </a:r>
          </a:p>
          <a:p>
            <a:pPr marL="1212850" lvl="2" indent="-285750">
              <a:lnSpc>
                <a:spcPct val="150000"/>
              </a:lnSpc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1400" spc="-5" dirty="0">
                <a:latin typeface="Arial" panose="020B0604020202020204" pitchFamily="34" charset="0"/>
                <a:cs typeface="Arial" panose="020B0604020202020204" pitchFamily="34" charset="0"/>
              </a:rPr>
              <a:t>Andrew Germain (Bid Phase)</a:t>
            </a:r>
          </a:p>
          <a:p>
            <a:pPr marL="755650" lvl="1" indent="-285750">
              <a:lnSpc>
                <a:spcPct val="150000"/>
              </a:lnSpc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Hazmat Materials </a:t>
            </a:r>
          </a:p>
          <a:p>
            <a:pPr marL="1212850" lvl="2" indent="-285750">
              <a:lnSpc>
                <a:spcPct val="150000"/>
              </a:lnSpc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Greg Smith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6FC92-AF56-4168-BD41-67D3593BE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606" y="1676400"/>
            <a:ext cx="2981741" cy="3781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83285-6077-4AAF-9EC1-2955A2E6F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875" y="1268449"/>
            <a:ext cx="3301005" cy="42179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747C89-F8C3-EA41-B371-9A9D76B22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" b="1526"/>
          <a:stretch/>
        </p:blipFill>
        <p:spPr>
          <a:xfrm>
            <a:off x="553357" y="216569"/>
            <a:ext cx="8037286" cy="66534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44FFFE-87ED-41B9-8496-0309D09B5D46}"/>
              </a:ext>
            </a:extLst>
          </p:cNvPr>
          <p:cNvSpPr/>
          <p:nvPr/>
        </p:nvSpPr>
        <p:spPr>
          <a:xfrm>
            <a:off x="5994400" y="4136571"/>
            <a:ext cx="2293257" cy="333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EE6089D-2333-B74B-860B-FB2D60C932E7}"/>
              </a:ext>
            </a:extLst>
          </p:cNvPr>
          <p:cNvSpPr/>
          <p:nvPr/>
        </p:nvSpPr>
        <p:spPr>
          <a:xfrm rot="8787616">
            <a:off x="2859007" y="3940712"/>
            <a:ext cx="334505" cy="39172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2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44349F-3D84-4B43-9BEC-75F12A5B9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28" y="505835"/>
            <a:ext cx="4741144" cy="613559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B946F3-AC6E-A441-B71A-79414DB808B7}"/>
              </a:ext>
            </a:extLst>
          </p:cNvPr>
          <p:cNvSpPr txBox="1"/>
          <p:nvPr/>
        </p:nvSpPr>
        <p:spPr>
          <a:xfrm>
            <a:off x="338202" y="413360"/>
            <a:ext cx="3244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Q2 Report</a:t>
            </a:r>
          </a:p>
        </p:txBody>
      </p:sp>
    </p:spTree>
    <p:extLst>
      <p:ext uri="{BB962C8B-B14F-4D97-AF65-F5344CB8AC3E}">
        <p14:creationId xmlns:p14="http://schemas.microsoft.com/office/powerpoint/2010/main" val="151780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BD3BC1-8198-DE4F-ACDC-5A3F7F860922}"/>
              </a:ext>
            </a:extLst>
          </p:cNvPr>
          <p:cNvSpPr txBox="1"/>
          <p:nvPr/>
        </p:nvSpPr>
        <p:spPr>
          <a:xfrm>
            <a:off x="338202" y="413360"/>
            <a:ext cx="3244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Construction Volume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6FB60F-6A96-4EB4-99AA-B42C7E52A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16" b="27034"/>
          <a:stretch/>
        </p:blipFill>
        <p:spPr>
          <a:xfrm>
            <a:off x="1371600" y="1895353"/>
            <a:ext cx="6400800" cy="42400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80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BD3BC1-8198-DE4F-ACDC-5A3F7F860922}"/>
              </a:ext>
            </a:extLst>
          </p:cNvPr>
          <p:cNvSpPr txBox="1"/>
          <p:nvPr/>
        </p:nvSpPr>
        <p:spPr>
          <a:xfrm>
            <a:off x="338202" y="413360"/>
            <a:ext cx="5726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Bid Opening Volume - 2020/2021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95F7F1-77F3-43E0-92B8-D7E246A6D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07" b="34218"/>
          <a:stretch/>
        </p:blipFill>
        <p:spPr>
          <a:xfrm>
            <a:off x="1371600" y="1574156"/>
            <a:ext cx="6400800" cy="47626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10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747C89-F8C3-EA41-B371-9A9D76B22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6" b="1526"/>
          <a:stretch/>
        </p:blipFill>
        <p:spPr>
          <a:xfrm>
            <a:off x="553357" y="216569"/>
            <a:ext cx="8037286" cy="66534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44FFFE-87ED-41B9-8496-0309D09B5D46}"/>
              </a:ext>
            </a:extLst>
          </p:cNvPr>
          <p:cNvSpPr/>
          <p:nvPr/>
        </p:nvSpPr>
        <p:spPr>
          <a:xfrm>
            <a:off x="5994400" y="4136571"/>
            <a:ext cx="2293257" cy="333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472F3CCB-568E-3C4A-93E6-8EE96FA0092A}"/>
              </a:ext>
            </a:extLst>
          </p:cNvPr>
          <p:cNvSpPr/>
          <p:nvPr/>
        </p:nvSpPr>
        <p:spPr>
          <a:xfrm rot="8787616">
            <a:off x="2859007" y="3940712"/>
            <a:ext cx="334505" cy="39172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69F41C-5E5F-E642-B403-3838CFF1E2C7}"/>
              </a:ext>
            </a:extLst>
          </p:cNvPr>
          <p:cNvSpPr txBox="1"/>
          <p:nvPr/>
        </p:nvSpPr>
        <p:spPr>
          <a:xfrm>
            <a:off x="2297011" y="5885011"/>
            <a:ext cx="1953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11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3399" y="1766766"/>
            <a:ext cx="7017203" cy="827311"/>
          </a:xfrm>
        </p:spPr>
        <p:txBody>
          <a:bodyPr>
            <a:normAutofit/>
          </a:bodyPr>
          <a:lstStyle/>
          <a:p>
            <a:r>
              <a:rPr lang="en-US" sz="3750" cap="none" dirty="0"/>
              <a:t>e</a:t>
            </a:r>
            <a:r>
              <a:rPr lang="en-US" sz="3750" dirty="0"/>
              <a:t>B MINUTE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3398" y="2463998"/>
            <a:ext cx="7086600" cy="514350"/>
          </a:xfrm>
        </p:spPr>
        <p:txBody>
          <a:bodyPr>
            <a:normAutofit/>
          </a:bodyPr>
          <a:lstStyle/>
          <a:p>
            <a:r>
              <a:rPr lang="en-US" sz="2100" dirty="0"/>
              <a:t>July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902F61-6488-48CA-B5A5-78480633D231}"/>
              </a:ext>
            </a:extLst>
          </p:cNvPr>
          <p:cNvSpPr/>
          <p:nvPr/>
        </p:nvSpPr>
        <p:spPr>
          <a:xfrm>
            <a:off x="2054845" y="3048934"/>
            <a:ext cx="51037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sz="2700" b="1" dirty="0">
                <a:solidFill>
                  <a:prstClr val="black"/>
                </a:solidFill>
                <a:latin typeface="Century Gothic" panose="020B0502020202020204"/>
              </a:rPr>
              <a:t>Upcoming Security Changes</a:t>
            </a:r>
          </a:p>
        </p:txBody>
      </p:sp>
    </p:spTree>
    <p:extLst>
      <p:ext uri="{BB962C8B-B14F-4D97-AF65-F5344CB8AC3E}">
        <p14:creationId xmlns:p14="http://schemas.microsoft.com/office/powerpoint/2010/main" val="2964273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A445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3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21853</TotalTime>
  <Words>1024</Words>
  <Application>Microsoft Office PowerPoint</Application>
  <PresentationFormat>On-screen Show (4:3)</PresentationFormat>
  <Paragraphs>183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Century Gothic</vt:lpstr>
      <vt:lpstr>Courier New</vt:lpstr>
      <vt:lpstr>Helvetica</vt:lpstr>
      <vt:lpstr>Times</vt:lpstr>
      <vt:lpstr>Times New Roman</vt:lpstr>
      <vt:lpstr>Wingdings</vt:lpstr>
      <vt:lpstr>Office Theme</vt:lpstr>
      <vt:lpstr>Vapor Trail</vt:lpstr>
      <vt:lpstr>Office Theme</vt:lpstr>
      <vt:lpstr>Office Theme</vt:lpstr>
      <vt:lpstr>PowerPoint Presentation</vt:lpstr>
      <vt:lpstr>PowerPoint Presentation</vt:lpstr>
      <vt:lpstr>Today’s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eB MINUTE</vt:lpstr>
      <vt:lpstr>PowerPoint Presentation</vt:lpstr>
      <vt:lpstr>PowerPoint Presentation</vt:lpstr>
      <vt:lpstr>PowerPoint Presentation</vt:lpstr>
      <vt:lpstr>Classic vs. Compass (Modern) Style – Any Day Now!</vt:lpstr>
      <vt:lpstr>Setup Tab:  My Settings/Preferences/Interface Settings</vt:lpstr>
      <vt:lpstr>PowerPoint Presentation</vt:lpstr>
      <vt:lpstr>Centrally Funded Planned Maintenance Pooled Contingency</vt:lpstr>
      <vt:lpstr>Cross Functional Teams Update (Design)</vt:lpstr>
      <vt:lpstr>Cross Functional Teams Update (Design)</vt:lpstr>
      <vt:lpstr>Cross Functional Teams Update (Design)</vt:lpstr>
      <vt:lpstr>Bid Phase Cross-Functional Group </vt:lpstr>
      <vt:lpstr>Bid Phase Cross-Functional Group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Thompson</dc:creator>
  <cp:lastModifiedBy>Taylor Thompson</cp:lastModifiedBy>
  <cp:revision>85</cp:revision>
  <dcterms:created xsi:type="dcterms:W3CDTF">2020-02-13T14:27:06Z</dcterms:created>
  <dcterms:modified xsi:type="dcterms:W3CDTF">2020-07-23T17:49:56Z</dcterms:modified>
</cp:coreProperties>
</file>