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1" r:id="rId5"/>
    <p:sldId id="337" r:id="rId6"/>
    <p:sldId id="354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B103A-F6EB-42C3-90EC-DFF5379508C7}" v="2" dt="2020-07-23T16:37:00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65158" autoAdjust="0"/>
  </p:normalViewPr>
  <p:slideViewPr>
    <p:cSldViewPr>
      <p:cViewPr varScale="1">
        <p:scale>
          <a:sx n="40" d="100"/>
          <a:sy n="40" d="100"/>
        </p:scale>
        <p:origin x="20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1636-BF83-424F-A466-198C4D3A8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B7603-7A3E-7C49-AC97-3857D624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1C29-8CB8-A946-A82B-BCDC2B864F9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0C73F-AB01-8541-933B-675071B08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BE9E6-C514-1A4C-B89C-AAB80BFD7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FF3E-2F8B-1641-95A5-5C75A7E5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i="1" dirty="0"/>
              <a:t>Proactively Engaging the Contracting Community</a:t>
            </a:r>
          </a:p>
          <a:p>
            <a:pPr marL="171450" indent="-171450" algn="l">
              <a:buFontTx/>
              <a:buChar char="-"/>
            </a:pPr>
            <a:r>
              <a:rPr lang="en-US" b="1" i="1" dirty="0"/>
              <a:t>Contracting forum </a:t>
            </a:r>
          </a:p>
          <a:p>
            <a:pPr marL="171450" indent="-171450" algn="l">
              <a:buFontTx/>
              <a:buChar char="-"/>
            </a:pPr>
            <a:r>
              <a:rPr lang="en-US" b="1" i="1" dirty="0"/>
              <a:t>Bidder Selection </a:t>
            </a:r>
          </a:p>
          <a:p>
            <a:pPr marL="171450" indent="-171450" algn="l">
              <a:buFontTx/>
              <a:buChar char="-"/>
            </a:pPr>
            <a:r>
              <a:rPr lang="en-US" b="1" i="1" dirty="0"/>
              <a:t>Contac</a:t>
            </a:r>
          </a:p>
          <a:p>
            <a:pPr marL="0" indent="0" algn="ctr">
              <a:buNone/>
            </a:pPr>
            <a:endParaRPr lang="en-US" sz="800" b="1" i="1" dirty="0"/>
          </a:p>
          <a:p>
            <a:pPr marL="0" indent="0" algn="l">
              <a:buNone/>
            </a:pPr>
            <a:r>
              <a:rPr lang="en-US" b="1" i="1" dirty="0"/>
              <a:t>Education &amp; Training of Cornell Processes</a:t>
            </a:r>
          </a:p>
          <a:p>
            <a:pPr marL="0" indent="0" algn="ctr">
              <a:buNone/>
            </a:pPr>
            <a:endParaRPr lang="en-US" sz="800" b="1" i="1" dirty="0"/>
          </a:p>
          <a:p>
            <a:pPr marL="0" indent="0" algn="l">
              <a:buNone/>
            </a:pPr>
            <a:r>
              <a:rPr lang="en-US" b="1" i="1" dirty="0"/>
              <a:t>Development of a Bidding Strategy 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Memo – Signed Back in January 2020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- Planned Maintenance Projects will utilize a pooled contingency 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5" y="1752600"/>
            <a:ext cx="8434915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 Management –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Professional Development Series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8085" y="2971800"/>
            <a:ext cx="6453187" cy="175257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Facilities and Campus Services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Engineering and Project Management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July 23, 2020</a:t>
            </a:r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295400"/>
            <a:ext cx="83058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/>
              <a:t>Mission Vision: </a:t>
            </a:r>
          </a:p>
          <a:p>
            <a:pPr marL="0" indent="0" algn="ctr">
              <a:buNone/>
            </a:pPr>
            <a:r>
              <a:rPr lang="en-US" sz="3000" i="1" dirty="0">
                <a:effectLst/>
                <a:ea typeface="Calibri" panose="020F0502020204030204" pitchFamily="34" charset="0"/>
              </a:rPr>
              <a:t>Leverage the expertise, perspectives, and experience of a cross functional group to develop improvements to the Bid Phase process at Cornell University; </a:t>
            </a:r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r>
              <a:rPr lang="en-US" b="1" i="1" dirty="0"/>
              <a:t>Proactively Engaging the Contracting Community</a:t>
            </a:r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r>
              <a:rPr lang="en-US" b="1" i="1" dirty="0"/>
              <a:t>Cornell Processes – Education &amp; Training</a:t>
            </a:r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r>
              <a:rPr lang="en-US" b="1" i="1" dirty="0"/>
              <a:t>Campus Wide Bidding Strategy </a:t>
            </a:r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r>
              <a:rPr lang="en-US" sz="2400" b="1" i="1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/>
              <a:t>Bid Phase Cross-Functional Group </a:t>
            </a:r>
          </a:p>
        </p:txBody>
      </p:sp>
    </p:spTree>
    <p:extLst>
      <p:ext uri="{BB962C8B-B14F-4D97-AF65-F5344CB8AC3E}">
        <p14:creationId xmlns:p14="http://schemas.microsoft.com/office/powerpoint/2010/main" val="3460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295400"/>
            <a:ext cx="83058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/>
              <a:t>Cross Functional Group Members: </a:t>
            </a:r>
          </a:p>
          <a:p>
            <a:pPr>
              <a:buFontTx/>
              <a:buChar char="-"/>
            </a:pPr>
            <a:r>
              <a:rPr lang="en-US" sz="2800" dirty="0"/>
              <a:t>PM Groups </a:t>
            </a:r>
          </a:p>
          <a:p>
            <a:pPr>
              <a:buFontTx/>
              <a:buChar char="-"/>
            </a:pPr>
            <a:r>
              <a:rPr lang="en-US" sz="2800" dirty="0"/>
              <a:t>eBuilder Hub</a:t>
            </a:r>
          </a:p>
          <a:p>
            <a:pPr>
              <a:buFontTx/>
              <a:buChar char="-"/>
            </a:pPr>
            <a:r>
              <a:rPr lang="en-US" sz="2800" dirty="0"/>
              <a:t>FCS Contracts Office</a:t>
            </a:r>
          </a:p>
          <a:p>
            <a:pPr>
              <a:buFontTx/>
              <a:buChar char="-"/>
            </a:pPr>
            <a:r>
              <a:rPr lang="en-US" sz="2800" dirty="0"/>
              <a:t>?????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3600" b="1" dirty="0"/>
              <a:t>Expectations: </a:t>
            </a:r>
          </a:p>
          <a:p>
            <a:pPr>
              <a:buFontTx/>
              <a:buChar char="-"/>
            </a:pPr>
            <a:r>
              <a:rPr lang="en-US" sz="2800" dirty="0"/>
              <a:t>Brainstorm Initiatives – “Identify Friction Points”</a:t>
            </a:r>
          </a:p>
          <a:p>
            <a:pPr>
              <a:buFontTx/>
              <a:buChar char="-"/>
            </a:pPr>
            <a:r>
              <a:rPr lang="en-US" sz="2800" dirty="0"/>
              <a:t>Working Sessions (every two weeks)</a:t>
            </a:r>
          </a:p>
          <a:p>
            <a:pPr lvl="1">
              <a:buFontTx/>
              <a:buChar char="-"/>
            </a:pPr>
            <a:r>
              <a:rPr lang="en-US" dirty="0"/>
              <a:t>Lead &amp; Support roles on prioritized initiatives 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457200" lvl="1" indent="0">
              <a:buNone/>
            </a:pPr>
            <a:endParaRPr lang="en-US" sz="1200" b="1" dirty="0"/>
          </a:p>
          <a:p>
            <a:pPr marL="457200" lvl="1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000" b="1" dirty="0"/>
              <a:t>Next Session: (August 13, 2020)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/>
              <a:t>Bid Phase Cross-Functional Group </a:t>
            </a:r>
          </a:p>
        </p:txBody>
      </p:sp>
    </p:spTree>
    <p:extLst>
      <p:ext uri="{BB962C8B-B14F-4D97-AF65-F5344CB8AC3E}">
        <p14:creationId xmlns:p14="http://schemas.microsoft.com/office/powerpoint/2010/main" val="4202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c1ce05-e5f0-4c81-a246-c4d1ac965303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8" ma:contentTypeDescription="Create a new document." ma:contentTypeScope="" ma:versionID="fe6efeea1490aa1ee28f65fea1d812cc">
  <xsd:schema xmlns:xsd="http://www.w3.org/2001/XMLSchema" xmlns:xs="http://www.w3.org/2001/XMLSchema" xmlns:p="http://schemas.microsoft.com/office/2006/metadata/properties" xmlns:ns3="e4c1ce05-e5f0-4c81-a246-c4d1ac965303" xmlns:ns4="ece15c1f-51c3-484a-811e-5f7df647bd55" targetNamespace="http://schemas.microsoft.com/office/2006/metadata/properties" ma:root="true" ma:fieldsID="90ce9f5d65df3377146351696ddd3efa" ns3:_="" ns4:_="">
    <xsd:import namespace="e4c1ce05-e5f0-4c81-a246-c4d1ac965303"/>
    <xsd:import namespace="ece15c1f-51c3-484a-811e-5f7df647bd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15c1f-51c3-484a-811e-5f7df647b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e4c1ce05-e5f0-4c81-a246-c4d1ac965303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ece15c1f-51c3-484a-811e-5f7df647bd55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1A3747-F4F9-4D72-83BF-DA3468598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ece15c1f-51c3-484a-811e-5f7df647b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21668</TotalTime>
  <Words>157</Words>
  <Application>Microsoft Office PowerPoint</Application>
  <PresentationFormat>On-screen Show (4:3)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Times</vt:lpstr>
      <vt:lpstr>Office Theme</vt:lpstr>
      <vt:lpstr>Project Management –  Professional Development Series </vt:lpstr>
      <vt:lpstr>Bid Phase Cross-Functional Group </vt:lpstr>
      <vt:lpstr>Bid Phase Cross-Functional Group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612</cp:revision>
  <cp:lastPrinted>2019-09-26T15:38:16Z</cp:lastPrinted>
  <dcterms:created xsi:type="dcterms:W3CDTF">2014-05-07T13:58:10Z</dcterms:created>
  <dcterms:modified xsi:type="dcterms:W3CDTF">2020-07-23T17:48:48Z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