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6" r:id="rId3"/>
    <p:sldId id="304" r:id="rId4"/>
    <p:sldId id="303" r:id="rId5"/>
    <p:sldId id="297" r:id="rId6"/>
    <p:sldId id="300" r:id="rId7"/>
    <p:sldId id="301" r:id="rId8"/>
    <p:sldId id="302" r:id="rId9"/>
    <p:sldId id="298" r:id="rId10"/>
    <p:sldId id="273" r:id="rId11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elly Davis" initials="KD" lastIdx="0" clrIdx="0">
    <p:extLst>
      <p:ext uri="{19B8F6BF-5375-455C-9EA6-DF929625EA0E}">
        <p15:presenceInfo xmlns:p15="http://schemas.microsoft.com/office/powerpoint/2012/main" userId="S-1-5-21-1275210071-879983540-725345543-1285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72" autoAdjust="0"/>
    <p:restoredTop sz="86047" autoAdjust="0"/>
  </p:normalViewPr>
  <p:slideViewPr>
    <p:cSldViewPr snapToGrid="0">
      <p:cViewPr varScale="1">
        <p:scale>
          <a:sx n="112" d="100"/>
          <a:sy n="112" d="100"/>
        </p:scale>
        <p:origin x="29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123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B88F0-12C2-42C8-B784-5BEB0054F19B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E3A37-12A6-4814-9B91-7C1D3B017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715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CD9112-93E7-4348-A892-6AB783512AE4}" type="datetimeFigureOut">
              <a:rPr lang="en-US" smtClean="0"/>
              <a:t>5/8/2020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F8642-BD10-4F73-A3B1-AD1F99A14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0342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F8642-BD10-4F73-A3B1-AD1F99A149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8023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F8642-BD10-4F73-A3B1-AD1F99A149C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788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PM’s no longer need to manually update these particular project custom fields, In fact, for Capital Projects we ask that you do not manually update.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If more than 1 Construction Agreement on same project, more than one Company will be listed as Prime Contractor on details page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F8642-BD10-4F73-A3B1-AD1F99A149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66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do I use Comment?</a:t>
            </a:r>
          </a:p>
          <a:p>
            <a:r>
              <a:rPr lang="en-US" dirty="0"/>
              <a:t>When do I use Request Comment?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F8642-BD10-4F73-A3B1-AD1F99A149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026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Use it to make comments that you want other actors to see going forward in the process.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Actors in the process going forward and anyone who can view the process can read all comments that have been made.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F8642-BD10-4F73-A3B1-AD1F99A149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64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Here’s what a Comment looks like: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Indicates who made the comment and exactly when it was made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Facilities Contracts staff making comments as a process moves forward AND also why it is not moving forward as reference to anyone who might look and wonder why is this process stuck?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Comments will also look like this whenever actors are prompted/required to make a comment when taking a Revise, Reject, or Void action as well.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F8642-BD10-4F73-A3B1-AD1F99A149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98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F8642-BD10-4F73-A3B1-AD1F99A149C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272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latin typeface="+mn-lt"/>
                <a:ea typeface="Times New Roman" panose="02020603050405020304" pitchFamily="18" charset="0"/>
                <a:cs typeface="Helvetica" panose="020B0604020202020204" pitchFamily="34" charset="0"/>
              </a:rPr>
              <a:t>If process moves forward without a response; the ability to respond directly via the action item or the “click here” link is no longer an option for the responder – error message will be generated.</a:t>
            </a:r>
          </a:p>
          <a:p>
            <a:endParaRPr lang="en-US" sz="1200" kern="1200" dirty="0">
              <a:solidFill>
                <a:schemeClr val="tx1"/>
              </a:solidFill>
              <a:latin typeface="+mn-lt"/>
              <a:cs typeface="Helvetica" panose="020B0604020202020204" pitchFamily="34" charset="0"/>
            </a:endParaRPr>
          </a:p>
          <a:p>
            <a:r>
              <a:rPr lang="en-US" sz="1200" kern="1200" dirty="0">
                <a:solidFill>
                  <a:schemeClr val="tx1"/>
                </a:solidFill>
                <a:latin typeface="+mn-lt"/>
                <a:cs typeface="Helvetica" panose="020B0604020202020204" pitchFamily="34" charset="0"/>
              </a:rPr>
              <a:t>DR process is a great example of when this has often occurred.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F8642-BD10-4F73-A3B1-AD1F99A149C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285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Here’s what a Requested Comment looks like: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Indicates who made the request for comment and exactly when they made the request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Indicates which step it was in when the request was made and who was asked to make a comment.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By the way, Salutations, extra spacing, and Signatures are not required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F8642-BD10-4F73-A3B1-AD1F99A149C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756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It is OK to save yourself a few key strokes – people will know who it came from and who it was addressed to from both the email message that was received and by the requestor / requestee info.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F8642-BD10-4F73-A3B1-AD1F99A149C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296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161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3948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683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04590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895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4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013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9446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280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935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972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273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764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008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95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936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95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xxxx@cornell.edu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xxxx@cornell.ed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7864" y="1212687"/>
            <a:ext cx="9356271" cy="1103081"/>
          </a:xfrm>
        </p:spPr>
        <p:txBody>
          <a:bodyPr>
            <a:normAutofit/>
          </a:bodyPr>
          <a:lstStyle/>
          <a:p>
            <a:r>
              <a:rPr lang="en-US" sz="5000" cap="none" dirty="0"/>
              <a:t>e</a:t>
            </a:r>
            <a:r>
              <a:rPr lang="en-US" sz="5000" dirty="0"/>
              <a:t>B MINUTE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7864" y="2142330"/>
            <a:ext cx="9448800" cy="685800"/>
          </a:xfrm>
        </p:spPr>
        <p:txBody>
          <a:bodyPr>
            <a:normAutofit/>
          </a:bodyPr>
          <a:lstStyle/>
          <a:p>
            <a:r>
              <a:rPr lang="en-US" sz="2800" dirty="0"/>
              <a:t>May 2020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902F61-6488-48CA-B5A5-78480633D231}"/>
              </a:ext>
            </a:extLst>
          </p:cNvPr>
          <p:cNvSpPr/>
          <p:nvPr/>
        </p:nvSpPr>
        <p:spPr>
          <a:xfrm>
            <a:off x="2243365" y="2811460"/>
            <a:ext cx="610688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Project Details Custom Fields: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Architect/Engineer of Record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Prime Contractor</a:t>
            </a:r>
          </a:p>
          <a:p>
            <a:endParaRPr lang="en-US" sz="2800" b="1" dirty="0"/>
          </a:p>
          <a:p>
            <a:r>
              <a:rPr lang="en-US" sz="2800" b="1" dirty="0"/>
              <a:t>Comment V. Request Comment</a:t>
            </a:r>
          </a:p>
        </p:txBody>
      </p:sp>
    </p:spTree>
    <p:extLst>
      <p:ext uri="{BB962C8B-B14F-4D97-AF65-F5344CB8AC3E}">
        <p14:creationId xmlns:p14="http://schemas.microsoft.com/office/powerpoint/2010/main" val="2964273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356271" cy="1103081"/>
          </a:xfrm>
        </p:spPr>
        <p:txBody>
          <a:bodyPr>
            <a:normAutofit/>
          </a:bodyPr>
          <a:lstStyle/>
          <a:p>
            <a:r>
              <a:rPr lang="en-US" sz="50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45916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76800" y="303742"/>
            <a:ext cx="7315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Project Details Page Items Updated</a:t>
            </a:r>
          </a:p>
          <a:p>
            <a:r>
              <a:rPr lang="en-US" sz="2800" b="1" dirty="0"/>
              <a:t>via the Contract Approval Process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D02F3D9-6722-4E39-9B71-AD53B444FC3E}"/>
              </a:ext>
            </a:extLst>
          </p:cNvPr>
          <p:cNvSpPr/>
          <p:nvPr/>
        </p:nvSpPr>
        <p:spPr>
          <a:xfrm>
            <a:off x="622300" y="1719260"/>
            <a:ext cx="109982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dirty="0">
                <a:latin typeface="+mj-lt"/>
                <a:cs typeface="Helvetica" panose="020B0604020202020204" pitchFamily="34" charset="0"/>
              </a:rPr>
              <a:t>Project Custom Fields are auto populated with </a:t>
            </a:r>
            <a:r>
              <a:rPr lang="en-US" sz="2800" u="sng" dirty="0">
                <a:latin typeface="+mj-lt"/>
                <a:cs typeface="Helvetica" panose="020B0604020202020204" pitchFamily="34" charset="0"/>
              </a:rPr>
              <a:t>Company Name</a:t>
            </a:r>
            <a:r>
              <a:rPr lang="en-US" sz="2800" dirty="0">
                <a:latin typeface="+mj-lt"/>
                <a:cs typeface="Helvetica" panose="020B0604020202020204" pitchFamily="34" charset="0"/>
              </a:rPr>
              <a:t> upon approval of a Contract Approval (CA) Process (as of 4/24/2020):</a:t>
            </a:r>
            <a:br>
              <a:rPr lang="en-US" sz="2800" dirty="0">
                <a:latin typeface="+mj-lt"/>
                <a:cs typeface="Helvetica" panose="020B0604020202020204" pitchFamily="34" charset="0"/>
              </a:rPr>
            </a:br>
            <a:endParaRPr lang="en-US" sz="2800" dirty="0">
              <a:latin typeface="+mj-lt"/>
              <a:cs typeface="Helvetica" panose="020B0604020202020204" pitchFamily="34" charset="0"/>
            </a:endParaRP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  <a:cs typeface="Helvetica" panose="020B0604020202020204" pitchFamily="34" charset="0"/>
              </a:rPr>
              <a:t>Architect/Engineer of Record </a:t>
            </a:r>
          </a:p>
          <a:p>
            <a:pPr lvl="3">
              <a:spcAft>
                <a:spcPts val="1200"/>
              </a:spcAft>
            </a:pPr>
            <a:r>
              <a:rPr lang="en-US" sz="2400" b="1" dirty="0">
                <a:latin typeface="+mj-lt"/>
                <a:cs typeface="Helvetica" panose="020B0604020202020204" pitchFamily="34" charset="0"/>
              </a:rPr>
              <a:t>If </a:t>
            </a:r>
            <a:r>
              <a:rPr lang="en-US" sz="2400" dirty="0">
                <a:latin typeface="+mj-lt"/>
                <a:cs typeface="Helvetica" panose="020B0604020202020204" pitchFamily="34" charset="0"/>
              </a:rPr>
              <a:t>commitment is for a design services where construction documents are a deliverable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+mj-lt"/>
                <a:cs typeface="Helvetica" panose="020B0604020202020204" pitchFamily="34" charset="0"/>
              </a:rPr>
              <a:t>Prime Contractor </a:t>
            </a:r>
          </a:p>
          <a:p>
            <a:pPr lvl="3">
              <a:spcAft>
                <a:spcPts val="1200"/>
              </a:spcAft>
            </a:pPr>
            <a:r>
              <a:rPr lang="en-US" sz="2400" b="1" dirty="0">
                <a:latin typeface="+mj-lt"/>
                <a:cs typeface="Helvetica" panose="020B0604020202020204" pitchFamily="34" charset="0"/>
              </a:rPr>
              <a:t>If </a:t>
            </a:r>
            <a:r>
              <a:rPr lang="en-US" sz="2400" dirty="0">
                <a:latin typeface="+mj-lt"/>
                <a:cs typeface="Helvetica" panose="020B0604020202020204" pitchFamily="34" charset="0"/>
              </a:rPr>
              <a:t>CA is for a Construction Agreement commitment type</a:t>
            </a:r>
          </a:p>
        </p:txBody>
      </p:sp>
    </p:spTree>
    <p:extLst>
      <p:ext uri="{BB962C8B-B14F-4D97-AF65-F5344CB8AC3E}">
        <p14:creationId xmlns:p14="http://schemas.microsoft.com/office/powerpoint/2010/main" val="2648666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7414" y="303742"/>
            <a:ext cx="61068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Comment V. Request Comment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C8A2036-034A-497D-9399-C0BD79566E99}"/>
              </a:ext>
            </a:extLst>
          </p:cNvPr>
          <p:cNvGrpSpPr/>
          <p:nvPr/>
        </p:nvGrpSpPr>
        <p:grpSpPr>
          <a:xfrm>
            <a:off x="2387064" y="2524397"/>
            <a:ext cx="7276699" cy="1316083"/>
            <a:chOff x="3041583" y="2524397"/>
            <a:chExt cx="5823284" cy="904603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399E3C0-06D5-46ED-A565-248C49F2274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75614" t="52763" r="1453" b="25549"/>
            <a:stretch/>
          </p:blipFill>
          <p:spPr>
            <a:xfrm>
              <a:off x="3041583" y="2524397"/>
              <a:ext cx="5823284" cy="904603"/>
            </a:xfrm>
            <a:prstGeom prst="rect">
              <a:avLst/>
            </a:prstGeom>
            <a:ln>
              <a:noFill/>
            </a:ln>
          </p:spPr>
        </p:pic>
        <p:sp>
          <p:nvSpPr>
            <p:cNvPr id="3" name="Rectangle: Rounded Corners 2">
              <a:extLst>
                <a:ext uri="{FF2B5EF4-FFF2-40B4-BE49-F238E27FC236}">
                  <a16:creationId xmlns:a16="http://schemas.microsoft.com/office/drawing/2014/main" id="{EF01377C-D7D8-4ED7-BF47-59A5EF2898A1}"/>
                </a:ext>
              </a:extLst>
            </p:cNvPr>
            <p:cNvSpPr/>
            <p:nvPr/>
          </p:nvSpPr>
          <p:spPr>
            <a:xfrm>
              <a:off x="3239245" y="2716816"/>
              <a:ext cx="3219307" cy="519764"/>
            </a:xfrm>
            <a:prstGeom prst="roundRect">
              <a:avLst/>
            </a:prstGeom>
            <a:noFill/>
            <a:ln w="3492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A5812E73-71EE-4AC7-8CAC-56AD0B86BABD}"/>
                </a:ext>
              </a:extLst>
            </p:cNvPr>
            <p:cNvSpPr/>
            <p:nvPr/>
          </p:nvSpPr>
          <p:spPr>
            <a:xfrm>
              <a:off x="6656214" y="2716816"/>
              <a:ext cx="1958397" cy="519764"/>
            </a:xfrm>
            <a:prstGeom prst="roundRect">
              <a:avLst/>
            </a:prstGeom>
            <a:noFill/>
            <a:ln w="3492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6280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7414" y="303742"/>
            <a:ext cx="61068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Comment V. Request Comment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FAD074-9E05-49F7-BCAA-4DC5AF07F8AA}"/>
              </a:ext>
            </a:extLst>
          </p:cNvPr>
          <p:cNvSpPr/>
          <p:nvPr/>
        </p:nvSpPr>
        <p:spPr>
          <a:xfrm>
            <a:off x="320033" y="3429000"/>
            <a:ext cx="11551933" cy="3088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800"/>
              </a:spcAft>
            </a:pPr>
            <a:r>
              <a:rPr lang="en-US" sz="2800" dirty="0">
                <a:latin typeface="+mj-lt"/>
                <a:ea typeface="Times New Roman" panose="02020603050405020304" pitchFamily="18" charset="0"/>
                <a:cs typeface="Helvetica" panose="020B0604020202020204" pitchFamily="34" charset="0"/>
              </a:rPr>
              <a:t>Comment:  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  <a:ea typeface="Times New Roman" panose="02020603050405020304" pitchFamily="18" charset="0"/>
                <a:cs typeface="Helvetica" panose="020B0604020202020204" pitchFamily="34" charset="0"/>
              </a:rPr>
              <a:t>Any user who can </a:t>
            </a:r>
            <a:r>
              <a:rPr lang="en-US" sz="2800" u="sng" dirty="0">
                <a:latin typeface="+mj-lt"/>
                <a:ea typeface="Times New Roman" panose="02020603050405020304" pitchFamily="18" charset="0"/>
                <a:cs typeface="Helvetica" panose="020B0604020202020204" pitchFamily="34" charset="0"/>
              </a:rPr>
              <a:t>view</a:t>
            </a:r>
            <a:r>
              <a:rPr lang="en-US" sz="2800" dirty="0">
                <a:latin typeface="+mj-lt"/>
                <a:ea typeface="Times New Roman" panose="02020603050405020304" pitchFamily="18" charset="0"/>
                <a:cs typeface="Helvetica" panose="020B0604020202020204" pitchFamily="34" charset="0"/>
              </a:rPr>
              <a:t> a process can add a comment at any time; in some cases even after the process is complete.  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  <a:ea typeface="Times New Roman" panose="02020603050405020304" pitchFamily="18" charset="0"/>
                <a:cs typeface="Helvetica" panose="020B0604020202020204" pitchFamily="34" charset="0"/>
              </a:rPr>
              <a:t>A comment made using this button </a:t>
            </a:r>
            <a:r>
              <a:rPr lang="en-US" sz="2800" u="sng" dirty="0">
                <a:latin typeface="+mj-lt"/>
                <a:ea typeface="Times New Roman" panose="02020603050405020304" pitchFamily="18" charset="0"/>
                <a:cs typeface="Helvetica" panose="020B0604020202020204" pitchFamily="34" charset="0"/>
              </a:rPr>
              <a:t>does not automatically alert</a:t>
            </a:r>
            <a:r>
              <a:rPr lang="en-US" sz="2800" dirty="0">
                <a:latin typeface="+mj-lt"/>
                <a:ea typeface="Times New Roman" panose="02020603050405020304" pitchFamily="18" charset="0"/>
                <a:cs typeface="Helvetica" panose="020B0604020202020204" pitchFamily="34" charset="0"/>
              </a:rPr>
              <a:t> any actor/user that a comment has been made.</a:t>
            </a:r>
          </a:p>
          <a:p>
            <a:pPr lvl="1">
              <a:spcAft>
                <a:spcPts val="800"/>
              </a:spcAft>
            </a:pPr>
            <a:endParaRPr lang="en-US" sz="2800" dirty="0">
              <a:latin typeface="+mj-lt"/>
              <a:ea typeface="Times New Roman" panose="02020603050405020304" pitchFamily="18" charset="0"/>
              <a:cs typeface="Helvetica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99E3C0-06D5-46ED-A565-248C49F2274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366"/>
          <a:stretch/>
        </p:blipFill>
        <p:spPr>
          <a:xfrm>
            <a:off x="503619" y="1460500"/>
            <a:ext cx="11368347" cy="1636452"/>
          </a:xfrm>
          <a:prstGeom prst="rect">
            <a:avLst/>
          </a:prstGeom>
          <a:ln>
            <a:noFill/>
          </a:ln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9FBA4C87-7EA3-49DF-9D3E-7930D2B373C9}"/>
              </a:ext>
            </a:extLst>
          </p:cNvPr>
          <p:cNvSpPr/>
          <p:nvPr/>
        </p:nvSpPr>
        <p:spPr>
          <a:xfrm>
            <a:off x="10597243" y="2204357"/>
            <a:ext cx="1091138" cy="440872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97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77705" y="247134"/>
            <a:ext cx="38394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Comment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463D0AC-CD45-4050-AE70-ACE0FC664A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307" y="1724297"/>
            <a:ext cx="11487386" cy="420624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DBFCA23-0534-4AF4-AA69-4BC2463DF6A2}"/>
              </a:ext>
            </a:extLst>
          </p:cNvPr>
          <p:cNvSpPr/>
          <p:nvPr/>
        </p:nvSpPr>
        <p:spPr>
          <a:xfrm>
            <a:off x="10329705" y="2485710"/>
            <a:ext cx="1235948" cy="548891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50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7414" y="303742"/>
            <a:ext cx="61068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Comment V. Request Comment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FAD074-9E05-49F7-BCAA-4DC5AF07F8AA}"/>
              </a:ext>
            </a:extLst>
          </p:cNvPr>
          <p:cNvSpPr/>
          <p:nvPr/>
        </p:nvSpPr>
        <p:spPr>
          <a:xfrm>
            <a:off x="320033" y="3035346"/>
            <a:ext cx="11551933" cy="45345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800"/>
              </a:spcAft>
            </a:pPr>
            <a:r>
              <a:rPr lang="en-US" sz="2800" dirty="0">
                <a:latin typeface="+mj-lt"/>
                <a:ea typeface="Times New Roman" panose="02020603050405020304" pitchFamily="18" charset="0"/>
                <a:cs typeface="Helvetica" panose="020B0604020202020204" pitchFamily="34" charset="0"/>
              </a:rPr>
              <a:t>Request Comment:  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  <a:ea typeface="Times New Roman" panose="02020603050405020304" pitchFamily="18" charset="0"/>
                <a:cs typeface="Helvetica" panose="020B0604020202020204" pitchFamily="34" charset="0"/>
              </a:rPr>
              <a:t>An actor on a process may Request Comment from Users on the project or from external via email address. 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  <a:ea typeface="Times New Roman" panose="02020603050405020304" pitchFamily="18" charset="0"/>
                <a:cs typeface="Helvetica" panose="020B0604020202020204" pitchFamily="34" charset="0"/>
              </a:rPr>
              <a:t>Requestor has option of allowing files to be attached (must designate the document folder) and including a respond by date.   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ea typeface="Times New Roman" panose="02020603050405020304" pitchFamily="18" charset="0"/>
                <a:cs typeface="Helvetica" panose="020B0604020202020204" pitchFamily="34" charset="0"/>
              </a:rPr>
              <a:t>Sends email to the person from whom you have requested comment. </a:t>
            </a:r>
            <a:endParaRPr lang="en-US" sz="2800" dirty="0">
              <a:latin typeface="+mj-lt"/>
              <a:ea typeface="Times New Roman" panose="02020603050405020304" pitchFamily="18" charset="0"/>
              <a:cs typeface="Helvetica" panose="020B0604020202020204" pitchFamily="34" charset="0"/>
            </a:endParaRPr>
          </a:p>
          <a:p>
            <a:pPr lvl="1">
              <a:spcAft>
                <a:spcPts val="800"/>
              </a:spcAft>
            </a:pPr>
            <a:endParaRPr lang="en-US" sz="2800" dirty="0">
              <a:latin typeface="+mj-lt"/>
              <a:ea typeface="Times New Roman" panose="02020603050405020304" pitchFamily="18" charset="0"/>
              <a:cs typeface="Helvetica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99E3C0-06D5-46ED-A565-248C49F2274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366"/>
          <a:stretch/>
        </p:blipFill>
        <p:spPr>
          <a:xfrm>
            <a:off x="503619" y="1460500"/>
            <a:ext cx="11368347" cy="1636452"/>
          </a:xfrm>
          <a:prstGeom prst="rect">
            <a:avLst/>
          </a:prstGeom>
          <a:ln>
            <a:noFill/>
          </a:ln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9FBA4C87-7EA3-49DF-9D3E-7930D2B373C9}"/>
              </a:ext>
            </a:extLst>
          </p:cNvPr>
          <p:cNvSpPr/>
          <p:nvPr/>
        </p:nvSpPr>
        <p:spPr>
          <a:xfrm>
            <a:off x="9095014" y="2188028"/>
            <a:ext cx="1616529" cy="506186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37414" y="303742"/>
            <a:ext cx="610688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Comment V. Request Comment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DFAD074-9E05-49F7-BCAA-4DC5AF07F8AA}"/>
              </a:ext>
            </a:extLst>
          </p:cNvPr>
          <p:cNvSpPr/>
          <p:nvPr/>
        </p:nvSpPr>
        <p:spPr>
          <a:xfrm>
            <a:off x="320033" y="3096952"/>
            <a:ext cx="11551933" cy="3518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spcAft>
                <a:spcPts val="800"/>
              </a:spcAft>
            </a:pPr>
            <a:r>
              <a:rPr lang="en-US" sz="2800" dirty="0">
                <a:latin typeface="+mj-lt"/>
                <a:ea typeface="Times New Roman" panose="02020603050405020304" pitchFamily="18" charset="0"/>
                <a:cs typeface="Helvetica" panose="020B0604020202020204" pitchFamily="34" charset="0"/>
              </a:rPr>
              <a:t>Request Comment:  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  <a:ea typeface="Times New Roman" panose="02020603050405020304" pitchFamily="18" charset="0"/>
                <a:cs typeface="Helvetica" panose="020B0604020202020204" pitchFamily="34" charset="0"/>
              </a:rPr>
              <a:t>Users assigned a role on the Project will also have an action in their court (eB Home Page). 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  <a:ea typeface="Times New Roman" panose="02020603050405020304" pitchFamily="18" charset="0"/>
                <a:cs typeface="Helvetica" panose="020B0604020202020204" pitchFamily="34" charset="0"/>
              </a:rPr>
              <a:t>Externals must respond via the “click here” link embedded in the email notification.  </a:t>
            </a:r>
          </a:p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  <a:ea typeface="Times New Roman" panose="02020603050405020304" pitchFamily="18" charset="0"/>
                <a:cs typeface="Helvetica" panose="020B0604020202020204" pitchFamily="34" charset="0"/>
              </a:rPr>
              <a:t>Request is only “active” while the process remains in the step from which the request was made.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99E3C0-06D5-46ED-A565-248C49F2274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2366"/>
          <a:stretch/>
        </p:blipFill>
        <p:spPr>
          <a:xfrm>
            <a:off x="503619" y="1460500"/>
            <a:ext cx="11368347" cy="1636452"/>
          </a:xfrm>
          <a:prstGeom prst="rect">
            <a:avLst/>
          </a:prstGeom>
          <a:ln>
            <a:noFill/>
          </a:ln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9FBA4C87-7EA3-49DF-9D3E-7930D2B373C9}"/>
              </a:ext>
            </a:extLst>
          </p:cNvPr>
          <p:cNvSpPr/>
          <p:nvPr/>
        </p:nvSpPr>
        <p:spPr>
          <a:xfrm>
            <a:off x="9095014" y="2188028"/>
            <a:ext cx="1616529" cy="506186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12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77705" y="247134"/>
            <a:ext cx="38394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Requested Comment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2479" y="3853198"/>
            <a:ext cx="200025" cy="20002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3767630-73F7-418D-8A63-2836ACC73421}"/>
              </a:ext>
            </a:extLst>
          </p:cNvPr>
          <p:cNvSpPr/>
          <p:nvPr/>
        </p:nvSpPr>
        <p:spPr>
          <a:xfrm>
            <a:off x="698500" y="1443841"/>
            <a:ext cx="10795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Joe Manager, Cornell University, 05.05.2020 1:21 PM</a:t>
            </a:r>
          </a:p>
          <a:p>
            <a:r>
              <a:rPr lang="en-US" dirty="0"/>
              <a:t>Requested comment on step Error Code Step #2 from Jane Administrator </a:t>
            </a:r>
            <a:r>
              <a:rPr lang="en-US" dirty="0">
                <a:hlinkClick r:id="rId4"/>
              </a:rPr>
              <a:t>xxxx@cornell.edu</a:t>
            </a:r>
            <a:r>
              <a:rPr lang="en-US" dirty="0"/>
              <a:t>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Hi Jane,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This is the CO I've been asking about on this project.  I submitted a ZBC to move contingency into the construction line, which was approved.  There should be money, so I'm not sure why I'm getting this error message.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Help?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Thanks!</a:t>
            </a:r>
            <a:br>
              <a:rPr lang="en-US" dirty="0"/>
            </a:br>
            <a:br>
              <a:rPr lang="en-US" dirty="0"/>
            </a:br>
            <a:r>
              <a:rPr lang="en-US" dirty="0"/>
              <a:t>Joe</a:t>
            </a:r>
            <a:endParaRPr lang="en-US" dirty="0">
              <a:effectLst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48A23B-6A38-4C0F-A0F0-1D12A0805996}"/>
              </a:ext>
            </a:extLst>
          </p:cNvPr>
          <p:cNvSpPr/>
          <p:nvPr/>
        </p:nvSpPr>
        <p:spPr>
          <a:xfrm>
            <a:off x="5686566" y="1353457"/>
            <a:ext cx="5806933" cy="440872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4B5AE10-6E7E-4EEE-A7E7-16E85E3F1014}"/>
              </a:ext>
            </a:extLst>
          </p:cNvPr>
          <p:cNvSpPr/>
          <p:nvPr/>
        </p:nvSpPr>
        <p:spPr>
          <a:xfrm>
            <a:off x="3578366" y="1664276"/>
            <a:ext cx="7661134" cy="532823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609F52-E38F-4C7E-B38B-1E406646941C}"/>
              </a:ext>
            </a:extLst>
          </p:cNvPr>
          <p:cNvSpPr/>
          <p:nvPr/>
        </p:nvSpPr>
        <p:spPr>
          <a:xfrm>
            <a:off x="698500" y="2197099"/>
            <a:ext cx="1024792" cy="486846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C97C35-19BB-4EDA-99D4-FF3A4C570113}"/>
              </a:ext>
            </a:extLst>
          </p:cNvPr>
          <p:cNvSpPr/>
          <p:nvPr/>
        </p:nvSpPr>
        <p:spPr>
          <a:xfrm>
            <a:off x="698500" y="3853197"/>
            <a:ext cx="1024792" cy="1560961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33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3767630-73F7-418D-8A63-2836ACC73421}"/>
              </a:ext>
            </a:extLst>
          </p:cNvPr>
          <p:cNvSpPr/>
          <p:nvPr/>
        </p:nvSpPr>
        <p:spPr>
          <a:xfrm>
            <a:off x="698500" y="1406941"/>
            <a:ext cx="10795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/>
              <a:t>Joe Manager, Cornell University, 05.05.2020 1:21 PM</a:t>
            </a:r>
          </a:p>
          <a:p>
            <a:r>
              <a:rPr lang="en-US" dirty="0"/>
              <a:t>Requested comment on step Error Code Step #2 from Jane Administrator </a:t>
            </a:r>
            <a:r>
              <a:rPr lang="en-US" dirty="0">
                <a:hlinkClick r:id="rId3"/>
              </a:rPr>
              <a:t>xxxx@cornell.edu</a:t>
            </a:r>
            <a:r>
              <a:rPr lang="en-US" dirty="0"/>
              <a:t>.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This is the CO I've been asking about on this project.  I submitted a ZBC to move contingency into the construction line, which was approved.  There should be money, so I'm not sure why I'm getting this error message. Can you help? Thanks.</a:t>
            </a:r>
            <a:br>
              <a:rPr lang="en-US" dirty="0"/>
            </a:br>
            <a:br>
              <a:rPr lang="en-US" dirty="0"/>
            </a:br>
            <a:endParaRPr lang="en-US" dirty="0">
              <a:effectLst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B80174B-42E6-48F4-B459-8DA74C1C066A}"/>
              </a:ext>
            </a:extLst>
          </p:cNvPr>
          <p:cNvSpPr/>
          <p:nvPr/>
        </p:nvSpPr>
        <p:spPr>
          <a:xfrm>
            <a:off x="6777705" y="247134"/>
            <a:ext cx="38394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Requested Comment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CD46B1-EF2B-477D-A114-1B2187DC1FD0}"/>
              </a:ext>
            </a:extLst>
          </p:cNvPr>
          <p:cNvSpPr/>
          <p:nvPr/>
        </p:nvSpPr>
        <p:spPr>
          <a:xfrm>
            <a:off x="698499" y="1406942"/>
            <a:ext cx="10794999" cy="790158"/>
          </a:xfrm>
          <a:prstGeom prst="rect">
            <a:avLst/>
          </a:prstGeom>
          <a:noFill/>
          <a:ln w="508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93800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2754</TotalTime>
  <Words>789</Words>
  <Application>Microsoft Office PowerPoint</Application>
  <PresentationFormat>Widescreen</PresentationFormat>
  <Paragraphs>65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Century Gothic</vt:lpstr>
      <vt:lpstr>Vapor Trail</vt:lpstr>
      <vt:lpstr>eB MINUTE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>Cornell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e-Builder tip of the month</dc:title>
  <dc:creator>Donna E. Sutliff</dc:creator>
  <cp:lastModifiedBy>Donna E. Sutliff</cp:lastModifiedBy>
  <cp:revision>236</cp:revision>
  <cp:lastPrinted>2020-02-13T16:26:07Z</cp:lastPrinted>
  <dcterms:created xsi:type="dcterms:W3CDTF">2016-04-13T10:12:12Z</dcterms:created>
  <dcterms:modified xsi:type="dcterms:W3CDTF">2020-05-08T18:49:59Z</dcterms:modified>
</cp:coreProperties>
</file>