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61" r:id="rId6"/>
    <p:sldId id="268" r:id="rId7"/>
    <p:sldId id="258" r:id="rId8"/>
    <p:sldId id="285" r:id="rId9"/>
    <p:sldId id="286" r:id="rId10"/>
    <p:sldId id="259" r:id="rId11"/>
    <p:sldId id="263" r:id="rId12"/>
    <p:sldId id="260" r:id="rId13"/>
    <p:sldId id="292" r:id="rId14"/>
    <p:sldId id="264" r:id="rId15"/>
    <p:sldId id="291" r:id="rId16"/>
    <p:sldId id="271" r:id="rId17"/>
    <p:sldId id="278" r:id="rId18"/>
    <p:sldId id="273" r:id="rId19"/>
    <p:sldId id="274" r:id="rId20"/>
    <p:sldId id="275" r:id="rId21"/>
    <p:sldId id="279" r:id="rId22"/>
    <p:sldId id="293" r:id="rId23"/>
    <p:sldId id="266" r:id="rId24"/>
    <p:sldId id="294" r:id="rId25"/>
    <p:sldId id="267" r:id="rId26"/>
    <p:sldId id="289" r:id="rId27"/>
    <p:sldId id="281" r:id="rId28"/>
    <p:sldId id="284" r:id="rId29"/>
    <p:sldId id="295" r:id="rId30"/>
    <p:sldId id="290" r:id="rId31"/>
    <p:sldId id="282" r:id="rId32"/>
    <p:sldId id="283" r:id="rId33"/>
  </p:sldIdLst>
  <p:sldSz cx="9144000" cy="5143500" type="screen16x9"/>
  <p:notesSz cx="6858000" cy="167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Elline Morse Mattoon" initials="SEMM" lastIdx="7" clrIdx="0">
    <p:extLst>
      <p:ext uri="{19B8F6BF-5375-455C-9EA6-DF929625EA0E}">
        <p15:presenceInfo xmlns:p15="http://schemas.microsoft.com/office/powerpoint/2012/main" userId="S::sem336@cornell.edu::f9b666b5-43f2-43c5-8ddb-bc9e1d2bf4c6" providerId="AD"/>
      </p:ext>
    </p:extLst>
  </p:cmAuthor>
  <p:cmAuthor id="2" name="Joshua E. Turse" initials="JET" lastIdx="6" clrIdx="1">
    <p:extLst>
      <p:ext uri="{19B8F6BF-5375-455C-9EA6-DF929625EA0E}">
        <p15:presenceInfo xmlns:p15="http://schemas.microsoft.com/office/powerpoint/2012/main" userId="S::jt559@cornell.edu::d5bf7b86-a4ca-4365-80ad-c2e5e9597c2d" providerId="AD"/>
      </p:ext>
    </p:extLst>
  </p:cmAuthor>
  <p:cmAuthor id="3" name="Levi James Harmon" initials="LJH" lastIdx="5" clrIdx="2">
    <p:extLst>
      <p:ext uri="{19B8F6BF-5375-455C-9EA6-DF929625EA0E}">
        <p15:presenceInfo xmlns:p15="http://schemas.microsoft.com/office/powerpoint/2012/main" userId="S::ljh252@cornell.edu::2d72bf23-a029-471f-ab34-08f5f721308f" providerId="AD"/>
      </p:ext>
    </p:extLst>
  </p:cmAuthor>
  <p:cmAuthor id="4" name="Phillip Peter VanChieri" initials="PV" lastIdx="1" clrIdx="3">
    <p:extLst>
      <p:ext uri="{19B8F6BF-5375-455C-9EA6-DF929625EA0E}">
        <p15:presenceInfo xmlns:p15="http://schemas.microsoft.com/office/powerpoint/2012/main" userId="S::ppv6@cornell.edu::1348a37e-89f5-49e4-b40d-157d1e34d0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a:srgbClr val="3C71CE"/>
    <a:srgbClr val="B3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4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0C50C-F46C-8A4B-8A41-6A6FBB958D92}" type="datetimeFigureOut">
              <a:rPr lang="en-US" smtClean="0"/>
              <a:t>5/15/2020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D443-CBAC-934A-8506-FB4DF260D863}" type="slidenum">
              <a:rPr lang="en-US" smtClean="0"/>
              <a:t>‹#›</a:t>
            </a:fld>
            <a:endParaRPr lang="en-US"/>
          </a:p>
        </p:txBody>
      </p:sp>
    </p:spTree>
    <p:extLst>
      <p:ext uri="{BB962C8B-B14F-4D97-AF65-F5344CB8AC3E}">
        <p14:creationId xmlns:p14="http://schemas.microsoft.com/office/powerpoint/2010/main" val="75689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hs.cornell.edu/campus-health-safety/occupational-health/covid-19/covid-19-hierarchy-control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ompkinscountyny.gov/health/factsheets/coronavirussamplingsit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hs.cornell.edu/campus-health-safety/occupational-health/covid-19/covid-19-hierarchy-contro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jt559@cornell.edu"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hs.cornell.edu/campus-health-safety/occupational-health/respiratory-protect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hs.cornell.edu/campus-health-safety/occupational-health/covid-19/covid-19-hierarchy-control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ejm.org/doi/full/10.1056/NEJMc200780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ornell.edu/coronaviru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hs.cornell.edu/sars-cov-2-biological-agent-reference-sheet-and-laboratory-guidanc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cdc.gov/coronavirus/2019-ncov/downloads/COVID19-symptoms.pdf" TargetMode="External"/><Relationship Id="rId4" Type="http://schemas.openxmlformats.org/officeDocument/2006/relationships/hyperlink" Target="https://www.cdc.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hs.cornell.edu/campus-health-safety/occupational-health/covid-19/covid-19-hierarchy-control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ornell.edu/coronavirus/statements-news/20200321-faculty-staff-update.cf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hs.cornell.edu/campus-health-safety/occupational-health/covid-19/covid-19-hierarchy-contro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this training is to provide the viewer with an overview of the virus, SARS-CoV-2 and provide a health and safety training for employees returning to work. </a:t>
            </a:r>
          </a:p>
        </p:txBody>
      </p:sp>
      <p:sp>
        <p:nvSpPr>
          <p:cNvPr id="4" name="Slide Number Placeholder 3"/>
          <p:cNvSpPr>
            <a:spLocks noGrp="1"/>
          </p:cNvSpPr>
          <p:nvPr>
            <p:ph type="sldNum" sz="quarter" idx="5"/>
          </p:nvPr>
        </p:nvSpPr>
        <p:spPr/>
        <p:txBody>
          <a:bodyPr/>
          <a:lstStyle/>
          <a:p>
            <a:fld id="{3153D443-CBAC-934A-8506-FB4DF260D863}" type="slidenum">
              <a:rPr lang="en-US" smtClean="0"/>
              <a:t>2</a:t>
            </a:fld>
            <a:endParaRPr lang="en-US"/>
          </a:p>
        </p:txBody>
      </p:sp>
    </p:spTree>
    <p:extLst>
      <p:ext uri="{BB962C8B-B14F-4D97-AF65-F5344CB8AC3E}">
        <p14:creationId xmlns:p14="http://schemas.microsoft.com/office/powerpoint/2010/main" val="3949715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r>
              <a:rPr lang="en-US"/>
              <a:t>Engineering controls are methods designed to protect workers by placing a barrier between them and the hazard, in this case, reduce risk of exposure to COVID-19. There are numerous engineering controls that can be implemented to protect essential staff on-campus. </a:t>
            </a:r>
          </a:p>
          <a:p>
            <a:pPr marL="228600" indent="-228600">
              <a:buAutoNum type="arabicPeriod"/>
            </a:pPr>
            <a:r>
              <a:rPr lang="en-US" sz="1200" b="0" i="0" kern="1200">
                <a:solidFill>
                  <a:schemeClr val="tx1"/>
                </a:solidFill>
                <a:effectLst/>
                <a:latin typeface="+mn-lt"/>
                <a:ea typeface="+mn-ea"/>
                <a:cs typeface="+mn-cs"/>
              </a:rPr>
              <a:t>Barriers, partitions, or ropes to separate employees from public or building occupants can be used to increase social distancing.</a:t>
            </a:r>
            <a:r>
              <a:rPr lang="en-US"/>
              <a:t> For positions that have staff and customer interfaces, a physical barrier, like a clear plastic sneeze guard, should be installed.</a:t>
            </a:r>
            <a:r>
              <a:rPr lang="en-US" sz="1200" b="0" i="0" kern="1200">
                <a:solidFill>
                  <a:schemeClr val="tx1"/>
                </a:solidFill>
                <a:effectLst/>
                <a:latin typeface="+mn-lt"/>
                <a:ea typeface="+mn-ea"/>
                <a:cs typeface="+mn-cs"/>
              </a:rPr>
              <a:t> </a:t>
            </a:r>
          </a:p>
          <a:p>
            <a:pPr marL="0" indent="0">
              <a:buNone/>
            </a:pPr>
            <a:r>
              <a:rPr lang="en-US" sz="1200" b="0" i="0" kern="1200">
                <a:solidFill>
                  <a:schemeClr val="tx1"/>
                </a:solidFill>
                <a:effectLst/>
                <a:latin typeface="+mn-lt"/>
                <a:ea typeface="+mn-ea"/>
                <a:cs typeface="+mn-cs"/>
              </a:rPr>
              <a:t>2. </a:t>
            </a:r>
            <a:r>
              <a:rPr lang="en-US"/>
              <a:t>Trash receptables and other similar equipment should be made hands-free [maybe explain why]</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hlinkClick r:id="rId3"/>
              </a:rPr>
              <a:t>3. EPA-Registered Disinfectants from List N</a:t>
            </a:r>
            <a:r>
              <a:rPr lang="en-US" sz="1200"/>
              <a:t>. </a:t>
            </a:r>
            <a:r>
              <a:rPr lang="en-US" sz="1200">
                <a:solidFill>
                  <a:schemeClr val="tx1"/>
                </a:solidFill>
              </a:rPr>
              <a:t>To be effective you need disinfection procedures for facilities, shared equipment and spaces, work area, and personal electronics.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4. Researchers working with SARS-CoV-2 should do so in a Biosafety Safety Cabinet</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11</a:t>
            </a:fld>
            <a:endParaRPr lang="en-US"/>
          </a:p>
        </p:txBody>
      </p:sp>
    </p:spTree>
    <p:extLst>
      <p:ext uri="{BB962C8B-B14F-4D97-AF65-F5344CB8AC3E}">
        <p14:creationId xmlns:p14="http://schemas.microsoft.com/office/powerpoint/2010/main" val="79035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SCRIPT:</a:t>
            </a:r>
          </a:p>
          <a:p>
            <a:r>
              <a:rPr lang="en-US" sz="1200" b="0" i="0" kern="1200">
                <a:solidFill>
                  <a:schemeClr val="tx1"/>
                </a:solidFill>
                <a:effectLst/>
                <a:latin typeface="+mn-lt"/>
                <a:ea typeface="+mn-ea"/>
                <a:cs typeface="+mn-cs"/>
              </a:rPr>
              <a:t>The Hierarchy of Controls is a system used to deploy effective controls within an organization, workplace, or community to identify the most effective ways to control a hazard. Depicted within the inverted pyramid, the most effective controls are at the top and the least effective controls are on the bottom. This hierarchy of control is being used to identify the best practices for controlling a person’s exposure to SARS-CoV-2. </a:t>
            </a:r>
            <a:r>
              <a:rPr lang="en-US" sz="1200" kern="1200">
                <a:solidFill>
                  <a:schemeClr val="tx1"/>
                </a:solidFill>
                <a:effectLst/>
                <a:latin typeface="+mn-lt"/>
                <a:ea typeface="+mn-ea"/>
                <a:cs typeface="+mn-cs"/>
              </a:rPr>
              <a:t>No one control alone is perfect and that why it imperative you incorporate all of the controls into your day’s activities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more information on the control methods, please visit EHS’s COVID-19 webpage. </a:t>
            </a:r>
            <a:r>
              <a:rPr lang="en-US">
                <a:hlinkClick r:id="rId3"/>
              </a:rPr>
              <a:t>https://ehs.cornell.edu/campus-health-safety/occupational-health/covid-19/covid-19-hierarchy-controls</a:t>
            </a:r>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12</a:t>
            </a:fld>
            <a:endParaRPr lang="en-US"/>
          </a:p>
        </p:txBody>
      </p:sp>
    </p:spTree>
    <p:extLst>
      <p:ext uri="{BB962C8B-B14F-4D97-AF65-F5344CB8AC3E}">
        <p14:creationId xmlns:p14="http://schemas.microsoft.com/office/powerpoint/2010/main" val="1147073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200" b="0" i="0" kern="1200">
                <a:solidFill>
                  <a:schemeClr val="tx1"/>
                </a:solidFill>
                <a:effectLst/>
                <a:latin typeface="+mn-lt"/>
                <a:ea typeface="+mn-ea"/>
                <a:cs typeface="+mn-cs"/>
              </a:rPr>
              <a:t>All employees should perform the health protection procedure – this procedure entails: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Employee Self-Monitoring</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One-hour prior to an employees’ shift, the employee is required to take their body temperature with a thermometer and assess their health for other symptom</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Employees who exhibit a temperature at or above 100.4° Fahrenheit or 2 degrees higher than their normal body temperature, should contact their supervisor immediately, and shall not report to work until employee has been fever-free for 72 hours (without fever reducing medicines) and other symptoms have resolved. </a:t>
            </a:r>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200" b="0" i="0" kern="1200">
                <a:solidFill>
                  <a:schemeClr val="tx1"/>
                </a:solidFill>
                <a:effectLst/>
                <a:latin typeface="+mn-lt"/>
                <a:ea typeface="+mn-ea"/>
                <a:cs typeface="+mn-cs"/>
              </a:rPr>
              <a:t>The requirements for this procedure are available online at ehs.cornell.edu or via the link provided. </a:t>
            </a:r>
          </a:p>
          <a:p>
            <a:pPr marL="0" lvl="0" indent="0" rtl="0" fontAlgn="base">
              <a:buFont typeface="+mj-lt"/>
              <a:buNone/>
            </a:pPr>
            <a:r>
              <a:rPr lang="en-US" sz="1200" b="0" i="0" kern="1200">
                <a:solidFill>
                  <a:schemeClr val="tx1"/>
                </a:solidFill>
                <a:effectLst/>
                <a:latin typeface="+mn-lt"/>
                <a:ea typeface="+mn-ea"/>
                <a:cs typeface="+mn-cs"/>
              </a:rPr>
              <a:t>The health protection procedures are as follows. If you are sick, it is important that you stay home. If you become to feel unwell while at work, you are to isolate yourself from others and immediately notify your supervisor. Testing for COVID-19 is available in Tompkins County. The Tompkins County health department provides the Cayuga Health Sampling Site information on their website. The link for that information is provided in this slide and in the handout following this presentation. </a:t>
            </a:r>
          </a:p>
          <a:p>
            <a:pPr marL="0" lvl="0" indent="0" rtl="0" fontAlgn="base">
              <a:buFont typeface="+mj-lt"/>
              <a:buNone/>
            </a:pPr>
            <a:endParaRPr lang="en-US" sz="1200" b="0" i="0" kern="1200">
              <a:solidFill>
                <a:schemeClr val="tx1"/>
              </a:solidFill>
              <a:effectLst/>
              <a:latin typeface="+mn-lt"/>
              <a:ea typeface="+mn-ea"/>
              <a:cs typeface="+mn-cs"/>
            </a:endParaRPr>
          </a:p>
          <a:p>
            <a:pPr marL="0" lvl="0" indent="0" rtl="0" fontAlgn="base">
              <a:buFont typeface="+mj-lt"/>
              <a:buNone/>
            </a:pPr>
            <a:r>
              <a:rPr lang="en-US" sz="1200" b="0" i="0" kern="1200">
                <a:solidFill>
                  <a:schemeClr val="tx1"/>
                </a:solidFill>
                <a:effectLst/>
                <a:latin typeface="+mn-lt"/>
                <a:ea typeface="+mn-ea"/>
                <a:cs typeface="+mn-cs"/>
              </a:rPr>
              <a:t>--------------------------------------------------------------</a:t>
            </a:r>
          </a:p>
          <a:p>
            <a:pPr marL="0" lvl="0" indent="0" rtl="0" fontAlgn="base">
              <a:buFont typeface="+mj-lt"/>
              <a:buNone/>
            </a:pPr>
            <a:endParaRPr lang="en-US" sz="1200" b="1" i="0" kern="1200">
              <a:solidFill>
                <a:schemeClr val="tx1"/>
              </a:solidFill>
              <a:effectLst/>
              <a:latin typeface="+mn-lt"/>
              <a:ea typeface="+mn-ea"/>
              <a:cs typeface="+mn-cs"/>
            </a:endParaRPr>
          </a:p>
          <a:p>
            <a:pPr marL="1143000" lvl="2" indent="-228600" rtl="0" fontAlgn="base">
              <a:buFont typeface="+mj-lt"/>
              <a:buAutoNum type="arabicPeriod"/>
            </a:pPr>
            <a:r>
              <a:rPr lang="en-US" sz="1200" b="1" i="0" kern="1200">
                <a:solidFill>
                  <a:schemeClr val="tx1"/>
                </a:solidFill>
                <a:effectLst/>
                <a:latin typeface="+mn-lt"/>
                <a:ea typeface="+mn-ea"/>
                <a:cs typeface="+mn-cs"/>
              </a:rPr>
              <a:t>Sick Stay Home, If you become sick at work isolate yourself from others and notify your supervisor.</a:t>
            </a:r>
            <a:r>
              <a:rPr lang="en-US" sz="1200" b="0" i="0" kern="1200">
                <a:solidFill>
                  <a:schemeClr val="tx1"/>
                </a:solidFill>
                <a:effectLst/>
                <a:latin typeface="+mn-lt"/>
                <a:ea typeface="+mn-ea"/>
                <a:cs typeface="+mn-cs"/>
              </a:rPr>
              <a:t> </a:t>
            </a:r>
          </a:p>
          <a:p>
            <a:pPr marL="1143000" lvl="2" indent="-228600" rtl="0" fontAlgn="base">
              <a:buFont typeface="+mj-lt"/>
              <a:buAutoNum type="arabicPeriod"/>
            </a:pPr>
            <a:r>
              <a:rPr lang="en-US" sz="1200" b="0" i="0" kern="1200">
                <a:solidFill>
                  <a:schemeClr val="tx1"/>
                </a:solidFill>
                <a:effectLst/>
                <a:latin typeface="+mn-lt"/>
                <a:ea typeface="+mn-ea"/>
                <a:cs typeface="+mn-cs"/>
              </a:rPr>
              <a:t>Employees should perform HPP. </a:t>
            </a:r>
          </a:p>
          <a:p>
            <a:pPr marL="1143000" lvl="2" indent="-228600" rtl="0" fontAlgn="base">
              <a:buFont typeface="+mj-lt"/>
              <a:buAutoNum type="arabicPeriod"/>
            </a:pPr>
            <a:r>
              <a:rPr lang="en-US" sz="1200" b="0" i="0" kern="1200">
                <a:solidFill>
                  <a:schemeClr val="tx1"/>
                </a:solidFill>
                <a:effectLst/>
                <a:latin typeface="+mn-lt"/>
                <a:ea typeface="+mn-ea"/>
                <a:cs typeface="+mn-cs"/>
              </a:rPr>
              <a:t>TC Testing Location </a:t>
            </a:r>
          </a:p>
          <a:p>
            <a:pPr marL="1600200" lvl="3" indent="-228600" rtl="0" fontAlgn="base">
              <a:buFont typeface="+mj-lt"/>
              <a:buAutoNum type="arabicPeriod"/>
            </a:pPr>
            <a:r>
              <a:rPr lang="en-US" sz="1200" b="0" i="0" u="sng" strike="noStrike" kern="1200">
                <a:solidFill>
                  <a:schemeClr val="tx1"/>
                </a:solidFill>
                <a:effectLst/>
                <a:latin typeface="+mn-lt"/>
                <a:ea typeface="+mn-ea"/>
                <a:cs typeface="+mn-cs"/>
                <a:hlinkClick r:id="rId3"/>
              </a:rPr>
              <a:t>Cayuga Health Sampling Site for Tompkins County Residents</a:t>
            </a:r>
            <a:r>
              <a:rPr lang="en-US"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13</a:t>
            </a:fld>
            <a:endParaRPr lang="en-US"/>
          </a:p>
        </p:txBody>
      </p:sp>
    </p:spTree>
    <p:extLst>
      <p:ext uri="{BB962C8B-B14F-4D97-AF65-F5344CB8AC3E}">
        <p14:creationId xmlns:p14="http://schemas.microsoft.com/office/powerpoint/2010/main" val="81948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200" b="0" i="0" kern="1200">
                <a:solidFill>
                  <a:schemeClr val="tx1"/>
                </a:solidFill>
                <a:effectLst/>
                <a:latin typeface="+mn-lt"/>
                <a:ea typeface="+mn-ea"/>
                <a:cs typeface="+mn-cs"/>
              </a:rPr>
              <a:t>This flow chart demonstrates the Pre-work decision tree from the Health Protection Procedure. These steps should be followed everyday before reporting to work. </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200" b="0" i="0" kern="1200">
                <a:solidFill>
                  <a:schemeClr val="tx1"/>
                </a:solidFill>
                <a:effectLst/>
                <a:latin typeface="+mn-lt"/>
                <a:ea typeface="+mn-ea"/>
                <a:cs typeface="+mn-cs"/>
              </a:rPr>
              <a:t>The steps are measure, evaluate, assess, and review. If the responses are no to all the question provided – employees can report to work.</a:t>
            </a:r>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14</a:t>
            </a:fld>
            <a:endParaRPr lang="en-US"/>
          </a:p>
        </p:txBody>
      </p:sp>
    </p:spTree>
    <p:extLst>
      <p:ext uri="{BB962C8B-B14F-4D97-AF65-F5344CB8AC3E}">
        <p14:creationId xmlns:p14="http://schemas.microsoft.com/office/powerpoint/2010/main" val="1146415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several social distancing guidelines that employees are responsible to adhere to. It is important that all employees follow the 6-foot distance rule. This rule requires that 6-foot distance (or 2 arms lengths) is between every person. To ensure this guidance is followed, office space may need to be arranged. </a:t>
            </a:r>
            <a:r>
              <a:rPr lang="en-US" sz="1200" b="0" i="0" kern="1200">
                <a:solidFill>
                  <a:schemeClr val="tx1"/>
                </a:solidFill>
                <a:effectLst/>
                <a:latin typeface="+mn-lt"/>
                <a:ea typeface="+mn-ea"/>
                <a:cs typeface="+mn-cs"/>
              </a:rPr>
              <a:t>Removing or rearranging chairs and furniture will be done to ensure social distancing.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Taping off and addition of signage in high traffic spaces like kitchens, restrooms, elevator</a:t>
            </a:r>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needs to be performed. As shown in the image provided, installation of visual floor markings at any potential queuing area such as circulation desk, cafes, cashier station ensures social distancing. Signage is available through the Environment, health and safety department. Finally, establishment of occupancy restrictions to maintain safe population density </a:t>
            </a:r>
            <a:endParaRPr lang="en-US"/>
          </a:p>
          <a:p>
            <a:endParaRPr lang="en-US"/>
          </a:p>
          <a:p>
            <a:r>
              <a:rPr lang="en-US"/>
              <a:t>-------------------------------------------------</a:t>
            </a:r>
          </a:p>
          <a:p>
            <a:endParaRPr lang="en-US"/>
          </a:p>
          <a:p>
            <a:pPr marL="685800" lvl="1" indent="-228600" rtl="0" fontAlgn="base">
              <a:buFont typeface="+mj-lt"/>
              <a:buAutoNum type="arabicPeriod"/>
            </a:pPr>
            <a:r>
              <a:rPr lang="en-US" sz="1200" b="1" i="0" kern="1200">
                <a:solidFill>
                  <a:schemeClr val="tx1"/>
                </a:solidFill>
                <a:effectLst/>
                <a:latin typeface="+mn-lt"/>
                <a:ea typeface="+mn-ea"/>
                <a:cs typeface="+mn-cs"/>
              </a:rPr>
              <a:t>Social Distancing Guidelines </a:t>
            </a:r>
            <a:r>
              <a:rPr lang="en-US" sz="1200" b="0" i="0" kern="1200">
                <a:solidFill>
                  <a:schemeClr val="tx1"/>
                </a:solidFill>
                <a:effectLst/>
                <a:latin typeface="+mn-lt"/>
                <a:ea typeface="+mn-ea"/>
                <a:cs typeface="+mn-cs"/>
              </a:rPr>
              <a:t> </a:t>
            </a:r>
          </a:p>
          <a:p>
            <a:pPr marL="1143000" lvl="2" indent="-228600" rtl="0" fontAlgn="base">
              <a:buFont typeface="+mj-lt"/>
              <a:buAutoNum type="arabicPeriod"/>
            </a:pPr>
            <a:r>
              <a:rPr lang="en-US" sz="1200" b="0" i="0" kern="1200">
                <a:solidFill>
                  <a:schemeClr val="tx1"/>
                </a:solidFill>
                <a:effectLst/>
                <a:latin typeface="+mn-lt"/>
                <a:ea typeface="+mn-ea"/>
                <a:cs typeface="+mn-cs"/>
              </a:rPr>
              <a:t>Follow 6-foot social distancing guidelines </a:t>
            </a:r>
          </a:p>
          <a:p>
            <a:pPr marL="1143000" lvl="2" indent="-228600" rtl="0" fontAlgn="base">
              <a:buFont typeface="+mj-lt"/>
              <a:buAutoNum type="arabicPeriod"/>
            </a:pPr>
            <a:r>
              <a:rPr lang="en-US" sz="1200" b="0" i="0" kern="1200">
                <a:solidFill>
                  <a:schemeClr val="tx1"/>
                </a:solidFill>
                <a:effectLst/>
                <a:latin typeface="+mn-lt"/>
                <a:ea typeface="+mn-ea"/>
                <a:cs typeface="+mn-cs"/>
              </a:rPr>
              <a:t>Add signage on the ground that demonstrate directionality  </a:t>
            </a:r>
          </a:p>
          <a:p>
            <a:pPr marL="1143000" lvl="2" indent="-228600" rtl="0" fontAlgn="base">
              <a:buFont typeface="+mj-lt"/>
              <a:buAutoNum type="arabicPeriod"/>
            </a:pPr>
            <a:r>
              <a:rPr lang="en-US" sz="1200" b="0" i="0" kern="1200">
                <a:solidFill>
                  <a:schemeClr val="tx1"/>
                </a:solidFill>
                <a:effectLst/>
                <a:latin typeface="+mn-lt"/>
                <a:ea typeface="+mn-ea"/>
                <a:cs typeface="+mn-cs"/>
              </a:rPr>
              <a:t>Taping off and add signage in high traffic spaces – to increase social distancing compliance - areas like kitchens, restrooms, elevator</a:t>
            </a:r>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 </a:t>
            </a:r>
          </a:p>
          <a:p>
            <a:pPr marL="1143000" lvl="2" indent="-228600" rtl="0" fontAlgn="base">
              <a:buFont typeface="+mj-lt"/>
              <a:buAutoNum type="arabicPeriod"/>
            </a:pPr>
            <a:r>
              <a:rPr lang="en-US" sz="1200" b="0" i="0" kern="1200">
                <a:solidFill>
                  <a:schemeClr val="tx1"/>
                </a:solidFill>
                <a:effectLst/>
                <a:latin typeface="+mn-lt"/>
                <a:ea typeface="+mn-ea"/>
                <a:cs typeface="+mn-cs"/>
              </a:rPr>
              <a:t>Removing or rearranging chairs and furniture to ensure social distance </a:t>
            </a:r>
          </a:p>
          <a:p>
            <a:pPr marL="1143000" lvl="2" indent="-228600" rtl="0" fontAlgn="base">
              <a:buFont typeface="+mj-lt"/>
              <a:buAutoNum type="arabicPeriod"/>
            </a:pPr>
            <a:r>
              <a:rPr lang="en-US" sz="1200" b="0" i="0" kern="1200">
                <a:solidFill>
                  <a:schemeClr val="tx1"/>
                </a:solidFill>
                <a:effectLst/>
                <a:latin typeface="+mn-lt"/>
                <a:ea typeface="+mn-ea"/>
                <a:cs typeface="+mn-cs"/>
              </a:rPr>
              <a:t>Installation visual floor markings at any potential queuing area such as circulation desk, cafes, cashier station, etc. </a:t>
            </a:r>
          </a:p>
          <a:p>
            <a:pPr marL="1143000" lvl="2" indent="-228600" rtl="0" fontAlgn="base">
              <a:buFont typeface="+mj-lt"/>
              <a:buAutoNum type="arabicPeriod"/>
            </a:pPr>
            <a:r>
              <a:rPr lang="en-US" sz="1200" b="0" i="0" kern="1200">
                <a:solidFill>
                  <a:schemeClr val="tx1"/>
                </a:solidFill>
                <a:effectLst/>
                <a:latin typeface="+mn-lt"/>
                <a:ea typeface="+mn-ea"/>
                <a:cs typeface="+mn-cs"/>
              </a:rPr>
              <a:t>Establishment of occupancy restrictions to maintain safe population density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15</a:t>
            </a:fld>
            <a:endParaRPr lang="en-US"/>
          </a:p>
        </p:txBody>
      </p:sp>
    </p:spTree>
    <p:extLst>
      <p:ext uri="{BB962C8B-B14F-4D97-AF65-F5344CB8AC3E}">
        <p14:creationId xmlns:p14="http://schemas.microsoft.com/office/powerpoint/2010/main" val="1143841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fontAlgn="base">
              <a:buFont typeface="+mj-lt"/>
              <a:buNone/>
            </a:pPr>
            <a:r>
              <a:rPr lang="en-US" sz="1200" b="1" i="0" kern="1200">
                <a:solidFill>
                  <a:schemeClr val="tx1"/>
                </a:solidFill>
                <a:effectLst/>
                <a:latin typeface="+mn-lt"/>
                <a:ea typeface="+mn-ea"/>
                <a:cs typeface="+mn-cs"/>
              </a:rPr>
              <a:t>SCRIPT:</a:t>
            </a:r>
          </a:p>
          <a:p>
            <a:pPr marL="0" lvl="0" indent="0" rtl="0" fontAlgn="base">
              <a:buFont typeface="+mj-lt"/>
              <a:buNone/>
            </a:pPr>
            <a:r>
              <a:rPr lang="en-US" sz="1200" b="0" i="0" kern="1200">
                <a:solidFill>
                  <a:schemeClr val="tx1"/>
                </a:solidFill>
                <a:effectLst/>
                <a:latin typeface="+mn-lt"/>
                <a:ea typeface="+mn-ea"/>
                <a:cs typeface="+mn-cs"/>
              </a:rPr>
              <a:t>To prevent the spread of COVID-19, it is important that all employees do frequent handwashing. Washing should be performed with soap and take around 20 seconds. If soap and water are not available, use hand sanitizer that contains at least 60% ethanol. If you find a sanitizer or soap dispenser that are empty – XXXX [what happens?]XX</a:t>
            </a:r>
          </a:p>
          <a:p>
            <a:pPr marL="0" lvl="0" indent="0" rtl="0" fontAlgn="base">
              <a:buFont typeface="+mj-lt"/>
              <a:buNone/>
            </a:pPr>
            <a:endParaRPr lang="en-US" sz="1200" b="0" i="0" kern="1200">
              <a:solidFill>
                <a:schemeClr val="tx1"/>
              </a:solidFill>
              <a:effectLst/>
              <a:latin typeface="+mn-lt"/>
              <a:ea typeface="+mn-ea"/>
              <a:cs typeface="+mn-cs"/>
            </a:endParaRPr>
          </a:p>
          <a:p>
            <a:pPr marL="0" lvl="0" indent="0" rtl="0" fontAlgn="base">
              <a:buFont typeface="+mj-lt"/>
              <a:buNone/>
            </a:pPr>
            <a:r>
              <a:rPr lang="en-US" sz="1200" b="0" i="0" kern="1200">
                <a:solidFill>
                  <a:schemeClr val="tx1"/>
                </a:solidFill>
                <a:effectLst/>
                <a:latin typeface="+mn-lt"/>
                <a:ea typeface="+mn-ea"/>
                <a:cs typeface="+mn-cs"/>
              </a:rPr>
              <a:t>Because of transmission of COVID-19 occurring through the mucus membranes (eyes, nose, and mouth) it is important to avoid touching your hands to your face. Also, to reduce the risk of spread, cover mouth and nose when coughing. </a:t>
            </a:r>
          </a:p>
          <a:p>
            <a:pPr marL="457200" lvl="1" indent="0" rtl="0" fontAlgn="base">
              <a:buFont typeface="+mj-lt"/>
              <a:buNone/>
            </a:pPr>
            <a:endParaRPr lang="en-US" sz="1200" b="1" i="0" kern="1200">
              <a:solidFill>
                <a:schemeClr val="tx1"/>
              </a:solidFill>
              <a:effectLst/>
              <a:latin typeface="+mn-lt"/>
              <a:ea typeface="+mn-ea"/>
              <a:cs typeface="+mn-cs"/>
            </a:endParaRPr>
          </a:p>
          <a:p>
            <a:pPr marL="0" lvl="0" indent="0" rtl="0" fontAlgn="base">
              <a:buFont typeface="+mj-lt"/>
              <a:buNone/>
            </a:pPr>
            <a:r>
              <a:rPr lang="en-US" sz="1200" b="1" i="0" kern="1200">
                <a:solidFill>
                  <a:schemeClr val="tx1"/>
                </a:solidFill>
                <a:effectLst/>
                <a:latin typeface="+mn-lt"/>
                <a:ea typeface="+mn-ea"/>
                <a:cs typeface="+mn-cs"/>
              </a:rPr>
              <a:t>---------------------------------------------------------</a:t>
            </a:r>
          </a:p>
          <a:p>
            <a:pPr marL="457200" lvl="1" indent="0" rtl="0" fontAlgn="base">
              <a:buFont typeface="+mj-lt"/>
              <a:buNone/>
            </a:pPr>
            <a:endParaRPr lang="en-US" sz="1200" b="1" i="0" kern="1200">
              <a:solidFill>
                <a:schemeClr val="tx1"/>
              </a:solidFill>
              <a:effectLst/>
              <a:latin typeface="+mn-lt"/>
              <a:ea typeface="+mn-ea"/>
              <a:cs typeface="+mn-cs"/>
            </a:endParaRPr>
          </a:p>
          <a:p>
            <a:pPr marL="685800" lvl="1" indent="-228600" rtl="0" fontAlgn="base">
              <a:buFont typeface="+mj-lt"/>
              <a:buAutoNum type="arabicPeriod"/>
            </a:pPr>
            <a:r>
              <a:rPr lang="en-US" sz="1200" b="1" i="0" kern="1200">
                <a:solidFill>
                  <a:schemeClr val="tx1"/>
                </a:solidFill>
                <a:effectLst/>
                <a:latin typeface="+mn-lt"/>
                <a:ea typeface="+mn-ea"/>
                <a:cs typeface="+mn-cs"/>
              </a:rPr>
              <a:t>Best Hygiene Practices </a:t>
            </a:r>
            <a:r>
              <a:rPr lang="en-US" sz="1200" b="0" i="0" kern="1200">
                <a:solidFill>
                  <a:schemeClr val="tx1"/>
                </a:solidFill>
                <a:effectLst/>
                <a:latin typeface="+mn-lt"/>
                <a:ea typeface="+mn-ea"/>
                <a:cs typeface="+mn-cs"/>
              </a:rPr>
              <a:t> </a:t>
            </a:r>
          </a:p>
          <a:p>
            <a:pPr marL="1143000" lvl="2" indent="-228600" rtl="0" fontAlgn="base">
              <a:buFont typeface="+mj-lt"/>
              <a:buAutoNum type="arabicPeriod"/>
            </a:pPr>
            <a:r>
              <a:rPr lang="en-US" sz="1200" b="0" i="0" kern="1200">
                <a:solidFill>
                  <a:schemeClr val="tx1"/>
                </a:solidFill>
                <a:effectLst/>
                <a:latin typeface="+mn-lt"/>
                <a:ea typeface="+mn-ea"/>
                <a:cs typeface="+mn-cs"/>
              </a:rPr>
              <a:t>Frequent Hand Washing [Link] </a:t>
            </a:r>
          </a:p>
          <a:p>
            <a:pPr marL="1143000" lvl="2" indent="-228600" rtl="0" fontAlgn="base">
              <a:buFont typeface="+mj-lt"/>
              <a:buAutoNum type="arabicPeriod"/>
            </a:pPr>
            <a:r>
              <a:rPr lang="en-US" sz="1200" b="0" i="0" kern="1200">
                <a:solidFill>
                  <a:schemeClr val="tx1"/>
                </a:solidFill>
                <a:effectLst/>
                <a:latin typeface="+mn-lt"/>
                <a:ea typeface="+mn-ea"/>
                <a:cs typeface="+mn-cs"/>
              </a:rPr>
              <a:t>Washing should be performed for at least 20 seconds </a:t>
            </a:r>
          </a:p>
          <a:p>
            <a:pPr marL="1143000" lvl="2" indent="-228600" rtl="0" fontAlgn="base">
              <a:buFont typeface="+mj-lt"/>
              <a:buAutoNum type="arabicPeriod"/>
            </a:pPr>
            <a:r>
              <a:rPr lang="en-US" sz="1200" b="0" i="0" kern="1200">
                <a:solidFill>
                  <a:schemeClr val="tx1"/>
                </a:solidFill>
                <a:effectLst/>
                <a:latin typeface="+mn-lt"/>
                <a:ea typeface="+mn-ea"/>
                <a:cs typeface="+mn-cs"/>
              </a:rPr>
              <a:t>If soap and water are not available, use hand sanitize (&gt;60% ethanol) </a:t>
            </a:r>
          </a:p>
          <a:p>
            <a:pPr marL="1143000" lvl="2" indent="-228600" rtl="0" fontAlgn="base">
              <a:buFont typeface="+mj-lt"/>
              <a:buAutoNum type="arabicPeriod"/>
            </a:pPr>
            <a:r>
              <a:rPr lang="en-US" sz="1200" b="0" i="0" kern="1200">
                <a:solidFill>
                  <a:schemeClr val="tx1"/>
                </a:solidFill>
                <a:effectLst/>
                <a:latin typeface="+mn-lt"/>
                <a:ea typeface="+mn-ea"/>
                <a:cs typeface="+mn-cs"/>
              </a:rPr>
              <a:t>How to report absence of soap or sanitizer </a:t>
            </a:r>
          </a:p>
          <a:p>
            <a:pPr marL="1143000" lvl="2" indent="-228600" rtl="0" fontAlgn="base">
              <a:buFont typeface="+mj-lt"/>
              <a:buAutoNum type="arabicPeriod"/>
            </a:pPr>
            <a:r>
              <a:rPr lang="en-US" sz="1200" b="0" i="0" kern="1200">
                <a:solidFill>
                  <a:schemeClr val="tx1"/>
                </a:solidFill>
                <a:effectLst/>
                <a:latin typeface="+mn-lt"/>
                <a:ea typeface="+mn-ea"/>
                <a:cs typeface="+mn-cs"/>
              </a:rPr>
              <a:t>How to get soap and sanitizer? </a:t>
            </a:r>
          </a:p>
          <a:p>
            <a:pPr marL="1143000" lvl="2" indent="-228600" rtl="0" fontAlgn="base">
              <a:buFont typeface="+mj-lt"/>
              <a:buAutoNum type="arabicPeriod"/>
            </a:pPr>
            <a:r>
              <a:rPr lang="en-US" sz="1200" b="0" i="0" kern="1200">
                <a:solidFill>
                  <a:schemeClr val="tx1"/>
                </a:solidFill>
                <a:effectLst/>
                <a:latin typeface="+mn-lt"/>
                <a:ea typeface="+mn-ea"/>
                <a:cs typeface="+mn-cs"/>
              </a:rPr>
              <a:t>Avoid touching your hands to your face </a:t>
            </a:r>
          </a:p>
          <a:p>
            <a:pPr marL="1143000" lvl="2" indent="-228600" rtl="0" fontAlgn="base">
              <a:buFont typeface="+mj-lt"/>
              <a:buAutoNum type="arabicPeriod"/>
            </a:pPr>
            <a:r>
              <a:rPr lang="en-US" sz="1200" b="0" i="0" kern="1200">
                <a:solidFill>
                  <a:schemeClr val="tx1"/>
                </a:solidFill>
                <a:effectLst/>
                <a:latin typeface="+mn-lt"/>
                <a:ea typeface="+mn-ea"/>
                <a:cs typeface="+mn-cs"/>
              </a:rPr>
              <a:t>Cover mouth when you cough or sneeze</a:t>
            </a:r>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16</a:t>
            </a:fld>
            <a:endParaRPr lang="en-US"/>
          </a:p>
        </p:txBody>
      </p:sp>
    </p:spTree>
    <p:extLst>
      <p:ext uri="{BB962C8B-B14F-4D97-AF65-F5344CB8AC3E}">
        <p14:creationId xmlns:p14="http://schemas.microsoft.com/office/powerpoint/2010/main" val="2379123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fontAlgn="base">
              <a:buFont typeface="+mj-lt"/>
              <a:buNone/>
            </a:pPr>
            <a:r>
              <a:rPr lang="en-US" sz="1200" b="1" i="0" kern="1200">
                <a:solidFill>
                  <a:schemeClr val="tx1"/>
                </a:solidFill>
                <a:effectLst/>
                <a:latin typeface="+mn-lt"/>
                <a:ea typeface="+mn-ea"/>
                <a:cs typeface="+mn-cs"/>
              </a:rPr>
              <a:t>SCRIPT:</a:t>
            </a:r>
          </a:p>
          <a:p>
            <a:pPr marL="0" lvl="0" indent="0" rtl="0" fontAlgn="base">
              <a:buFont typeface="+mj-lt"/>
              <a:buNone/>
            </a:pPr>
            <a:r>
              <a:rPr lang="en-US" sz="1200" b="0" i="0" kern="1200">
                <a:solidFill>
                  <a:schemeClr val="tx1"/>
                </a:solidFill>
                <a:effectLst/>
                <a:latin typeface="+mn-lt"/>
                <a:ea typeface="+mn-ea"/>
                <a:cs typeface="+mn-cs"/>
              </a:rPr>
              <a:t>It is important that disinfectant products are found on the EPA’s List N disinfectants and that procedures are developed. SARS-CoV-2 virus can be readily inactivated with the disinfectants provided on the List N. </a:t>
            </a:r>
          </a:p>
          <a:p>
            <a:pPr marL="0" lvl="0" indent="0" rtl="0" fontAlgn="base">
              <a:buFont typeface="+mj-lt"/>
              <a:buNone/>
            </a:pPr>
            <a:r>
              <a:rPr lang="en-US" sz="1200" b="0" i="0" kern="1200">
                <a:solidFill>
                  <a:schemeClr val="tx1"/>
                </a:solidFill>
                <a:effectLst/>
                <a:latin typeface="+mn-lt"/>
                <a:ea typeface="+mn-ea"/>
                <a:cs typeface="+mn-cs"/>
              </a:rPr>
              <a:t>It is important to understand building care disinfectant practices and identify areas that are not routinely being cleaned. [additional information-Levi]</a:t>
            </a:r>
          </a:p>
          <a:p>
            <a:pPr marL="0" lvl="0" indent="0" rtl="0" fontAlgn="base">
              <a:buFont typeface="+mj-lt"/>
              <a:buNone/>
            </a:pPr>
            <a:r>
              <a:rPr lang="en-US" sz="1200" b="0" i="0" kern="1200">
                <a:solidFill>
                  <a:schemeClr val="tx1"/>
                </a:solidFill>
                <a:effectLst/>
                <a:latin typeface="+mn-lt"/>
                <a:ea typeface="+mn-ea"/>
                <a:cs typeface="+mn-cs"/>
              </a:rPr>
              <a:t>Personal spaces and high touch surfaces, like desk, keyboard, telephones need to be routinely disinfected. </a:t>
            </a:r>
          </a:p>
          <a:p>
            <a:pPr marL="0" lvl="0" indent="0" rtl="0" fontAlgn="base">
              <a:buFont typeface="+mj-lt"/>
              <a:buNone/>
            </a:pPr>
            <a:endParaRPr lang="en-US" sz="1200" b="0" i="0" kern="1200">
              <a:solidFill>
                <a:schemeClr val="tx1"/>
              </a:solidFill>
              <a:effectLst/>
              <a:latin typeface="+mn-lt"/>
              <a:ea typeface="+mn-ea"/>
              <a:cs typeface="+mn-cs"/>
            </a:endParaRPr>
          </a:p>
          <a:p>
            <a:pPr marL="0" lvl="0" indent="0" rtl="0" fontAlgn="base">
              <a:buFont typeface="+mj-lt"/>
              <a:buNone/>
            </a:pPr>
            <a:r>
              <a:rPr lang="en-US" sz="1200" b="0" i="0" kern="1200">
                <a:solidFill>
                  <a:schemeClr val="tx1"/>
                </a:solidFill>
                <a:effectLst/>
                <a:latin typeface="+mn-lt"/>
                <a:ea typeface="+mn-ea"/>
                <a:cs typeface="+mn-cs"/>
              </a:rPr>
              <a:t>[2 slides]</a:t>
            </a:r>
          </a:p>
          <a:p>
            <a:pPr marL="0" lvl="0" indent="0" rtl="0" fontAlgn="base">
              <a:buFont typeface="+mj-lt"/>
              <a:buNone/>
            </a:pPr>
            <a:endParaRPr lang="en-US" sz="1200" b="1" i="0" kern="1200">
              <a:solidFill>
                <a:schemeClr val="tx1"/>
              </a:solidFill>
              <a:effectLst/>
              <a:latin typeface="+mn-lt"/>
              <a:ea typeface="+mn-ea"/>
              <a:cs typeface="+mn-cs"/>
            </a:endParaRPr>
          </a:p>
          <a:p>
            <a:pPr marL="0" lvl="0" indent="0" rtl="0" fontAlgn="base">
              <a:buFont typeface="+mj-lt"/>
              <a:buNone/>
            </a:pPr>
            <a:r>
              <a:rPr lang="en-US" sz="1200" b="1" i="0" kern="1200">
                <a:solidFill>
                  <a:schemeClr val="tx1"/>
                </a:solidFill>
                <a:effectLst/>
                <a:latin typeface="+mn-lt"/>
                <a:ea typeface="+mn-ea"/>
                <a:cs typeface="+mn-cs"/>
              </a:rPr>
              <a:t>------------------------------------------------------------------</a:t>
            </a:r>
          </a:p>
          <a:p>
            <a:pPr marL="685800" lvl="1" indent="-228600" rtl="0" fontAlgn="base">
              <a:buFont typeface="+mj-lt"/>
              <a:buAutoNum type="arabicPeriod"/>
            </a:pPr>
            <a:endParaRPr lang="en-US" sz="1200" b="1" i="0" kern="1200">
              <a:solidFill>
                <a:schemeClr val="tx1"/>
              </a:solidFill>
              <a:effectLst/>
              <a:latin typeface="+mn-lt"/>
              <a:ea typeface="+mn-ea"/>
              <a:cs typeface="+mn-cs"/>
            </a:endParaRPr>
          </a:p>
          <a:p>
            <a:pPr marL="685800" lvl="1" indent="-228600" rtl="0" fontAlgn="base">
              <a:buFont typeface="+mj-lt"/>
              <a:buAutoNum type="arabicPeriod"/>
            </a:pPr>
            <a:r>
              <a:rPr lang="en-US" sz="1200" b="1" i="0" kern="1200">
                <a:solidFill>
                  <a:schemeClr val="tx1"/>
                </a:solidFill>
                <a:effectLst/>
                <a:latin typeface="+mn-lt"/>
                <a:ea typeface="+mn-ea"/>
                <a:cs typeface="+mn-cs"/>
              </a:rPr>
              <a:t>Disinfection Products and Procedures </a:t>
            </a:r>
          </a:p>
          <a:p>
            <a:pPr marL="1143000" lvl="2" indent="-228600" rtl="0" fontAlgn="base">
              <a:buFont typeface="+mj-lt"/>
              <a:buAutoNum type="arabicPeriod"/>
            </a:pPr>
            <a:r>
              <a:rPr lang="en-US" sz="1200" b="0" i="0" kern="1200">
                <a:solidFill>
                  <a:schemeClr val="tx1"/>
                </a:solidFill>
                <a:effectLst/>
                <a:latin typeface="+mn-lt"/>
                <a:ea typeface="+mn-ea"/>
                <a:cs typeface="+mn-cs"/>
              </a:rPr>
              <a:t>The SARS-CoV-2 virus can be readily inactivated with</a:t>
            </a:r>
            <a:r>
              <a:rPr lang="en-US" sz="1200" b="0" i="0" u="sng" strike="noStrike" kern="1200">
                <a:solidFill>
                  <a:schemeClr val="tx1"/>
                </a:solidFill>
                <a:effectLst/>
                <a:latin typeface="+mn-lt"/>
                <a:ea typeface="+mn-ea"/>
                <a:cs typeface="+mn-cs"/>
                <a:hlinkClick r:id="rId3"/>
              </a:rPr>
              <a:t> EPA’s N-list disinfectants</a:t>
            </a:r>
            <a:r>
              <a:rPr lang="en-US" sz="1200" b="0" i="0" kern="1200">
                <a:solidFill>
                  <a:schemeClr val="tx1"/>
                </a:solidFill>
                <a:effectLst/>
                <a:latin typeface="+mn-lt"/>
                <a:ea typeface="+mn-ea"/>
                <a:cs typeface="+mn-cs"/>
              </a:rPr>
              <a:t> </a:t>
            </a:r>
          </a:p>
          <a:p>
            <a:pPr marL="1143000" lvl="2" indent="-228600" rtl="0" fontAlgn="base">
              <a:buFont typeface="+mj-lt"/>
              <a:buAutoNum type="arabicPeriod"/>
            </a:pPr>
            <a:r>
              <a:rPr lang="en-US" sz="1200" b="0" i="0" kern="1200">
                <a:solidFill>
                  <a:schemeClr val="tx1"/>
                </a:solidFill>
                <a:effectLst/>
                <a:latin typeface="+mn-lt"/>
                <a:ea typeface="+mn-ea"/>
                <a:cs typeface="+mn-cs"/>
              </a:rPr>
              <a:t>Building Care Disinfection Practices </a:t>
            </a:r>
          </a:p>
          <a:p>
            <a:pPr marL="1143000" lvl="2" indent="-228600" rtl="0" fontAlgn="base">
              <a:buFont typeface="+mj-lt"/>
              <a:buAutoNum type="arabicPeriod"/>
            </a:pPr>
            <a:r>
              <a:rPr lang="en-US" sz="1200" b="0" i="0" kern="1200">
                <a:solidFill>
                  <a:schemeClr val="tx1"/>
                </a:solidFill>
                <a:effectLst/>
                <a:latin typeface="+mn-lt"/>
                <a:ea typeface="+mn-ea"/>
                <a:cs typeface="+mn-cs"/>
              </a:rPr>
              <a:t>Items in your workplace not routinely cleaned by building care </a:t>
            </a:r>
          </a:p>
          <a:p>
            <a:pPr marL="1143000" lvl="2" indent="-228600" rtl="0" fontAlgn="base">
              <a:buFont typeface="+mj-lt"/>
              <a:buAutoNum type="arabicPeriod"/>
            </a:pPr>
            <a:r>
              <a:rPr lang="en-US" sz="1200" b="0" i="0" kern="1200">
                <a:solidFill>
                  <a:schemeClr val="tx1"/>
                </a:solidFill>
                <a:effectLst/>
                <a:latin typeface="+mn-lt"/>
                <a:ea typeface="+mn-ea"/>
                <a:cs typeface="+mn-cs"/>
              </a:rPr>
              <a:t>Clean personal office spaces and surfaces with </a:t>
            </a:r>
            <a:r>
              <a:rPr lang="en-US" sz="1200" b="0" i="0" u="sng" strike="noStrike" kern="1200">
                <a:solidFill>
                  <a:schemeClr val="tx1"/>
                </a:solidFill>
                <a:effectLst/>
                <a:latin typeface="+mn-lt"/>
                <a:ea typeface="+mn-ea"/>
                <a:cs typeface="+mn-cs"/>
                <a:hlinkClick r:id="rId3"/>
              </a:rPr>
              <a:t>List N disinfectants</a:t>
            </a:r>
            <a:r>
              <a:rPr lang="en-US" sz="1200" b="0" i="0" kern="1200">
                <a:solidFill>
                  <a:schemeClr val="tx1"/>
                </a:solidFill>
                <a:effectLst/>
                <a:latin typeface="+mn-lt"/>
                <a:ea typeface="+mn-ea"/>
                <a:cs typeface="+mn-cs"/>
              </a:rPr>
              <a:t> at least 2X per day  </a:t>
            </a:r>
          </a:p>
          <a:p>
            <a:pPr marL="1600200" lvl="3" indent="-228600" rtl="0" fontAlgn="base">
              <a:buFont typeface="+mj-lt"/>
              <a:buAutoNum type="arabicPeriod"/>
            </a:pPr>
            <a:r>
              <a:rPr lang="en-US" sz="1200" b="0" i="0" kern="1200">
                <a:solidFill>
                  <a:schemeClr val="tx1"/>
                </a:solidFill>
                <a:effectLst/>
                <a:latin typeface="+mn-lt"/>
                <a:ea typeface="+mn-ea"/>
                <a:cs typeface="+mn-cs"/>
              </a:rPr>
              <a:t>High touch surfaces  </a:t>
            </a:r>
          </a:p>
          <a:p>
            <a:pPr marL="1600200" lvl="3" indent="-228600" rtl="0" fontAlgn="base">
              <a:buFont typeface="+mj-lt"/>
              <a:buAutoNum type="arabicPeriod"/>
            </a:pPr>
            <a:r>
              <a:rPr lang="en-US" sz="1200" b="0" i="0" kern="1200">
                <a:solidFill>
                  <a:schemeClr val="tx1"/>
                </a:solidFill>
                <a:effectLst/>
                <a:latin typeface="+mn-lt"/>
                <a:ea typeface="+mn-ea"/>
                <a:cs typeface="+mn-cs"/>
              </a:rPr>
              <a:t>Keyboards  </a:t>
            </a:r>
          </a:p>
          <a:p>
            <a:pPr marL="1600200" lvl="3" indent="-228600" rtl="0" fontAlgn="base">
              <a:buFont typeface="+mj-lt"/>
              <a:buAutoNum type="arabicPeriod"/>
            </a:pPr>
            <a:r>
              <a:rPr lang="en-US" sz="1200" b="0" i="0" kern="1200">
                <a:solidFill>
                  <a:schemeClr val="tx1"/>
                </a:solidFill>
                <a:effectLst/>
                <a:latin typeface="+mn-lt"/>
                <a:ea typeface="+mn-ea"/>
                <a:cs typeface="+mn-cs"/>
              </a:rPr>
              <a:t>Telephones  </a:t>
            </a:r>
          </a:p>
          <a:p>
            <a:pPr marL="1600200" lvl="3" indent="-228600" rtl="0" fontAlgn="base">
              <a:buFont typeface="+mj-lt"/>
              <a:buAutoNum type="arabicPeriod"/>
            </a:pPr>
            <a:r>
              <a:rPr lang="en-US" sz="1200" b="0" i="0" kern="1200">
                <a:solidFill>
                  <a:schemeClr val="tx1"/>
                </a:solidFill>
                <a:effectLst/>
                <a:latin typeface="+mn-lt"/>
                <a:ea typeface="+mn-ea"/>
                <a:cs typeface="+mn-cs"/>
              </a:rPr>
              <a:t>Personal Handheld Devices   </a:t>
            </a:r>
          </a:p>
          <a:p>
            <a:pPr marL="1143000" lvl="2" indent="-228600" rtl="0" fontAlgn="base">
              <a:buFont typeface="+mj-lt"/>
              <a:buAutoNum type="arabicPeriod"/>
            </a:pPr>
            <a:r>
              <a:rPr lang="en-US" sz="1200" b="0" i="0" kern="1200">
                <a:solidFill>
                  <a:schemeClr val="tx1"/>
                </a:solidFill>
                <a:effectLst/>
                <a:latin typeface="+mn-lt"/>
                <a:ea typeface="+mn-ea"/>
                <a:cs typeface="+mn-cs"/>
              </a:rPr>
              <a:t>Additional Procedures for Shared Areas, Equipment, and Tooling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17</a:t>
            </a:fld>
            <a:endParaRPr lang="en-US"/>
          </a:p>
        </p:txBody>
      </p:sp>
    </p:spTree>
    <p:extLst>
      <p:ext uri="{BB962C8B-B14F-4D97-AF65-F5344CB8AC3E}">
        <p14:creationId xmlns:p14="http://schemas.microsoft.com/office/powerpoint/2010/main" val="332385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r>
              <a:rPr lang="en-US"/>
              <a:t>To better ensure the compliance of social distancing, establishing alternating days or extra shifts for employees will reduce the total amount within a facility. </a:t>
            </a:r>
          </a:p>
          <a:p>
            <a:endParaRPr lang="en-US"/>
          </a:p>
          <a:p>
            <a:r>
              <a:rPr lang="en-US"/>
              <a:t>To reduce non-employees from entering facilities, department visitation policies should be re-visited. – Maybe not include?</a:t>
            </a:r>
          </a:p>
          <a:p>
            <a:endParaRPr lang="en-US"/>
          </a:p>
          <a:p>
            <a:r>
              <a:rPr lang="en-US"/>
              <a:t>---------------------------------------------------------------------------------------</a:t>
            </a:r>
          </a:p>
          <a:p>
            <a:pPr marL="685800" lvl="1" indent="-228600" rtl="0" fontAlgn="base">
              <a:buFont typeface="+mj-lt"/>
              <a:buAutoNum type="arabicPeriod"/>
            </a:pPr>
            <a:r>
              <a:rPr lang="en-US" sz="1200" b="1" i="0" kern="1200">
                <a:solidFill>
                  <a:schemeClr val="tx1"/>
                </a:solidFill>
                <a:effectLst/>
                <a:latin typeface="+mn-lt"/>
                <a:ea typeface="+mn-ea"/>
                <a:cs typeface="+mn-cs"/>
              </a:rPr>
              <a:t>Shift Change Procedures and Visitation Policy</a:t>
            </a:r>
            <a:r>
              <a:rPr lang="en-US" sz="1200" b="0" i="0" kern="1200">
                <a:solidFill>
                  <a:schemeClr val="tx1"/>
                </a:solidFill>
                <a:effectLst/>
                <a:latin typeface="+mn-lt"/>
                <a:ea typeface="+mn-ea"/>
                <a:cs typeface="+mn-cs"/>
              </a:rPr>
              <a:t> </a:t>
            </a:r>
          </a:p>
          <a:p>
            <a:pPr marL="1143000" lvl="2" indent="-228600" rtl="0" fontAlgn="base">
              <a:buFont typeface="+mj-lt"/>
              <a:buAutoNum type="arabicPeriod"/>
            </a:pPr>
            <a:r>
              <a:rPr lang="en-US" sz="1200" b="0" i="0" kern="1200">
                <a:solidFill>
                  <a:schemeClr val="tx1"/>
                </a:solidFill>
                <a:effectLst/>
                <a:latin typeface="+mn-lt"/>
                <a:ea typeface="+mn-ea"/>
                <a:cs typeface="+mn-cs"/>
              </a:rPr>
              <a:t>Establishing alternating days or extra shifts that reduce the total number of employees in a facility at a given time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18</a:t>
            </a:fld>
            <a:endParaRPr lang="en-US"/>
          </a:p>
        </p:txBody>
      </p:sp>
    </p:spTree>
    <p:extLst>
      <p:ext uri="{BB962C8B-B14F-4D97-AF65-F5344CB8AC3E}">
        <p14:creationId xmlns:p14="http://schemas.microsoft.com/office/powerpoint/2010/main" val="356689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SCRIPT:</a:t>
            </a:r>
          </a:p>
          <a:p>
            <a:r>
              <a:rPr lang="en-US" sz="1200" b="0" i="0" kern="1200">
                <a:solidFill>
                  <a:schemeClr val="tx1"/>
                </a:solidFill>
                <a:effectLst/>
                <a:latin typeface="+mn-lt"/>
                <a:ea typeface="+mn-ea"/>
                <a:cs typeface="+mn-cs"/>
              </a:rPr>
              <a:t>The Hierarchy of Controls is a system used to deploy effective controls within an organization, workplace, or community to identify the most effective ways to control a hazard. Depicted within the inverted pyramid, the most effective controls are at the top and the least effective controls are on the bottom. This hierarchy of control is being used to identify the best practices for controlling a person’s exposure to SARS-CoV-2. </a:t>
            </a:r>
            <a:r>
              <a:rPr lang="en-US" sz="1200" kern="1200">
                <a:solidFill>
                  <a:schemeClr val="tx1"/>
                </a:solidFill>
                <a:effectLst/>
                <a:latin typeface="+mn-lt"/>
                <a:ea typeface="+mn-ea"/>
                <a:cs typeface="+mn-cs"/>
              </a:rPr>
              <a:t>No one control alone is perfect and that why it imperative you incorporate all of the controls into your day’s activities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more information on the control methods, please visit EHS’s COVID-19 webpage. </a:t>
            </a:r>
            <a:r>
              <a:rPr lang="en-US">
                <a:hlinkClick r:id="rId3"/>
              </a:rPr>
              <a:t>https://ehs.cornell.edu/campus-health-safety/occupational-health/covid-19/covid-19-hierarchy-controls</a:t>
            </a:r>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19</a:t>
            </a:fld>
            <a:endParaRPr lang="en-US"/>
          </a:p>
        </p:txBody>
      </p:sp>
    </p:spTree>
    <p:extLst>
      <p:ext uri="{BB962C8B-B14F-4D97-AF65-F5344CB8AC3E}">
        <p14:creationId xmlns:p14="http://schemas.microsoft.com/office/powerpoint/2010/main" val="99839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r>
              <a:rPr lang="en-US"/>
              <a:t>For persons whose jobs require contact with materials which may be suspected of harboring SARS-CoV-2, personal protective equipment will be provided. Depending on the job task, the PPE prescribed may be different as relative risk changes. If your job requires you to wear an N-95 mask, PAPR, half-mask or full-mask respirator, employees must follow Cornell’s respiratory protection program requirements. There is a Voluntary Use Form available at ehs.cornell.edu</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N95 respirators and KN95 respirators are critical supplies that must be reserved for healthcare workers, medical first responders and those performing the limited high-risk tasks directly supporting the continuity of healthcare, public safety or essential research.</a:t>
            </a:r>
            <a:endParaRPr lang="en-US"/>
          </a:p>
          <a:p>
            <a:endParaRPr lang="en-US"/>
          </a:p>
          <a:p>
            <a:r>
              <a:rPr lang="en-US"/>
              <a:t>---------------------------------------------------</a:t>
            </a:r>
          </a:p>
          <a:p>
            <a:pPr rtl="0" fontAlgn="base"/>
            <a:r>
              <a:rPr lang="en-US" sz="1200" b="1" i="0" kern="1200">
                <a:solidFill>
                  <a:schemeClr val="tx1"/>
                </a:solidFill>
                <a:effectLst/>
                <a:latin typeface="+mn-lt"/>
                <a:ea typeface="+mn-ea"/>
                <a:cs typeface="+mn-cs"/>
              </a:rPr>
              <a:t>Personal Protective Equipment</a:t>
            </a:r>
            <a:r>
              <a:rPr lang="en-US" sz="1200" b="0" i="0" kern="1200">
                <a:solidFill>
                  <a:schemeClr val="tx1"/>
                </a:solidFill>
                <a:effectLst/>
                <a:latin typeface="+mn-lt"/>
                <a:ea typeface="+mn-ea"/>
                <a:cs typeface="+mn-cs"/>
              </a:rPr>
              <a:t> </a:t>
            </a:r>
            <a:r>
              <a:rPr lang="en-US" sz="1200" b="0" i="0" u="sng" strike="noStrike" kern="1200">
                <a:solidFill>
                  <a:schemeClr val="tx1"/>
                </a:solidFill>
                <a:effectLst/>
                <a:latin typeface="+mn-lt"/>
                <a:ea typeface="+mn-ea"/>
                <a:cs typeface="+mn-cs"/>
                <a:hlinkClick r:id="rId3"/>
              </a:rPr>
              <a:t>@Joshua E. Turse</a:t>
            </a:r>
            <a:r>
              <a:rPr lang="en-US" sz="1200" b="0" i="0" kern="1200">
                <a:solidFill>
                  <a:schemeClr val="tx1"/>
                </a:solidFill>
                <a:effectLst/>
                <a:latin typeface="+mn-lt"/>
                <a:ea typeface="+mn-ea"/>
                <a:cs typeface="+mn-cs"/>
              </a:rPr>
              <a:t> Add a description. Press tab when you are done. </a:t>
            </a:r>
          </a:p>
          <a:p>
            <a:pPr rtl="0" fontAlgn="base"/>
            <a:r>
              <a:rPr lang="en-US" sz="1200" b="0" i="0" kern="1200">
                <a:solidFill>
                  <a:schemeClr val="tx1"/>
                </a:solidFill>
                <a:effectLst/>
                <a:latin typeface="+mn-lt"/>
                <a:ea typeface="+mn-ea"/>
                <a:cs typeface="+mn-cs"/>
              </a:rPr>
              <a:t>PPE requirements for COVID – only use for COVID-research &amp; at health facilities (for clinicians) </a:t>
            </a:r>
          </a:p>
          <a:p>
            <a:pPr rtl="0" fontAlgn="base"/>
            <a:r>
              <a:rPr lang="en-US" sz="1200" b="0" i="0" kern="1200">
                <a:solidFill>
                  <a:schemeClr val="tx1"/>
                </a:solidFill>
                <a:effectLst/>
                <a:latin typeface="+mn-lt"/>
                <a:ea typeface="+mn-ea"/>
                <a:cs typeface="+mn-cs"/>
              </a:rPr>
              <a:t>Respiratory Protection Requirements </a:t>
            </a:r>
          </a:p>
          <a:p>
            <a:pPr rtl="0" fontAlgn="base"/>
            <a:r>
              <a:rPr lang="en-US" sz="1200" b="0" i="0" kern="1200">
                <a:solidFill>
                  <a:schemeClr val="tx1"/>
                </a:solidFill>
                <a:effectLst/>
                <a:latin typeface="+mn-lt"/>
                <a:ea typeface="+mn-ea"/>
                <a:cs typeface="+mn-cs"/>
              </a:rPr>
              <a:t>COVID-19 Pandemic does not overrule </a:t>
            </a:r>
            <a:r>
              <a:rPr lang="en-US" sz="1200" b="0" i="0" u="sng" strike="noStrike" kern="1200">
                <a:solidFill>
                  <a:schemeClr val="tx1"/>
                </a:solidFill>
                <a:effectLst/>
                <a:latin typeface="+mn-lt"/>
                <a:ea typeface="+mn-ea"/>
                <a:cs typeface="+mn-cs"/>
                <a:hlinkClick r:id="rId4"/>
              </a:rPr>
              <a:t>Respiratory Protection Program requirements.</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Voluntary Use Form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20</a:t>
            </a:fld>
            <a:endParaRPr lang="en-US"/>
          </a:p>
        </p:txBody>
      </p:sp>
    </p:spTree>
    <p:extLst>
      <p:ext uri="{BB962C8B-B14F-4D97-AF65-F5344CB8AC3E}">
        <p14:creationId xmlns:p14="http://schemas.microsoft.com/office/powerpoint/2010/main" val="359853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Severe acute respiratory syndrome coronavirus 2 (SARS-CoV-2) is a virus that causes COVID-19 infection in humans. Coronaviruses are enveloped viruses that contain positive-sense single-stranded RNA. SARS-CoV-2 is a newly emergent virus first reported as pneumonia of unknown etiology in late 2019. The virus has since spread globally and has been reported in at least 187 countries.  In the United States, there have been over 1 million COVID-19 cases with New York State having the highest number of confirmed cases.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3</a:t>
            </a:fld>
            <a:endParaRPr lang="en-US"/>
          </a:p>
        </p:txBody>
      </p:sp>
    </p:spTree>
    <p:extLst>
      <p:ext uri="{BB962C8B-B14F-4D97-AF65-F5344CB8AC3E}">
        <p14:creationId xmlns:p14="http://schemas.microsoft.com/office/powerpoint/2010/main" val="3399486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SCRIPT:</a:t>
            </a:r>
          </a:p>
          <a:p>
            <a:r>
              <a:rPr lang="en-US" sz="1200" b="0" i="0" kern="1200">
                <a:solidFill>
                  <a:schemeClr val="tx1"/>
                </a:solidFill>
                <a:effectLst/>
                <a:latin typeface="+mn-lt"/>
                <a:ea typeface="+mn-ea"/>
                <a:cs typeface="+mn-cs"/>
              </a:rPr>
              <a:t>The Hierarchy of Controls is a system used to deploy effective controls within an organization, workplace, or community to identify the most effective ways to control a hazard. Depicted within the inverted pyramid, the most effective controls are at the top and the least effective controls are on the bottom. This hierarchy of control is being used to identify the best practices for controlling a person’s exposure to SARS-CoV-2. </a:t>
            </a:r>
            <a:r>
              <a:rPr lang="en-US" sz="1200" kern="1200">
                <a:solidFill>
                  <a:schemeClr val="tx1"/>
                </a:solidFill>
                <a:effectLst/>
                <a:latin typeface="+mn-lt"/>
                <a:ea typeface="+mn-ea"/>
                <a:cs typeface="+mn-cs"/>
              </a:rPr>
              <a:t>No one control alone is perfect and that why it imperative you incorporate all of the controls into your day’s activities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more information on the control methods, please visit EHS’s COVID-19 webpage. </a:t>
            </a:r>
            <a:r>
              <a:rPr lang="en-US">
                <a:hlinkClick r:id="rId3"/>
              </a:rPr>
              <a:t>https://ehs.cornell.edu/campus-health-safety/occupational-health/covid-19/covid-19-hierarchy-controls</a:t>
            </a:r>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21</a:t>
            </a:fld>
            <a:endParaRPr lang="en-US"/>
          </a:p>
        </p:txBody>
      </p:sp>
    </p:spTree>
    <p:extLst>
      <p:ext uri="{BB962C8B-B14F-4D97-AF65-F5344CB8AC3E}">
        <p14:creationId xmlns:p14="http://schemas.microsoft.com/office/powerpoint/2010/main" val="3378914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Community Protective Equipment does not prevent the wearer from getting sick. It prevents the spread of the virus in the community.</a:t>
            </a:r>
          </a:p>
          <a:p>
            <a:r>
              <a:rPr lang="en-US"/>
              <a:t>Wearing face coverings and masks can help to prevent asymptomatic carriers of the virus from spreading the COVID-19 to others. </a:t>
            </a:r>
            <a:r>
              <a:rPr lang="en-US" sz="1600"/>
              <a:t>All employees are required to wear a cloth face covering or mask when it is NOT feasible to maintain social distancing measures between coworkers, customers, and the public.</a:t>
            </a:r>
          </a:p>
        </p:txBody>
      </p:sp>
      <p:sp>
        <p:nvSpPr>
          <p:cNvPr id="4" name="Slide Number Placeholder 3"/>
          <p:cNvSpPr>
            <a:spLocks noGrp="1"/>
          </p:cNvSpPr>
          <p:nvPr>
            <p:ph type="sldNum" sz="quarter" idx="5"/>
          </p:nvPr>
        </p:nvSpPr>
        <p:spPr/>
        <p:txBody>
          <a:bodyPr/>
          <a:lstStyle/>
          <a:p>
            <a:fld id="{3153D443-CBAC-934A-8506-FB4DF260D863}" type="slidenum">
              <a:rPr lang="en-US" smtClean="0"/>
              <a:t>22</a:t>
            </a:fld>
            <a:endParaRPr lang="en-US"/>
          </a:p>
        </p:txBody>
      </p:sp>
    </p:spTree>
    <p:extLst>
      <p:ext uri="{BB962C8B-B14F-4D97-AF65-F5344CB8AC3E}">
        <p14:creationId xmlns:p14="http://schemas.microsoft.com/office/powerpoint/2010/main" val="2717536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Visualizing Speech-Generated Oral Fluid Droplets with Laser Light Scattering - T</a:t>
            </a:r>
            <a:r>
              <a:rPr lang="en-US"/>
              <a:t>he second ½ researcher uttered the same phrase 3X through a slightly damp washcloth over the speaker’s mouth, the flash count remained close to the background level (mean, 0.1 flashes); this showed a decrease in the number of forward-moving droplets </a:t>
            </a:r>
            <a:r>
              <a:rPr lang="en-US">
                <a:hlinkClick r:id="rId3"/>
              </a:rPr>
              <a:t>https://www.nejm.org/doi/full/10.1056/NEJMc2007800</a:t>
            </a:r>
            <a:endParaRPr lang="en-US"/>
          </a:p>
        </p:txBody>
      </p:sp>
      <p:sp>
        <p:nvSpPr>
          <p:cNvPr id="4" name="Slide Number Placeholder 3"/>
          <p:cNvSpPr>
            <a:spLocks noGrp="1"/>
          </p:cNvSpPr>
          <p:nvPr>
            <p:ph type="sldNum" sz="quarter" idx="5"/>
          </p:nvPr>
        </p:nvSpPr>
        <p:spPr/>
        <p:txBody>
          <a:bodyPr/>
          <a:lstStyle/>
          <a:p>
            <a:fld id="{2BDC0116-80D4-4A53-AB05-01149935BB25}" type="slidenum">
              <a:rPr lang="en-US" smtClean="0"/>
              <a:t>23</a:t>
            </a:fld>
            <a:endParaRPr lang="en-US"/>
          </a:p>
        </p:txBody>
      </p:sp>
    </p:spTree>
    <p:extLst>
      <p:ext uri="{BB962C8B-B14F-4D97-AF65-F5344CB8AC3E}">
        <p14:creationId xmlns:p14="http://schemas.microsoft.com/office/powerpoint/2010/main" val="98479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Always clean hands with soap and water or an alcohol-based hand sanitizer with at least 60% alcohol prior to donning (put on), touching covering, or doffing (remove) your face covering.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When doffing face-covering use the ear loops, straps, or equivalent from behind the head to doff face covering, do not touch the front of the covering. </a:t>
            </a:r>
            <a:endParaRPr lang="en-US" sz="1400"/>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24</a:t>
            </a:fld>
            <a:endParaRPr lang="en-US"/>
          </a:p>
        </p:txBody>
      </p:sp>
    </p:spTree>
    <p:extLst>
      <p:ext uri="{BB962C8B-B14F-4D97-AF65-F5344CB8AC3E}">
        <p14:creationId xmlns:p14="http://schemas.microsoft.com/office/powerpoint/2010/main" val="3432290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Always clean hands with soap and water or an alcohol-based hand sanitizer with at least 60% alcohol prior to donning (put on), touching covering, or doffing (remove) your face covering.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When doffing face-covering use the ear loops, straps, or equivalent from behind the head to doff face covering, do not touch the front of the covering. </a:t>
            </a:r>
            <a:endParaRPr lang="en-US" sz="1400"/>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25</a:t>
            </a:fld>
            <a:endParaRPr lang="en-US"/>
          </a:p>
        </p:txBody>
      </p:sp>
    </p:spTree>
    <p:extLst>
      <p:ext uri="{BB962C8B-B14F-4D97-AF65-F5344CB8AC3E}">
        <p14:creationId xmlns:p14="http://schemas.microsoft.com/office/powerpoint/2010/main" val="306174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 11</a:t>
            </a:r>
            <a:r>
              <a:rPr lang="en-US" baseline="30000"/>
              <a:t>th</a:t>
            </a:r>
            <a:r>
              <a:rPr lang="en-US"/>
              <a:t> The Provost, Michael Kotlikoff, and CHRO Mary Opperman addressed the Cornell Community. It said “</a:t>
            </a:r>
            <a:r>
              <a:rPr lang="en-US" sz="1200" b="0" i="0" kern="1200">
                <a:solidFill>
                  <a:schemeClr val="tx1"/>
                </a:solidFill>
                <a:effectLst/>
                <a:latin typeface="+mn-lt"/>
                <a:ea typeface="+mn-ea"/>
                <a:cs typeface="+mn-cs"/>
              </a:rPr>
              <a:t>Importantly, for the time being, everyone who has been working remotely should continue to do so. However, for those of you who rely on university facilities, we are working on phased re-activation plans that will enable the safe resumption of activities, consistent with the governor’s directives”</a:t>
            </a:r>
            <a:endParaRPr lang="en-US"/>
          </a:p>
          <a:p>
            <a:endParaRPr lang="en-US"/>
          </a:p>
          <a:p>
            <a:r>
              <a:rPr lang="en-US"/>
              <a:t>NY Forward Metric includes criteria such as; 14-day decline in hospitalization and deaths, rate of new hospitalizations, total hospital beds, testing capabilities, and contact tracers</a:t>
            </a:r>
          </a:p>
        </p:txBody>
      </p:sp>
      <p:sp>
        <p:nvSpPr>
          <p:cNvPr id="4" name="Slide Number Placeholder 3"/>
          <p:cNvSpPr>
            <a:spLocks noGrp="1"/>
          </p:cNvSpPr>
          <p:nvPr>
            <p:ph type="sldNum" sz="quarter" idx="5"/>
          </p:nvPr>
        </p:nvSpPr>
        <p:spPr/>
        <p:txBody>
          <a:bodyPr/>
          <a:lstStyle/>
          <a:p>
            <a:fld id="{3153D443-CBAC-934A-8506-FB4DF260D863}" type="slidenum">
              <a:rPr lang="en-US" smtClean="0"/>
              <a:t>27</a:t>
            </a:fld>
            <a:endParaRPr lang="en-US"/>
          </a:p>
        </p:txBody>
      </p:sp>
    </p:spTree>
    <p:extLst>
      <p:ext uri="{BB962C8B-B14F-4D97-AF65-F5344CB8AC3E}">
        <p14:creationId xmlns:p14="http://schemas.microsoft.com/office/powerpoint/2010/main" val="1004862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r>
              <a:rPr lang="en-US"/>
              <a:t>There are additional resources for accessing Cornell and Tompkins Country specific information. Those resources are linked on this page and will be made available in a handout following this training. </a:t>
            </a:r>
          </a:p>
          <a:p>
            <a:r>
              <a:rPr lang="en-US"/>
              <a:t>In addition, it is important that departments develop an action plan for reintroducing employees back to an in-office setting. A COVID-19 Safe Work Plan template has been developed to help facilitate developing that action plan. </a:t>
            </a:r>
          </a:p>
        </p:txBody>
      </p:sp>
      <p:sp>
        <p:nvSpPr>
          <p:cNvPr id="4" name="Slide Number Placeholder 3"/>
          <p:cNvSpPr>
            <a:spLocks noGrp="1"/>
          </p:cNvSpPr>
          <p:nvPr>
            <p:ph type="sldNum" sz="quarter" idx="5"/>
          </p:nvPr>
        </p:nvSpPr>
        <p:spPr/>
        <p:txBody>
          <a:bodyPr/>
          <a:lstStyle/>
          <a:p>
            <a:fld id="{3153D443-CBAC-934A-8506-FB4DF260D863}" type="slidenum">
              <a:rPr lang="en-US" smtClean="0"/>
              <a:t>28</a:t>
            </a:fld>
            <a:endParaRPr lang="en-US"/>
          </a:p>
        </p:txBody>
      </p:sp>
    </p:spTree>
    <p:extLst>
      <p:ext uri="{BB962C8B-B14F-4D97-AF65-F5344CB8AC3E}">
        <p14:creationId xmlns:p14="http://schemas.microsoft.com/office/powerpoint/2010/main" val="998710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attending this training. Please contact askEHS@cornell.edu for any additional questions</a:t>
            </a:r>
          </a:p>
        </p:txBody>
      </p:sp>
      <p:sp>
        <p:nvSpPr>
          <p:cNvPr id="4" name="Slide Number Placeholder 3"/>
          <p:cNvSpPr>
            <a:spLocks noGrp="1"/>
          </p:cNvSpPr>
          <p:nvPr>
            <p:ph type="sldNum" sz="quarter" idx="5"/>
          </p:nvPr>
        </p:nvSpPr>
        <p:spPr/>
        <p:txBody>
          <a:bodyPr/>
          <a:lstStyle/>
          <a:p>
            <a:fld id="{3153D443-CBAC-934A-8506-FB4DF260D863}" type="slidenum">
              <a:rPr lang="en-US" smtClean="0"/>
              <a:t>29</a:t>
            </a:fld>
            <a:endParaRPr lang="en-US"/>
          </a:p>
        </p:txBody>
      </p:sp>
    </p:spTree>
    <p:extLst>
      <p:ext uri="{BB962C8B-B14F-4D97-AF65-F5344CB8AC3E}">
        <p14:creationId xmlns:p14="http://schemas.microsoft.com/office/powerpoint/2010/main" val="226652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mj-lt"/>
              <a:buNone/>
            </a:pPr>
            <a:r>
              <a:rPr lang="en-US" sz="1200" b="0" i="0" kern="1200">
                <a:solidFill>
                  <a:schemeClr val="tx1"/>
                </a:solidFill>
                <a:effectLst/>
                <a:latin typeface="+mn-lt"/>
                <a:ea typeface="+mn-ea"/>
                <a:cs typeface="+mn-cs"/>
              </a:rPr>
              <a:t>SCRIPT:</a:t>
            </a:r>
          </a:p>
          <a:p>
            <a:pPr marL="0" indent="0" rtl="0" fontAlgn="base">
              <a:buFont typeface="+mj-lt"/>
              <a:buNone/>
            </a:pPr>
            <a:r>
              <a:rPr lang="en-US" sz="1200" b="0" i="0" kern="1200">
                <a:solidFill>
                  <a:schemeClr val="tx1"/>
                </a:solidFill>
                <a:effectLst/>
                <a:latin typeface="+mn-lt"/>
                <a:ea typeface="+mn-ea"/>
                <a:cs typeface="+mn-cs"/>
              </a:rPr>
              <a:t>SARS-CoV-2 exact routes of exposure are still under investigation. The most common form of transmission from person to person is through respiratory droplets. These droplets can be produced while talking, coughing, or sneezing. For transmission to occur, the virus needs to have contact with mucus membranes, which include eyes, mouth or possibly be inhaled into the lungs. COVID-19 may be spread by people who are not showing symptoms. Another form of transmission is through fomites. Fomites are objects or materials which are likely to carry diseases, such as doorknobs. </a:t>
            </a:r>
          </a:p>
          <a:p>
            <a:pPr marL="0" indent="0" rtl="0" fontAlgn="base">
              <a:buFont typeface="+mj-lt"/>
              <a:buNone/>
            </a:pPr>
            <a:endParaRPr lang="en-US" sz="1200" b="0" i="0" kern="1200">
              <a:solidFill>
                <a:schemeClr val="tx1"/>
              </a:solidFill>
              <a:effectLst/>
              <a:latin typeface="+mn-lt"/>
              <a:ea typeface="+mn-ea"/>
              <a:cs typeface="+mn-cs"/>
            </a:endParaRPr>
          </a:p>
          <a:p>
            <a:pPr marL="0" indent="0" rtl="0" fontAlgn="base">
              <a:buFont typeface="+mj-lt"/>
              <a:buNone/>
            </a:pPr>
            <a:endParaRPr lang="en-US" sz="1200" b="0" i="0" kern="1200">
              <a:solidFill>
                <a:schemeClr val="tx1"/>
              </a:solidFill>
              <a:effectLst/>
              <a:latin typeface="+mn-lt"/>
              <a:ea typeface="+mn-ea"/>
              <a:cs typeface="+mn-cs"/>
            </a:endParaRPr>
          </a:p>
          <a:p>
            <a:pPr marL="0" indent="0" rtl="0" fontAlgn="base">
              <a:buFont typeface="+mj-lt"/>
              <a:buNone/>
            </a:pPr>
            <a:r>
              <a:rPr lang="en-US" sz="1200" b="0" i="0" kern="1200">
                <a:solidFill>
                  <a:schemeClr val="tx1"/>
                </a:solidFill>
                <a:effectLst/>
                <a:latin typeface="+mn-lt"/>
                <a:ea typeface="+mn-ea"/>
                <a:cs typeface="+mn-cs"/>
              </a:rPr>
              <a:t>--------------------------------------------------------------------------------------------------------</a:t>
            </a:r>
          </a:p>
          <a:p>
            <a:pPr marL="0" indent="0" rtl="0" fontAlgn="base">
              <a:buFont typeface="+mj-lt"/>
              <a:buNone/>
            </a:pPr>
            <a:endParaRPr lang="en-US" sz="1200" b="0" i="0" kern="1200">
              <a:solidFill>
                <a:schemeClr val="tx1"/>
              </a:solidFill>
              <a:effectLst/>
              <a:latin typeface="+mn-lt"/>
              <a:ea typeface="+mn-ea"/>
              <a:cs typeface="+mn-cs"/>
            </a:endParaRPr>
          </a:p>
          <a:p>
            <a:pPr marL="228600" indent="-228600" rtl="0" fontAlgn="base">
              <a:buFont typeface="+mj-lt"/>
              <a:buAutoNum type="arabicPeriod"/>
            </a:pPr>
            <a:r>
              <a:rPr lang="en-US" sz="1200" b="0" i="0" kern="1200">
                <a:solidFill>
                  <a:schemeClr val="tx1"/>
                </a:solidFill>
                <a:effectLst/>
                <a:latin typeface="+mn-lt"/>
                <a:ea typeface="+mn-ea"/>
                <a:cs typeface="+mn-cs"/>
              </a:rPr>
              <a:t>Routes of exposure – the exact routes are still under investigation </a:t>
            </a:r>
          </a:p>
          <a:p>
            <a:pPr marL="685800" lvl="1" indent="-228600" rtl="0" fontAlgn="base">
              <a:buFont typeface="+mj-lt"/>
              <a:buAutoNum type="arabicPeriod"/>
            </a:pPr>
            <a:r>
              <a:rPr lang="en-US" sz="1200" b="0" i="0" kern="1200">
                <a:solidFill>
                  <a:schemeClr val="tx1"/>
                </a:solidFill>
                <a:effectLst/>
                <a:latin typeface="+mn-lt"/>
                <a:ea typeface="+mn-ea"/>
                <a:cs typeface="+mn-cs"/>
              </a:rPr>
              <a:t>Contact with mucus membranes via </a:t>
            </a:r>
          </a:p>
          <a:p>
            <a:pPr marL="1143000" lvl="2" indent="-228600" rtl="0" fontAlgn="base">
              <a:buFont typeface="+mj-lt"/>
              <a:buAutoNum type="arabicPeriod"/>
            </a:pPr>
            <a:r>
              <a:rPr lang="en-US" sz="1200" b="0" i="0" kern="1200">
                <a:solidFill>
                  <a:schemeClr val="tx1"/>
                </a:solidFill>
                <a:effectLst/>
                <a:latin typeface="+mn-lt"/>
                <a:ea typeface="+mn-ea"/>
                <a:cs typeface="+mn-cs"/>
              </a:rPr>
              <a:t>Respiratory Droplets – most common form of transmission </a:t>
            </a:r>
          </a:p>
          <a:p>
            <a:pPr marL="1143000" lvl="2" indent="-228600" rtl="0" fontAlgn="base">
              <a:buFont typeface="+mj-lt"/>
              <a:buAutoNum type="arabicPeriod"/>
            </a:pPr>
            <a:r>
              <a:rPr lang="en-US" sz="1200" b="0" i="0" kern="1200">
                <a:solidFill>
                  <a:schemeClr val="tx1"/>
                </a:solidFill>
                <a:effectLst/>
                <a:latin typeface="+mn-lt"/>
                <a:ea typeface="+mn-ea"/>
                <a:cs typeface="+mn-cs"/>
              </a:rPr>
              <a:t>Fomites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4</a:t>
            </a:fld>
            <a:endParaRPr lang="en-US"/>
          </a:p>
        </p:txBody>
      </p:sp>
    </p:spTree>
    <p:extLst>
      <p:ext uri="{BB962C8B-B14F-4D97-AF65-F5344CB8AC3E}">
        <p14:creationId xmlns:p14="http://schemas.microsoft.com/office/powerpoint/2010/main" val="357016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defRPr/>
            </a:pPr>
            <a:r>
              <a:rPr lang="en-US" sz="1200" b="0" i="0" kern="1200">
                <a:solidFill>
                  <a:schemeClr val="tx1"/>
                </a:solidFill>
                <a:effectLst/>
                <a:latin typeface="+mn-lt"/>
                <a:ea typeface="+mn-ea"/>
                <a:cs typeface="+mn-cs"/>
              </a:rPr>
              <a:t>SARS-CoV-2 can remain infectious on surfaces for hours to days.</a:t>
            </a:r>
            <a:r>
              <a:rPr lang="en-US"/>
              <a:t> A recent study found that viable virus is reduced after 72. </a:t>
            </a:r>
            <a:endParaRPr lang="en-US">
              <a:cs typeface="Calibri" panose="020F0502020204030204"/>
            </a:endParaRPr>
          </a:p>
          <a:p>
            <a:pPr>
              <a:defRPr/>
            </a:pPr>
            <a:r>
              <a:rPr lang="en-US"/>
              <a:t>In the study they found: </a:t>
            </a:r>
            <a:endParaRPr lang="en-US">
              <a:cs typeface="Calibri" panose="020F0502020204030204"/>
            </a:endParaRPr>
          </a:p>
          <a:p>
            <a:pPr marL="1657350" lvl="3" indent="-285750">
              <a:buFont typeface="Arial"/>
              <a:buChar char="•"/>
              <a:defRPr/>
            </a:pPr>
            <a:r>
              <a:rPr lang="en-US"/>
              <a:t>No viable </a:t>
            </a:r>
            <a:r>
              <a:rPr lang="en-US" b="0" i="0" kern="1200">
                <a:effectLst/>
              </a:rPr>
              <a:t>virus </a:t>
            </a:r>
            <a:r>
              <a:rPr lang="en-US"/>
              <a:t>after three hours on tissue or printing paper.</a:t>
            </a:r>
            <a:endParaRPr lang="en-US">
              <a:cs typeface="Calibri" panose="020F0502020204030204"/>
            </a:endParaRPr>
          </a:p>
          <a:p>
            <a:pPr marL="1657350" lvl="3" indent="-285750">
              <a:buFont typeface="Arial"/>
              <a:buChar char="•"/>
              <a:defRPr/>
            </a:pPr>
            <a:r>
              <a:rPr lang="en-US"/>
              <a:t>No </a:t>
            </a:r>
            <a:r>
              <a:rPr lang="en-US" b="0" i="0" kern="1200">
                <a:effectLst/>
              </a:rPr>
              <a:t>viable </a:t>
            </a:r>
            <a:r>
              <a:rPr lang="en-US"/>
              <a:t>virus after four </a:t>
            </a:r>
            <a:r>
              <a:rPr lang="en-US" b="0" i="0" kern="1200">
                <a:effectLst/>
              </a:rPr>
              <a:t>hours on </a:t>
            </a:r>
            <a:r>
              <a:rPr lang="en-US"/>
              <a:t>copper </a:t>
            </a:r>
            <a:r>
              <a:rPr lang="en-US" b="0" i="0" kern="1200">
                <a:effectLst/>
              </a:rPr>
              <a:t>surfaces</a:t>
            </a:r>
            <a:r>
              <a:rPr lang="en-US"/>
              <a:t>.</a:t>
            </a:r>
            <a:endParaRPr lang="en-US">
              <a:cs typeface="Calibri" panose="020F0502020204030204"/>
            </a:endParaRPr>
          </a:p>
          <a:p>
            <a:pPr marL="1657350" lvl="3" indent="-285750">
              <a:buFont typeface="Arial"/>
              <a:buChar char="•"/>
              <a:defRPr/>
            </a:pPr>
            <a:r>
              <a:rPr lang="en-US"/>
              <a:t>No viable virus after </a:t>
            </a:r>
            <a:r>
              <a:rPr lang="en-US" b="0" i="0" kern="1200">
                <a:effectLst/>
              </a:rPr>
              <a:t>24 hours on cardboard</a:t>
            </a:r>
            <a:r>
              <a:rPr lang="en-US"/>
              <a:t> surfaces.</a:t>
            </a:r>
            <a:endParaRPr lang="en-US">
              <a:cs typeface="Calibri" panose="020F0502020204030204"/>
            </a:endParaRPr>
          </a:p>
          <a:p>
            <a:pPr marL="1657350" lvl="3" indent="-285750">
              <a:buFont typeface="Arial"/>
              <a:buChar char="•"/>
              <a:defRPr/>
            </a:pPr>
            <a:r>
              <a:rPr lang="en-US"/>
              <a:t>No viable virus after two days on wood or cloth*.</a:t>
            </a:r>
            <a:endParaRPr lang="en-US">
              <a:cs typeface="Calibri" panose="020F0502020204030204"/>
            </a:endParaRPr>
          </a:p>
          <a:p>
            <a:pPr marL="1657350" lvl="3" indent="-285750">
              <a:buFont typeface="Arial"/>
              <a:buChar char="•"/>
              <a:defRPr/>
            </a:pPr>
            <a:r>
              <a:rPr lang="en-US"/>
              <a:t>No viable virus after four days on banknote or glass.</a:t>
            </a:r>
            <a:endParaRPr lang="en-US">
              <a:cs typeface="Calibri" panose="020F0502020204030204"/>
            </a:endParaRPr>
          </a:p>
          <a:p>
            <a:pPr marL="1657350" lvl="3" indent="-285750">
              <a:buFont typeface="Arial"/>
              <a:buChar char="•"/>
              <a:defRPr/>
            </a:pPr>
            <a:r>
              <a:rPr lang="en-US"/>
              <a:t>No viable virus after seven days on plastic or stainless steel</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5</a:t>
            </a:fld>
            <a:endParaRPr lang="en-US"/>
          </a:p>
        </p:txBody>
      </p:sp>
    </p:spTree>
    <p:extLst>
      <p:ext uri="{BB962C8B-B14F-4D97-AF65-F5344CB8AC3E}">
        <p14:creationId xmlns:p14="http://schemas.microsoft.com/office/powerpoint/2010/main" val="64110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There is an increased risk for virus exposure when traveling. </a:t>
            </a:r>
          </a:p>
          <a:p>
            <a:r>
              <a:rPr lang="en-US">
                <a:solidFill>
                  <a:schemeClr val="tx1"/>
                </a:solidFill>
              </a:rPr>
              <a:t>For students and employees, all Cornell-related travel is currently restricted to reduce the spread of COVID-19. Continue to keep yourself informed on updates related to travel via </a:t>
            </a:r>
            <a:r>
              <a:rPr lang="en-US" u="sng">
                <a:solidFill>
                  <a:schemeClr val="tx1"/>
                </a:solidFill>
                <a:hlinkClick r:id="rId3"/>
              </a:rPr>
              <a:t>Cornell Universities Coronavirus website</a:t>
            </a:r>
            <a:r>
              <a:rPr lang="en-US">
                <a:solidFill>
                  <a:schemeClr val="tx1"/>
                </a:solidFill>
              </a:rPr>
              <a:t>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6</a:t>
            </a:fld>
            <a:endParaRPr lang="en-US"/>
          </a:p>
        </p:txBody>
      </p:sp>
    </p:spTree>
    <p:extLst>
      <p:ext uri="{BB962C8B-B14F-4D97-AF65-F5344CB8AC3E}">
        <p14:creationId xmlns:p14="http://schemas.microsoft.com/office/powerpoint/2010/main" val="375855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SCRIPT:</a:t>
            </a:r>
          </a:p>
          <a:p>
            <a:pPr rtl="0" fontAlgn="base"/>
            <a:r>
              <a:rPr lang="en-US" sz="1200" b="0" i="0" kern="1200">
                <a:solidFill>
                  <a:schemeClr val="tx1"/>
                </a:solidFill>
                <a:effectLst/>
                <a:latin typeface="+mn-lt"/>
                <a:ea typeface="+mn-ea"/>
                <a:cs typeface="+mn-cs"/>
              </a:rPr>
              <a:t>The symptoms for COVID-19 are still not fully understood. After exposure to the virus, symptoms may occur 2-14 day later.</a:t>
            </a:r>
          </a:p>
          <a:p>
            <a:pPr rtl="0" fontAlgn="base"/>
            <a:r>
              <a:rPr lang="en-US" sz="1200" b="0" i="0" kern="1200">
                <a:solidFill>
                  <a:schemeClr val="tx1"/>
                </a:solidFill>
                <a:effectLst/>
                <a:latin typeface="+mn-lt"/>
                <a:ea typeface="+mn-ea"/>
                <a:cs typeface="+mn-cs"/>
              </a:rPr>
              <a:t>The symptoms provided are described by the CDC and symptom severity can range from absent or mild to severe.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Symptoms can include fever, chills, muscle pain, cough, shortness of breath or difficulty breathing, headache, sore throat, and/or new loss of taste or smell. If you experience these symptoms or combinations of symptoms, you may have COVID-19.</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Please review the </a:t>
            </a:r>
            <a:r>
              <a:rPr lang="en-US" sz="1200" b="0" i="0" u="sng" strike="noStrike" kern="1200">
                <a:solidFill>
                  <a:schemeClr val="tx1"/>
                </a:solidFill>
                <a:effectLst/>
                <a:latin typeface="+mn-lt"/>
                <a:ea typeface="+mn-ea"/>
                <a:cs typeface="+mn-cs"/>
                <a:hlinkClick r:id="rId3"/>
              </a:rPr>
              <a:t>SARS-CoV-2 BARS</a:t>
            </a:r>
            <a:r>
              <a:rPr lang="en-US" sz="1200" b="0" i="0" kern="1200">
                <a:solidFill>
                  <a:schemeClr val="tx1"/>
                </a:solidFill>
                <a:effectLst/>
                <a:latin typeface="+mn-lt"/>
                <a:ea typeface="+mn-ea"/>
                <a:cs typeface="+mn-cs"/>
              </a:rPr>
              <a:t>  and </a:t>
            </a:r>
            <a:r>
              <a:rPr lang="en-US" sz="1200" b="0" i="0" u="sng" strike="noStrike" kern="1200">
                <a:solidFill>
                  <a:schemeClr val="tx1"/>
                </a:solidFill>
                <a:effectLst/>
                <a:latin typeface="+mn-lt"/>
                <a:ea typeface="+mn-ea"/>
                <a:cs typeface="+mn-cs"/>
                <a:hlinkClick r:id="rId4"/>
              </a:rPr>
              <a:t>The Centers for Disease Control and Prevention (CDC</a:t>
            </a:r>
            <a:r>
              <a:rPr lang="en-US" sz="1200" b="0" i="0" kern="1200">
                <a:solidFill>
                  <a:schemeClr val="tx1"/>
                </a:solidFill>
                <a:effectLst/>
                <a:latin typeface="+mn-lt"/>
                <a:ea typeface="+mn-ea"/>
                <a:cs typeface="+mn-cs"/>
              </a:rPr>
              <a:t>) for additional information on the agent.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a:latin typeface="Palatino Linotype" panose="02040502050505030304" pitchFamily="18" charset="0"/>
                <a:hlinkClick r:id="rId5"/>
              </a:rPr>
              <a:t>Picture Source https://www.cdc.gov/coronavirus/2019-ncov/downloads/COVID19-symptoms.pdf</a:t>
            </a:r>
            <a:endParaRPr lang="en-US" sz="1200">
              <a:latin typeface="Palatino Linotype" panose="02040502050505030304" pitchFamily="18" charset="0"/>
            </a:endParaRPr>
          </a:p>
          <a:p>
            <a:pPr rtl="0" fontAlgn="base"/>
            <a:endParaRPr lang="en-US" sz="1200" b="1" i="0" kern="1200">
              <a:solidFill>
                <a:schemeClr val="tx1"/>
              </a:solidFill>
              <a:effectLst/>
              <a:latin typeface="+mn-lt"/>
              <a:ea typeface="+mn-ea"/>
              <a:cs typeface="+mn-cs"/>
            </a:endParaRPr>
          </a:p>
          <a:p>
            <a:pPr rtl="0" fontAlgn="base"/>
            <a:endParaRPr lang="en-US" sz="1200" b="1" i="0" kern="1200">
              <a:solidFill>
                <a:schemeClr val="tx1"/>
              </a:solidFill>
              <a:effectLst/>
              <a:latin typeface="+mn-lt"/>
              <a:ea typeface="+mn-ea"/>
              <a:cs typeface="+mn-cs"/>
            </a:endParaRPr>
          </a:p>
          <a:p>
            <a:pPr rtl="0" fontAlgn="base"/>
            <a:r>
              <a:rPr lang="en-US" sz="1200" b="1" i="0" kern="1200">
                <a:solidFill>
                  <a:schemeClr val="tx1"/>
                </a:solidFill>
                <a:effectLst/>
                <a:latin typeface="+mn-lt"/>
                <a:ea typeface="+mn-ea"/>
                <a:cs typeface="+mn-cs"/>
              </a:rPr>
              <a:t>Symptoms - may occur 2-14 days after exposure</a:t>
            </a:r>
            <a:r>
              <a:rPr lang="en-US" sz="1200" b="0" i="0" kern="1200">
                <a:solidFill>
                  <a:schemeClr val="tx1"/>
                </a:solidFill>
                <a:effectLst/>
                <a:latin typeface="+mn-lt"/>
                <a:ea typeface="+mn-ea"/>
                <a:cs typeface="+mn-cs"/>
              </a:rPr>
              <a:t> </a:t>
            </a:r>
          </a:p>
          <a:p>
            <a:pPr marL="228600" indent="-228600" rtl="0" fontAlgn="base">
              <a:buFont typeface="+mj-lt"/>
              <a:buAutoNum type="arabicPeriod"/>
            </a:pPr>
            <a:r>
              <a:rPr lang="en-US" sz="1200" b="0" i="0" kern="1200">
                <a:solidFill>
                  <a:schemeClr val="tx1"/>
                </a:solidFill>
                <a:effectLst/>
                <a:latin typeface="+mn-lt"/>
                <a:ea typeface="+mn-ea"/>
                <a:cs typeface="+mn-cs"/>
              </a:rPr>
              <a:t>The symptoms of COVID-19 are still not fully understood – the symptoms provided are described by the CDC. Symptoms severity can range from absent/mild to severe illness.  </a:t>
            </a:r>
          </a:p>
          <a:p>
            <a:pPr marL="685800" lvl="1" indent="-228600" rtl="0" fontAlgn="base">
              <a:buFont typeface="+mj-lt"/>
              <a:buAutoNum type="arabicPeriod"/>
            </a:pPr>
            <a:r>
              <a:rPr lang="en-US" sz="1200" b="0" i="0" kern="1200">
                <a:solidFill>
                  <a:schemeClr val="tx1"/>
                </a:solidFill>
                <a:effectLst/>
                <a:latin typeface="+mn-lt"/>
                <a:ea typeface="+mn-ea"/>
                <a:cs typeface="+mn-cs"/>
              </a:rPr>
              <a:t>Fever, chills, muscle pain, cough, shortness of breath or difficulty breathing, headache, sore throat, and/or new loss of taste or smell </a:t>
            </a:r>
          </a:p>
          <a:p>
            <a:pPr marL="1143000" lvl="2" indent="-228600" rtl="0" fontAlgn="base">
              <a:buFont typeface="+mj-lt"/>
              <a:buAutoNum type="arabicPeriod"/>
            </a:pPr>
            <a:r>
              <a:rPr lang="en-US" sz="1200" b="0" i="0" kern="1200">
                <a:solidFill>
                  <a:schemeClr val="tx1"/>
                </a:solidFill>
                <a:effectLst/>
                <a:latin typeface="+mn-lt"/>
                <a:ea typeface="+mn-ea"/>
                <a:cs typeface="+mn-cs"/>
              </a:rPr>
              <a:t>Please review the </a:t>
            </a:r>
            <a:r>
              <a:rPr lang="en-US" sz="1200" b="0" i="0" u="sng" strike="noStrike" kern="1200">
                <a:solidFill>
                  <a:schemeClr val="tx1"/>
                </a:solidFill>
                <a:effectLst/>
                <a:latin typeface="+mn-lt"/>
                <a:ea typeface="+mn-ea"/>
                <a:cs typeface="+mn-cs"/>
                <a:hlinkClick r:id="rId3"/>
              </a:rPr>
              <a:t>SARS-CoV-2 BARS</a:t>
            </a:r>
            <a:r>
              <a:rPr lang="en-US" sz="1200" b="0" i="0" kern="1200">
                <a:solidFill>
                  <a:schemeClr val="tx1"/>
                </a:solidFill>
                <a:effectLst/>
                <a:latin typeface="+mn-lt"/>
                <a:ea typeface="+mn-ea"/>
                <a:cs typeface="+mn-cs"/>
              </a:rPr>
              <a:t>  and </a:t>
            </a:r>
            <a:r>
              <a:rPr lang="en-US" sz="1200" b="0" i="0" u="sng" strike="noStrike" kern="1200">
                <a:solidFill>
                  <a:schemeClr val="tx1"/>
                </a:solidFill>
                <a:effectLst/>
                <a:latin typeface="+mn-lt"/>
                <a:ea typeface="+mn-ea"/>
                <a:cs typeface="+mn-cs"/>
                <a:hlinkClick r:id="rId4"/>
              </a:rPr>
              <a:t>The Centers for Disease Control and Prevention (CDC</a:t>
            </a:r>
            <a:r>
              <a:rPr lang="en-US" sz="1200" b="0" i="0" kern="1200">
                <a:solidFill>
                  <a:schemeClr val="tx1"/>
                </a:solidFill>
                <a:effectLst/>
                <a:latin typeface="+mn-lt"/>
                <a:ea typeface="+mn-ea"/>
                <a:cs typeface="+mn-cs"/>
              </a:rPr>
              <a:t>) for additional information on the agent. </a:t>
            </a:r>
          </a:p>
          <a:p>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7</a:t>
            </a:fld>
            <a:endParaRPr lang="en-US"/>
          </a:p>
        </p:txBody>
      </p:sp>
    </p:spTree>
    <p:extLst>
      <p:ext uri="{BB962C8B-B14F-4D97-AF65-F5344CB8AC3E}">
        <p14:creationId xmlns:p14="http://schemas.microsoft.com/office/powerpoint/2010/main" val="2713022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SCRIPT:</a:t>
            </a:r>
          </a:p>
          <a:p>
            <a:r>
              <a:rPr lang="en-US" sz="1200" b="0" i="0" kern="1200">
                <a:solidFill>
                  <a:schemeClr val="tx1"/>
                </a:solidFill>
                <a:effectLst/>
                <a:latin typeface="+mn-lt"/>
                <a:ea typeface="+mn-ea"/>
                <a:cs typeface="+mn-cs"/>
              </a:rPr>
              <a:t>The Hierarchy of Controls is a system used to deploy effective controls within an organization, workplace, or community to identify the most effective ways to control a hazard. Depicted within the inverted pyramid, the most effective controls are at the top and the least effective controls are on the bottom. This hierarchy of control is being used to identify the best practices for controlling a person’s exposure to SARS-CoV-2. </a:t>
            </a:r>
            <a:r>
              <a:rPr lang="en-US" sz="1200" kern="1200">
                <a:solidFill>
                  <a:schemeClr val="tx1"/>
                </a:solidFill>
                <a:effectLst/>
                <a:latin typeface="+mn-lt"/>
                <a:ea typeface="+mn-ea"/>
                <a:cs typeface="+mn-cs"/>
              </a:rPr>
              <a:t>No one control alone is perfect and that why it imperative you incorporate all of the controls into your day’s activities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more information on the control methods, please visit EHS’s COVID-19 webpage. </a:t>
            </a:r>
            <a:r>
              <a:rPr lang="en-US">
                <a:hlinkClick r:id="rId3"/>
              </a:rPr>
              <a:t>https://ehs.cornell.edu/campus-health-safety/occupational-health/covid-19/covid-19-hierarchy-controls</a:t>
            </a:r>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8</a:t>
            </a:fld>
            <a:endParaRPr lang="en-US"/>
          </a:p>
        </p:txBody>
      </p:sp>
    </p:spTree>
    <p:extLst>
      <p:ext uri="{BB962C8B-B14F-4D97-AF65-F5344CB8AC3E}">
        <p14:creationId xmlns:p14="http://schemas.microsoft.com/office/powerpoint/2010/main" val="2907213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r>
              <a:rPr lang="en-US"/>
              <a:t>The most effective method to reduce a person’s risk of exposure is through elimination. To eliminate risk of employee exposure to COVID-19, it is important to evaluate work that could and should continue to be performed remotely. </a:t>
            </a:r>
            <a:r>
              <a:rPr lang="en-US" sz="1200" b="0" i="0" kern="1200">
                <a:solidFill>
                  <a:schemeClr val="tx1"/>
                </a:solidFill>
                <a:effectLst/>
                <a:latin typeface="+mn-lt"/>
                <a:ea typeface="+mn-ea"/>
                <a:cs typeface="+mn-cs"/>
              </a:rPr>
              <a:t>Following the "</a:t>
            </a:r>
            <a:r>
              <a:rPr lang="en-US" sz="1200" b="0" i="0" u="sng" kern="1200">
                <a:solidFill>
                  <a:schemeClr val="tx1"/>
                </a:solidFill>
                <a:effectLst/>
                <a:latin typeface="+mn-lt"/>
                <a:ea typeface="+mn-ea"/>
                <a:cs typeface="+mn-cs"/>
                <a:hlinkClick r:id="rId3"/>
              </a:rPr>
              <a:t>New York State on PAUSE</a:t>
            </a:r>
            <a:r>
              <a:rPr lang="en-US" sz="1200" b="0" i="0" kern="1200">
                <a:solidFill>
                  <a:schemeClr val="tx1"/>
                </a:solidFill>
                <a:effectLst/>
                <a:latin typeface="+mn-lt"/>
                <a:ea typeface="+mn-ea"/>
                <a:cs typeface="+mn-cs"/>
              </a:rPr>
              <a:t>" executive order, effective March 22, only those who have been specifically informed they are to work on-site are allowed to do so. Everyone else must stay home and work remotely, where possible.  </a:t>
            </a:r>
            <a:r>
              <a:rPr lang="en-US"/>
              <a:t>In addition, avoid scheduling meetings that require physical attendance. Meetings, site visits, and training can be done using web conferencing applications, like zoom or skype, or video calls. </a:t>
            </a:r>
          </a:p>
        </p:txBody>
      </p:sp>
      <p:sp>
        <p:nvSpPr>
          <p:cNvPr id="4" name="Slide Number Placeholder 3"/>
          <p:cNvSpPr>
            <a:spLocks noGrp="1"/>
          </p:cNvSpPr>
          <p:nvPr>
            <p:ph type="sldNum" sz="quarter" idx="5"/>
          </p:nvPr>
        </p:nvSpPr>
        <p:spPr/>
        <p:txBody>
          <a:bodyPr/>
          <a:lstStyle/>
          <a:p>
            <a:fld id="{3153D443-CBAC-934A-8506-FB4DF260D863}" type="slidenum">
              <a:rPr lang="en-US" smtClean="0"/>
              <a:t>9</a:t>
            </a:fld>
            <a:endParaRPr lang="en-US"/>
          </a:p>
        </p:txBody>
      </p:sp>
    </p:spTree>
    <p:extLst>
      <p:ext uri="{BB962C8B-B14F-4D97-AF65-F5344CB8AC3E}">
        <p14:creationId xmlns:p14="http://schemas.microsoft.com/office/powerpoint/2010/main" val="378479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SCRIPT:</a:t>
            </a:r>
          </a:p>
          <a:p>
            <a:r>
              <a:rPr lang="en-US" sz="1200" b="0" i="0" kern="1200">
                <a:solidFill>
                  <a:schemeClr val="tx1"/>
                </a:solidFill>
                <a:effectLst/>
                <a:latin typeface="+mn-lt"/>
                <a:ea typeface="+mn-ea"/>
                <a:cs typeface="+mn-cs"/>
              </a:rPr>
              <a:t>The Hierarchy of Controls is a system used to deploy effective controls within an organization, workplace, or community to identify the most effective ways to control a hazard. Depicted within the inverted pyramid, the most effective controls are at the top and the least effective controls are on the bottom. This hierarchy of control is being used to identify the best practices for controlling a person’s exposure to SARS-CoV-2. </a:t>
            </a:r>
            <a:r>
              <a:rPr lang="en-US" sz="1200" kern="1200">
                <a:solidFill>
                  <a:schemeClr val="tx1"/>
                </a:solidFill>
                <a:effectLst/>
                <a:latin typeface="+mn-lt"/>
                <a:ea typeface="+mn-ea"/>
                <a:cs typeface="+mn-cs"/>
              </a:rPr>
              <a:t>No one control alone is perfect and that why it imperative you incorporate all of the controls into your day’s activities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more information on the control methods, please visit EHS’s COVID-19 webpage. </a:t>
            </a:r>
            <a:r>
              <a:rPr lang="en-US">
                <a:hlinkClick r:id="rId3"/>
              </a:rPr>
              <a:t>https://ehs.cornell.edu/campus-health-safety/occupational-health/covid-19/covid-19-hierarchy-controls</a:t>
            </a:r>
            <a:endParaRPr lang="en-US"/>
          </a:p>
        </p:txBody>
      </p:sp>
      <p:sp>
        <p:nvSpPr>
          <p:cNvPr id="4" name="Slide Number Placeholder 3"/>
          <p:cNvSpPr>
            <a:spLocks noGrp="1"/>
          </p:cNvSpPr>
          <p:nvPr>
            <p:ph type="sldNum" sz="quarter" idx="5"/>
          </p:nvPr>
        </p:nvSpPr>
        <p:spPr/>
        <p:txBody>
          <a:bodyPr/>
          <a:lstStyle/>
          <a:p>
            <a:fld id="{3153D443-CBAC-934A-8506-FB4DF260D863}" type="slidenum">
              <a:rPr lang="en-US" smtClean="0"/>
              <a:t>10</a:t>
            </a:fld>
            <a:endParaRPr lang="en-US"/>
          </a:p>
        </p:txBody>
      </p:sp>
    </p:spTree>
    <p:extLst>
      <p:ext uri="{BB962C8B-B14F-4D97-AF65-F5344CB8AC3E}">
        <p14:creationId xmlns:p14="http://schemas.microsoft.com/office/powerpoint/2010/main" val="3627756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Palatino Linotype" panose="02040502050505030304" pitchFamily="18" charset="0"/>
              </a:defRPr>
            </a:lvl1pPr>
          </a:lstStyle>
          <a:p>
            <a:fld id="{840601E4-3F87-485E-BCF1-0932C51EED9D}" type="datetimeFigureOut">
              <a:rPr lang="en-US" smtClean="0"/>
              <a:pPr/>
              <a:t>5/15/2020</a:t>
            </a:fld>
            <a:endParaRPr lang="en-US"/>
          </a:p>
        </p:txBody>
      </p:sp>
      <p:sp>
        <p:nvSpPr>
          <p:cNvPr id="5" name="Footer Placeholder 4"/>
          <p:cNvSpPr>
            <a:spLocks noGrp="1"/>
          </p:cNvSpPr>
          <p:nvPr>
            <p:ph type="ftr" sz="quarter" idx="11"/>
          </p:nvPr>
        </p:nvSpPr>
        <p:spPr/>
        <p:txBody>
          <a:bodyPr/>
          <a:lstStyle>
            <a:lvl1pPr>
              <a:defRPr>
                <a:latin typeface="Palatino Linotype" panose="02040502050505030304"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atin typeface="Palatino Linotype" panose="02040502050505030304" pitchFamily="18" charset="0"/>
              </a:defRPr>
            </a:lvl1pPr>
          </a:lstStyle>
          <a:p>
            <a:fld id="{6315554C-9387-4378-80C2-5F7076CAC952}" type="slidenum">
              <a:rPr lang="en-US" smtClean="0"/>
              <a:pPr/>
              <a:t>‹#›</a:t>
            </a:fld>
            <a:endParaRPr lang="en-US"/>
          </a:p>
        </p:txBody>
      </p:sp>
      <p:sp>
        <p:nvSpPr>
          <p:cNvPr id="13" name="Title 18">
            <a:extLst>
              <a:ext uri="{FF2B5EF4-FFF2-40B4-BE49-F238E27FC236}">
                <a16:creationId xmlns:a16="http://schemas.microsoft.com/office/drawing/2014/main" id="{DC0A9285-546C-824E-BB82-80DD4A7E5723}"/>
              </a:ext>
            </a:extLst>
          </p:cNvPr>
          <p:cNvSpPr>
            <a:spLocks noGrp="1"/>
          </p:cNvSpPr>
          <p:nvPr>
            <p:ph type="title" hasCustomPrompt="1"/>
          </p:nvPr>
        </p:nvSpPr>
        <p:spPr>
          <a:xfrm>
            <a:off x="304272" y="2561844"/>
            <a:ext cx="4777596" cy="829533"/>
          </a:xfrm>
          <a:noFill/>
        </p:spPr>
        <p:txBody>
          <a:bodyPr lIns="182880" tIns="182880" rIns="182880" anchor="t">
            <a:normAutofit/>
          </a:bodyPr>
          <a:lstStyle>
            <a:lvl1pPr algn="l">
              <a:defRPr sz="3200" baseline="0">
                <a:solidFill>
                  <a:schemeClr val="tx1"/>
                </a:solidFill>
                <a:latin typeface="FreightSans Pro Book" panose="02000606030000020004" pitchFamily="2" charset="0"/>
              </a:defRPr>
            </a:lvl1pPr>
          </a:lstStyle>
          <a:p>
            <a:r>
              <a:rPr lang="en-US"/>
              <a:t>Click to add title</a:t>
            </a:r>
          </a:p>
        </p:txBody>
      </p:sp>
      <p:pic>
        <p:nvPicPr>
          <p:cNvPr id="10" name="Picture 9">
            <a:extLst>
              <a:ext uri="{FF2B5EF4-FFF2-40B4-BE49-F238E27FC236}">
                <a16:creationId xmlns:a16="http://schemas.microsoft.com/office/drawing/2014/main" id="{C6A6C757-F494-C249-B435-958A389BFC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117" y="590550"/>
            <a:ext cx="994225" cy="999600"/>
          </a:xfrm>
          <a:prstGeom prst="rect">
            <a:avLst/>
          </a:prstGeom>
        </p:spPr>
      </p:pic>
      <p:sp>
        <p:nvSpPr>
          <p:cNvPr id="11" name="Rectangle 10">
            <a:extLst>
              <a:ext uri="{FF2B5EF4-FFF2-40B4-BE49-F238E27FC236}">
                <a16:creationId xmlns:a16="http://schemas.microsoft.com/office/drawing/2014/main" id="{2703C8E5-147E-4644-A094-238B240D41BF}"/>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7470F22-3D51-8D47-9BDC-3F4D49D359C4}"/>
              </a:ext>
            </a:extLst>
          </p:cNvPr>
          <p:cNvSpPr>
            <a:spLocks noGrp="1"/>
          </p:cNvSpPr>
          <p:nvPr>
            <p:ph type="body" sz="quarter" idx="13" hasCustomPrompt="1"/>
          </p:nvPr>
        </p:nvSpPr>
        <p:spPr>
          <a:xfrm>
            <a:off x="304800" y="3486150"/>
            <a:ext cx="4776788" cy="762000"/>
          </a:xfrm>
        </p:spPr>
        <p:txBody>
          <a:bodyPr lIns="182880" tIns="0" rIns="182880" bIns="0">
            <a:noAutofit/>
          </a:bodyPr>
          <a:lstStyle>
            <a:lvl1pPr marL="0" indent="0">
              <a:buNone/>
              <a:defRPr sz="1800">
                <a:solidFill>
                  <a:schemeClr val="tx1"/>
                </a:solidFill>
                <a:latin typeface="Palatino Linotype" panose="02040502050505030304" pitchFamily="18" charset="0"/>
              </a:defRPr>
            </a:lvl1pPr>
          </a:lstStyle>
          <a:p>
            <a:pPr lvl="0"/>
            <a:r>
              <a:rPr lang="en-US"/>
              <a:t>Click to add text</a:t>
            </a:r>
          </a:p>
        </p:txBody>
      </p:sp>
    </p:spTree>
    <p:extLst>
      <p:ext uri="{BB962C8B-B14F-4D97-AF65-F5344CB8AC3E}">
        <p14:creationId xmlns:p14="http://schemas.microsoft.com/office/powerpoint/2010/main" val="24315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Palatino Linotype" panose="02040502050505030304" pitchFamily="18" charset="0"/>
              </a:defRPr>
            </a:lvl1pPr>
          </a:lstStyle>
          <a:p>
            <a:fld id="{840601E4-3F87-485E-BCF1-0932C51EED9D}" type="datetimeFigureOut">
              <a:rPr lang="en-US" smtClean="0"/>
              <a:pPr/>
              <a:t>5/15/2020</a:t>
            </a:fld>
            <a:endParaRPr lang="en-US"/>
          </a:p>
        </p:txBody>
      </p:sp>
      <p:sp>
        <p:nvSpPr>
          <p:cNvPr id="5" name="Footer Placeholder 4"/>
          <p:cNvSpPr>
            <a:spLocks noGrp="1"/>
          </p:cNvSpPr>
          <p:nvPr>
            <p:ph type="ftr" sz="quarter" idx="11"/>
          </p:nvPr>
        </p:nvSpPr>
        <p:spPr/>
        <p:txBody>
          <a:bodyPr/>
          <a:lstStyle>
            <a:lvl1pPr>
              <a:defRPr>
                <a:latin typeface="Palatino Linotype" panose="02040502050505030304"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atin typeface="Palatino Linotype" panose="02040502050505030304" pitchFamily="18" charset="0"/>
              </a:defRPr>
            </a:lvl1pPr>
          </a:lstStyle>
          <a:p>
            <a:fld id="{6315554C-9387-4378-80C2-5F7076CAC952}" type="slidenum">
              <a:rPr lang="en-US" smtClean="0"/>
              <a:pPr/>
              <a:t>‹#›</a:t>
            </a:fld>
            <a:endParaRPr lang="en-US"/>
          </a:p>
        </p:txBody>
      </p:sp>
      <p:sp>
        <p:nvSpPr>
          <p:cNvPr id="14" name="Text Placeholder 13"/>
          <p:cNvSpPr>
            <a:spLocks noGrp="1"/>
          </p:cNvSpPr>
          <p:nvPr>
            <p:ph type="body" sz="quarter" idx="13" hasCustomPrompt="1"/>
          </p:nvPr>
        </p:nvSpPr>
        <p:spPr>
          <a:xfrm>
            <a:off x="0" y="1985433"/>
            <a:ext cx="9144000" cy="1491725"/>
          </a:xfrm>
        </p:spPr>
        <p:txBody>
          <a:bodyPr>
            <a:noAutofit/>
          </a:bodyPr>
          <a:lstStyle>
            <a:lvl1pPr marL="0" indent="0" algn="ctr">
              <a:buNone/>
              <a:defRPr sz="2000">
                <a:solidFill>
                  <a:schemeClr val="accent2"/>
                </a:solidFill>
                <a:latin typeface="Palatino Linotype" panose="02040502050505030304" pitchFamily="18" charset="0"/>
              </a:defRPr>
            </a:lvl1pPr>
          </a:lstStyle>
          <a:p>
            <a:pPr lvl="0"/>
            <a:r>
              <a:rPr lang="en-US"/>
              <a:t>Click to add text</a:t>
            </a:r>
          </a:p>
        </p:txBody>
      </p:sp>
      <p:pic>
        <p:nvPicPr>
          <p:cNvPr id="10" name="Picture 9" descr="cu screen b31b1b.psd">
            <a:extLst>
              <a:ext uri="{FF2B5EF4-FFF2-40B4-BE49-F238E27FC236}">
                <a16:creationId xmlns:a16="http://schemas.microsoft.com/office/drawing/2014/main" id="{2F0129F0-F30E-CA46-95D8-485C2699B0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113367" cy="1019803"/>
          </a:xfrm>
          <a:prstGeom prst="rect">
            <a:avLst/>
          </a:prstGeom>
        </p:spPr>
      </p:pic>
      <p:sp>
        <p:nvSpPr>
          <p:cNvPr id="9" name="Rectangle 8">
            <a:extLst>
              <a:ext uri="{FF2B5EF4-FFF2-40B4-BE49-F238E27FC236}">
                <a16:creationId xmlns:a16="http://schemas.microsoft.com/office/drawing/2014/main" id="{DC174D41-7CC7-7D41-8BF1-2412C5E93533}"/>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EE059B75-688C-714C-A731-B1FA0FCA36C8}"/>
              </a:ext>
            </a:extLst>
          </p:cNvPr>
          <p:cNvSpPr>
            <a:spLocks noGrp="1"/>
          </p:cNvSpPr>
          <p:nvPr>
            <p:ph type="body" sz="quarter" idx="14" hasCustomPrompt="1"/>
          </p:nvPr>
        </p:nvSpPr>
        <p:spPr>
          <a:xfrm>
            <a:off x="0" y="1276350"/>
            <a:ext cx="9144000" cy="685800"/>
          </a:xfrm>
        </p:spPr>
        <p:txBody>
          <a:bodyPr anchor="ctr">
            <a:noAutofit/>
          </a:bodyPr>
          <a:lstStyle>
            <a:lvl1pPr marL="0" indent="0" algn="ctr" defTabSz="914377" rtl="0" eaLnBrk="1" latinLnBrk="0" hangingPunct="1">
              <a:spcBef>
                <a:spcPct val="0"/>
              </a:spcBef>
              <a:buNone/>
              <a:defRPr lang="en-US" sz="3200" kern="1200" dirty="0" smtClean="0">
                <a:solidFill>
                  <a:schemeClr val="accent3"/>
                </a:solidFill>
                <a:latin typeface="FreightSans Pro Book" panose="02000606030000020004" pitchFamily="2" charset="0"/>
                <a:ea typeface="+mj-ea"/>
                <a:cs typeface="+mj-cs"/>
              </a:defRPr>
            </a:lvl1pPr>
            <a:lvl2pPr marL="0" indent="0" algn="ctr" defTabSz="914377" rtl="0" eaLnBrk="1" latinLnBrk="0" hangingPunct="1">
              <a:spcBef>
                <a:spcPct val="0"/>
              </a:spcBef>
              <a:buNone/>
              <a:defRPr lang="en-US" sz="3200" kern="1200" dirty="0" smtClean="0">
                <a:solidFill>
                  <a:schemeClr val="accent3"/>
                </a:solidFill>
                <a:latin typeface="+mj-lt"/>
                <a:ea typeface="+mj-ea"/>
                <a:cs typeface="+mj-cs"/>
              </a:defRPr>
            </a:lvl2pPr>
            <a:lvl3pPr marL="0" indent="0" algn="ctr" defTabSz="914377" rtl="0" eaLnBrk="1" latinLnBrk="0" hangingPunct="1">
              <a:spcBef>
                <a:spcPct val="0"/>
              </a:spcBef>
              <a:buNone/>
              <a:defRPr lang="en-US" sz="3200" kern="1200" dirty="0" smtClean="0">
                <a:solidFill>
                  <a:schemeClr val="accent3"/>
                </a:solidFill>
                <a:latin typeface="+mj-lt"/>
                <a:ea typeface="+mj-ea"/>
                <a:cs typeface="+mj-cs"/>
              </a:defRPr>
            </a:lvl3pPr>
            <a:lvl4pPr marL="0" indent="0" algn="ctr" defTabSz="914377" rtl="0" eaLnBrk="1" latinLnBrk="0" hangingPunct="1">
              <a:spcBef>
                <a:spcPct val="0"/>
              </a:spcBef>
              <a:buNone/>
              <a:defRPr lang="en-US" sz="3200" kern="1200" dirty="0" smtClean="0">
                <a:solidFill>
                  <a:schemeClr val="accent3"/>
                </a:solidFill>
                <a:latin typeface="+mj-lt"/>
                <a:ea typeface="+mj-ea"/>
                <a:cs typeface="+mj-cs"/>
              </a:defRPr>
            </a:lvl4pPr>
            <a:lvl5pPr marL="0" indent="0" algn="ctr" defTabSz="914377" rtl="0" eaLnBrk="1" latinLnBrk="0" hangingPunct="1">
              <a:spcBef>
                <a:spcPct val="0"/>
              </a:spcBef>
              <a:buNone/>
              <a:defRPr lang="en-US" sz="3200" kern="1200" dirty="0">
                <a:solidFill>
                  <a:schemeClr val="accent3"/>
                </a:solidFill>
                <a:latin typeface="+mj-lt"/>
                <a:ea typeface="+mj-ea"/>
                <a:cs typeface="+mj-cs"/>
              </a:defRPr>
            </a:lvl5pPr>
          </a:lstStyle>
          <a:p>
            <a:pPr lvl="0"/>
            <a:r>
              <a:rPr lang="en-US"/>
              <a:t>Click to add title</a:t>
            </a:r>
          </a:p>
        </p:txBody>
      </p:sp>
    </p:spTree>
    <p:extLst>
      <p:ext uri="{BB962C8B-B14F-4D97-AF65-F5344CB8AC3E}">
        <p14:creationId xmlns:p14="http://schemas.microsoft.com/office/powerpoint/2010/main" val="54029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3" name="Text Placeholder 2"/>
          <p:cNvSpPr>
            <a:spLocks noGrp="1"/>
          </p:cNvSpPr>
          <p:nvPr>
            <p:ph type="body" sz="quarter" idx="13" hasCustomPrompt="1"/>
          </p:nvPr>
        </p:nvSpPr>
        <p:spPr>
          <a:xfrm>
            <a:off x="285753" y="1428750"/>
            <a:ext cx="8678863" cy="2884887"/>
          </a:xfrm>
        </p:spPr>
        <p:txBody>
          <a:bodyPr>
            <a:noAutofit/>
          </a:bodyPr>
          <a:lstStyle>
            <a:lvl1pPr>
              <a:defRPr sz="2400">
                <a:latin typeface="Palatino Linotype" panose="02040502050505030304" pitchFamily="18" charset="0"/>
              </a:defRPr>
            </a:lvl1pPr>
            <a:lvl2pPr>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600">
                <a:latin typeface="Palatino Linotype" panose="02040502050505030304" pitchFamily="18" charset="0"/>
              </a:defRPr>
            </a:lvl5pPr>
          </a:lstStyle>
          <a:p>
            <a:pPr lvl="0"/>
            <a:r>
              <a:rPr lang="en-US"/>
              <a:t>Click to add list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a:xfrm>
            <a:off x="285750" y="800100"/>
            <a:ext cx="8677656" cy="514350"/>
          </a:xfrm>
        </p:spPr>
        <p:txBody>
          <a:bodyPr>
            <a:noAutofit/>
          </a:bodyPr>
          <a:lstStyle>
            <a:lvl1pPr algn="l">
              <a:defRPr>
                <a:latin typeface="FreightSans Pro Book" panose="02000606030000020004" pitchFamily="2" charset="0"/>
              </a:defRPr>
            </a:lvl1pPr>
          </a:lstStyle>
          <a:p>
            <a:r>
              <a:rPr lang="en-US"/>
              <a:t>Click to add text</a:t>
            </a:r>
          </a:p>
        </p:txBody>
      </p:sp>
      <p:sp>
        <p:nvSpPr>
          <p:cNvPr id="9" name="Rectangle 8">
            <a:extLst>
              <a:ext uri="{FF2B5EF4-FFF2-40B4-BE49-F238E27FC236}">
                <a16:creationId xmlns:a16="http://schemas.microsoft.com/office/drawing/2014/main" id="{7F3ACDC8-27DC-0145-A868-75822BC87982}"/>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u white lrg.psd">
            <a:extLst>
              <a:ext uri="{FF2B5EF4-FFF2-40B4-BE49-F238E27FC236}">
                <a16:creationId xmlns:a16="http://schemas.microsoft.com/office/drawing/2014/main" id="{6E01EECD-840D-AC48-AFCC-03304D0069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4103639" y="-95250"/>
            <a:ext cx="929024" cy="354268"/>
          </a:xfrm>
          <a:prstGeom prst="rect">
            <a:avLst/>
          </a:prstGeom>
        </p:spPr>
      </p:pic>
    </p:spTree>
    <p:extLst>
      <p:ext uri="{BB962C8B-B14F-4D97-AF65-F5344CB8AC3E}">
        <p14:creationId xmlns:p14="http://schemas.microsoft.com/office/powerpoint/2010/main" val="4812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Palatino Linotype" panose="02040502050505030304" pitchFamily="18" charset="0"/>
              </a:defRPr>
            </a:lvl1pPr>
          </a:lstStyle>
          <a:p>
            <a:fld id="{840601E4-3F87-485E-BCF1-0932C51EED9D}" type="datetimeFigureOut">
              <a:rPr lang="en-US" smtClean="0"/>
              <a:pPr/>
              <a:t>5/15/2020</a:t>
            </a:fld>
            <a:endParaRPr lang="en-US"/>
          </a:p>
        </p:txBody>
      </p:sp>
      <p:sp>
        <p:nvSpPr>
          <p:cNvPr id="4" name="Footer Placeholder 3"/>
          <p:cNvSpPr>
            <a:spLocks noGrp="1"/>
          </p:cNvSpPr>
          <p:nvPr>
            <p:ph type="ftr" sz="quarter" idx="11"/>
          </p:nvPr>
        </p:nvSpPr>
        <p:spPr/>
        <p:txBody>
          <a:bodyPr/>
          <a:lstStyle>
            <a:lvl1pPr>
              <a:defRPr>
                <a:latin typeface="Palatino Linotype" panose="02040502050505030304" pitchFamily="18" charset="0"/>
              </a:defRPr>
            </a:lvl1pPr>
          </a:lstStyle>
          <a:p>
            <a:endParaRPr lang="en-US"/>
          </a:p>
        </p:txBody>
      </p:sp>
      <p:sp>
        <p:nvSpPr>
          <p:cNvPr id="5" name="Slide Number Placeholder 4"/>
          <p:cNvSpPr>
            <a:spLocks noGrp="1"/>
          </p:cNvSpPr>
          <p:nvPr>
            <p:ph type="sldNum" sz="quarter" idx="12"/>
          </p:nvPr>
        </p:nvSpPr>
        <p:spPr/>
        <p:txBody>
          <a:bodyPr/>
          <a:lstStyle>
            <a:lvl1pPr>
              <a:defRPr>
                <a:latin typeface="Palatino Linotype" panose="02040502050505030304" pitchFamily="18" charset="0"/>
              </a:defRPr>
            </a:lvl1pPr>
          </a:lstStyle>
          <a:p>
            <a:fld id="{6315554C-9387-4378-80C2-5F7076CAC952}" type="slidenum">
              <a:rPr lang="en-US" smtClean="0"/>
              <a:pPr/>
              <a:t>‹#›</a:t>
            </a:fld>
            <a:endParaRPr lang="en-US"/>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a:solidFill>
                  <a:schemeClr val="bg1"/>
                </a:solidFill>
                <a:latin typeface="Helvetica"/>
                <a:cs typeface="Helvetica"/>
              </a:rPr>
              <a:t>Photos, illustrations, graphics here.</a:t>
            </a:r>
            <a:endParaRPr lang="en-US" sz="1800">
              <a:solidFill>
                <a:schemeClr val="bg1"/>
              </a:solidFill>
            </a:endParaRPr>
          </a:p>
        </p:txBody>
      </p:sp>
      <p:sp>
        <p:nvSpPr>
          <p:cNvPr id="14" name="Title 13"/>
          <p:cNvSpPr>
            <a:spLocks noGrp="1"/>
          </p:cNvSpPr>
          <p:nvPr>
            <p:ph type="title" hasCustomPrompt="1"/>
          </p:nvPr>
        </p:nvSpPr>
        <p:spPr>
          <a:xfrm>
            <a:off x="287899" y="461820"/>
            <a:ext cx="8534400" cy="646331"/>
          </a:xfrm>
        </p:spPr>
        <p:txBody>
          <a:bodyPr/>
          <a:lstStyle>
            <a:lvl1pPr algn="l">
              <a:defRPr>
                <a:latin typeface="FreightSans Pro Book" panose="02000606030000020004" pitchFamily="2" charset="0"/>
              </a:defRPr>
            </a:lvl1pPr>
          </a:lstStyle>
          <a:p>
            <a:r>
              <a:rPr lang="en-US"/>
              <a:t>Click to add title</a:t>
            </a:r>
          </a:p>
        </p:txBody>
      </p:sp>
      <p:sp>
        <p:nvSpPr>
          <p:cNvPr id="16" name="Text Placeholder 15"/>
          <p:cNvSpPr>
            <a:spLocks noGrp="1"/>
          </p:cNvSpPr>
          <p:nvPr>
            <p:ph type="body" sz="quarter" idx="14" hasCustomPrompt="1"/>
          </p:nvPr>
        </p:nvSpPr>
        <p:spPr>
          <a:xfrm>
            <a:off x="289405" y="1200150"/>
            <a:ext cx="8534400" cy="1600200"/>
          </a:xfrm>
        </p:spPr>
        <p:txBody>
          <a:bodyPr numCol="2">
            <a:normAutofit/>
          </a:bodyPr>
          <a:lstStyle>
            <a:lvl1pPr>
              <a:defRPr sz="2400">
                <a:latin typeface="Palatino Linotype" panose="02040502050505030304" pitchFamily="18" charset="0"/>
              </a:defRPr>
            </a:lvl1pPr>
            <a:lvl2pPr>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600">
                <a:latin typeface="Palatino Linotype" panose="02040502050505030304" pitchFamily="18" charset="0"/>
              </a:defRPr>
            </a:lvl5pPr>
          </a:lstStyle>
          <a:p>
            <a:pPr lvl="0"/>
            <a:r>
              <a:rPr lang="en-US"/>
              <a:t>Click to edit list</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B375926-5564-7F41-982B-2CA540DB949F}"/>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cu white lrg.psd">
            <a:extLst>
              <a:ext uri="{FF2B5EF4-FFF2-40B4-BE49-F238E27FC236}">
                <a16:creationId xmlns:a16="http://schemas.microsoft.com/office/drawing/2014/main" id="{FDCB217E-A06D-974D-8E3A-ED42CE06B2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4103639" y="-95250"/>
            <a:ext cx="929024" cy="354268"/>
          </a:xfrm>
          <a:prstGeom prst="rect">
            <a:avLst/>
          </a:prstGeom>
        </p:spPr>
      </p:pic>
      <p:sp>
        <p:nvSpPr>
          <p:cNvPr id="8" name="Content Placeholder 7">
            <a:extLst>
              <a:ext uri="{FF2B5EF4-FFF2-40B4-BE49-F238E27FC236}">
                <a16:creationId xmlns:a16="http://schemas.microsoft.com/office/drawing/2014/main" id="{B9CB0402-D9EA-C84A-BBAD-7D05BA746916}"/>
              </a:ext>
            </a:extLst>
          </p:cNvPr>
          <p:cNvSpPr>
            <a:spLocks noGrp="1"/>
          </p:cNvSpPr>
          <p:nvPr>
            <p:ph sz="quarter" idx="15" hasCustomPrompt="1"/>
          </p:nvPr>
        </p:nvSpPr>
        <p:spPr>
          <a:xfrm>
            <a:off x="287338" y="2876550"/>
            <a:ext cx="8535987" cy="1752600"/>
          </a:xfrm>
        </p:spPr>
        <p:txBody>
          <a:bodyPr anchor="ctr" anchorCtr="0"/>
          <a:lstStyle>
            <a:lvl1pPr marL="0" indent="0" algn="ctr">
              <a:buNone/>
              <a:defRPr/>
            </a:lvl1pPr>
          </a:lstStyle>
          <a:p>
            <a:pPr lvl="0"/>
            <a:r>
              <a:rPr lang="en-US"/>
              <a:t>Graphic</a:t>
            </a:r>
          </a:p>
        </p:txBody>
      </p:sp>
    </p:spTree>
    <p:extLst>
      <p:ext uri="{BB962C8B-B14F-4D97-AF65-F5344CB8AC3E}">
        <p14:creationId xmlns:p14="http://schemas.microsoft.com/office/powerpoint/2010/main" val="109238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Palatino Linotype" panose="02040502050505030304" pitchFamily="18" charset="0"/>
              </a:defRPr>
            </a:lvl1pPr>
          </a:lstStyle>
          <a:p>
            <a:fld id="{840601E4-3F87-485E-BCF1-0932C51EED9D}" type="datetimeFigureOut">
              <a:rPr lang="en-US" smtClean="0"/>
              <a:pPr/>
              <a:t>5/15/2020</a:t>
            </a:fld>
            <a:endParaRPr lang="en-US"/>
          </a:p>
        </p:txBody>
      </p:sp>
      <p:sp>
        <p:nvSpPr>
          <p:cNvPr id="4" name="Footer Placeholder 3"/>
          <p:cNvSpPr>
            <a:spLocks noGrp="1"/>
          </p:cNvSpPr>
          <p:nvPr>
            <p:ph type="ftr" sz="quarter" idx="11"/>
          </p:nvPr>
        </p:nvSpPr>
        <p:spPr/>
        <p:txBody>
          <a:bodyPr/>
          <a:lstStyle>
            <a:lvl1pPr>
              <a:defRPr>
                <a:latin typeface="Palatino Linotype" panose="02040502050505030304" pitchFamily="18" charset="0"/>
              </a:defRPr>
            </a:lvl1pPr>
          </a:lstStyle>
          <a:p>
            <a:endParaRPr lang="en-US"/>
          </a:p>
        </p:txBody>
      </p:sp>
      <p:sp>
        <p:nvSpPr>
          <p:cNvPr id="5" name="Slide Number Placeholder 4"/>
          <p:cNvSpPr>
            <a:spLocks noGrp="1"/>
          </p:cNvSpPr>
          <p:nvPr>
            <p:ph type="sldNum" sz="quarter" idx="12"/>
          </p:nvPr>
        </p:nvSpPr>
        <p:spPr/>
        <p:txBody>
          <a:bodyPr/>
          <a:lstStyle>
            <a:lvl1pPr>
              <a:defRPr>
                <a:latin typeface="Palatino Linotype" panose="02040502050505030304" pitchFamily="18" charset="0"/>
              </a:defRPr>
            </a:lvl1pPr>
          </a:lstStyle>
          <a:p>
            <a:fld id="{6315554C-9387-4378-80C2-5F7076CAC952}" type="slidenum">
              <a:rPr lang="en-US" smtClean="0"/>
              <a:pPr/>
              <a:t>‹#›</a:t>
            </a:fld>
            <a:endParaRPr lang="en-US"/>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a:solidFill>
                  <a:schemeClr val="bg1"/>
                </a:solidFill>
                <a:latin typeface="Palatino Linotype" panose="02040502050505030304" pitchFamily="18" charset="0"/>
                <a:cs typeface="Helvetica"/>
              </a:rPr>
              <a:t>Photos, illustrations, graphics here.</a:t>
            </a:r>
            <a:endParaRPr lang="en-US" sz="1800">
              <a:solidFill>
                <a:schemeClr val="bg1"/>
              </a:solidFill>
              <a:latin typeface="Palatino Linotype" panose="02040502050505030304" pitchFamily="18" charset="0"/>
            </a:endParaRPr>
          </a:p>
        </p:txBody>
      </p:sp>
      <p:sp>
        <p:nvSpPr>
          <p:cNvPr id="13" name="Content Placeholder 12"/>
          <p:cNvSpPr>
            <a:spLocks noGrp="1"/>
          </p:cNvSpPr>
          <p:nvPr>
            <p:ph sz="quarter" idx="13" hasCustomPrompt="1"/>
          </p:nvPr>
        </p:nvSpPr>
        <p:spPr>
          <a:xfrm>
            <a:off x="4800605" y="1085850"/>
            <a:ext cx="4050507" cy="3657600"/>
          </a:xfrm>
        </p:spPr>
        <p:txBody>
          <a:bodyPr anchor="ctr" anchorCtr="0"/>
          <a:lstStyle>
            <a:lvl1pPr marL="0" indent="0" algn="ctr">
              <a:buNone/>
              <a:defRPr>
                <a:latin typeface="Palatino Linotype" panose="02040502050505030304" pitchFamily="18" charset="0"/>
              </a:defRPr>
            </a:lvl1pPr>
          </a:lstStyle>
          <a:p>
            <a:pPr lvl="0"/>
            <a:r>
              <a:rPr lang="en-US"/>
              <a:t>Graphic</a:t>
            </a:r>
          </a:p>
        </p:txBody>
      </p:sp>
      <p:sp>
        <p:nvSpPr>
          <p:cNvPr id="14" name="Title 13"/>
          <p:cNvSpPr>
            <a:spLocks noGrp="1"/>
          </p:cNvSpPr>
          <p:nvPr>
            <p:ph type="title" hasCustomPrompt="1"/>
          </p:nvPr>
        </p:nvSpPr>
        <p:spPr>
          <a:xfrm>
            <a:off x="287899" y="461818"/>
            <a:ext cx="6554707" cy="452582"/>
          </a:xfrm>
        </p:spPr>
        <p:txBody>
          <a:bodyPr/>
          <a:lstStyle>
            <a:lvl1pPr algn="l">
              <a:defRPr>
                <a:latin typeface="FreightSans Pro Book" panose="02000606030000020004" pitchFamily="2" charset="0"/>
              </a:defRPr>
            </a:lvl1pPr>
          </a:lstStyle>
          <a:p>
            <a:r>
              <a:rPr lang="en-US"/>
              <a:t>Click to add title</a:t>
            </a:r>
          </a:p>
        </p:txBody>
      </p:sp>
      <p:sp>
        <p:nvSpPr>
          <p:cNvPr id="16" name="Text Placeholder 15"/>
          <p:cNvSpPr>
            <a:spLocks noGrp="1"/>
          </p:cNvSpPr>
          <p:nvPr>
            <p:ph type="body" sz="quarter" idx="14" hasCustomPrompt="1"/>
          </p:nvPr>
        </p:nvSpPr>
        <p:spPr>
          <a:xfrm>
            <a:off x="289410" y="1085850"/>
            <a:ext cx="4358795" cy="3657600"/>
          </a:xfrm>
        </p:spPr>
        <p:txBody>
          <a:bodyPr numCol="1">
            <a:normAutofit/>
          </a:bodyPr>
          <a:lstStyle>
            <a:lvl1pPr>
              <a:defRPr sz="2400">
                <a:latin typeface="Palatino Linotype" panose="02040502050505030304" pitchFamily="18" charset="0"/>
              </a:defRPr>
            </a:lvl1pPr>
            <a:lvl2pPr>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600">
                <a:latin typeface="Palatino Linotype" panose="02040502050505030304" pitchFamily="18" charset="0"/>
              </a:defRPr>
            </a:lvl5pPr>
          </a:lstStyle>
          <a:p>
            <a:pPr lvl="0"/>
            <a:r>
              <a:rPr lang="en-US"/>
              <a:t>Click to add list</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DFF9335A-E71C-3044-BC65-4FC387DA27B6}"/>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alatino Linotype" panose="02040502050505030304" pitchFamily="18" charset="0"/>
            </a:endParaRPr>
          </a:p>
        </p:txBody>
      </p:sp>
      <p:pic>
        <p:nvPicPr>
          <p:cNvPr id="15" name="Picture 14" descr="cu white lrg.psd">
            <a:extLst>
              <a:ext uri="{FF2B5EF4-FFF2-40B4-BE49-F238E27FC236}">
                <a16:creationId xmlns:a16="http://schemas.microsoft.com/office/drawing/2014/main" id="{497F341F-F847-2445-8EF5-47EF63BEE8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4103639" y="-95250"/>
            <a:ext cx="929024" cy="354268"/>
          </a:xfrm>
          <a:prstGeom prst="rect">
            <a:avLst/>
          </a:prstGeom>
        </p:spPr>
      </p:pic>
    </p:spTree>
    <p:extLst>
      <p:ext uri="{BB962C8B-B14F-4D97-AF65-F5344CB8AC3E}">
        <p14:creationId xmlns:p14="http://schemas.microsoft.com/office/powerpoint/2010/main" val="242311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Palatino Linotype" panose="02040502050505030304" pitchFamily="18" charset="0"/>
              </a:defRPr>
            </a:lvl1pPr>
          </a:lstStyle>
          <a:p>
            <a:fld id="{840601E4-3F87-485E-BCF1-0932C51EED9D}" type="datetimeFigureOut">
              <a:rPr lang="en-US" smtClean="0"/>
              <a:pPr/>
              <a:t>5/15/2020</a:t>
            </a:fld>
            <a:endParaRPr lang="en-US"/>
          </a:p>
        </p:txBody>
      </p:sp>
      <p:sp>
        <p:nvSpPr>
          <p:cNvPr id="6" name="Footer Placeholder 5"/>
          <p:cNvSpPr>
            <a:spLocks noGrp="1"/>
          </p:cNvSpPr>
          <p:nvPr>
            <p:ph type="ftr" sz="quarter" idx="11"/>
          </p:nvPr>
        </p:nvSpPr>
        <p:spPr/>
        <p:txBody>
          <a:bodyPr/>
          <a:lstStyle>
            <a:lvl1pPr>
              <a:defRPr>
                <a:latin typeface="Palatino Linotype" panose="02040502050505030304" pitchFamily="18" charset="0"/>
              </a:defRPr>
            </a:lvl1pPr>
          </a:lstStyle>
          <a:p>
            <a:endParaRPr lang="en-US"/>
          </a:p>
        </p:txBody>
      </p:sp>
      <p:sp>
        <p:nvSpPr>
          <p:cNvPr id="7" name="Slide Number Placeholder 6"/>
          <p:cNvSpPr>
            <a:spLocks noGrp="1"/>
          </p:cNvSpPr>
          <p:nvPr>
            <p:ph type="sldNum" sz="quarter" idx="12"/>
          </p:nvPr>
        </p:nvSpPr>
        <p:spPr/>
        <p:txBody>
          <a:bodyPr/>
          <a:lstStyle>
            <a:lvl1pPr>
              <a:defRPr>
                <a:latin typeface="Palatino Linotype" panose="02040502050505030304" pitchFamily="18" charset="0"/>
              </a:defRPr>
            </a:lvl1pPr>
          </a:lstStyle>
          <a:p>
            <a:fld id="{6315554C-9387-4378-80C2-5F7076CAC952}" type="slidenum">
              <a:rPr lang="en-US" smtClean="0"/>
              <a:pPr/>
              <a:t>‹#›</a:t>
            </a:fld>
            <a:endParaRPr lang="en-US"/>
          </a:p>
        </p:txBody>
      </p:sp>
      <p:sp>
        <p:nvSpPr>
          <p:cNvPr id="2" name="Title 1"/>
          <p:cNvSpPr>
            <a:spLocks noGrp="1"/>
          </p:cNvSpPr>
          <p:nvPr>
            <p:ph type="title" hasCustomPrompt="1"/>
          </p:nvPr>
        </p:nvSpPr>
        <p:spPr>
          <a:xfrm>
            <a:off x="838200" y="569785"/>
            <a:ext cx="7467600" cy="403957"/>
          </a:xfrm>
        </p:spPr>
        <p:txBody>
          <a:bodyPr/>
          <a:lstStyle>
            <a:lvl1pPr>
              <a:defRPr>
                <a:latin typeface="FreightSans Pro Book" panose="02000606030000020004" pitchFamily="2" charset="0"/>
              </a:defRPr>
            </a:lvl1pPr>
          </a:lstStyle>
          <a:p>
            <a:r>
              <a:rPr lang="en-US"/>
              <a:t>Click to add title</a:t>
            </a:r>
          </a:p>
        </p:txBody>
      </p:sp>
      <p:sp>
        <p:nvSpPr>
          <p:cNvPr id="13" name="Content Placeholder 12"/>
          <p:cNvSpPr>
            <a:spLocks noGrp="1"/>
          </p:cNvSpPr>
          <p:nvPr>
            <p:ph sz="quarter" idx="14" hasCustomPrompt="1"/>
          </p:nvPr>
        </p:nvSpPr>
        <p:spPr>
          <a:xfrm>
            <a:off x="838200" y="1123950"/>
            <a:ext cx="7467600" cy="3448050"/>
          </a:xfrm>
        </p:spPr>
        <p:txBody>
          <a:bodyPr anchor="ctr" anchorCtr="0">
            <a:normAutofit/>
          </a:bodyPr>
          <a:lstStyle>
            <a:lvl1pPr marL="0" indent="0" algn="ctr">
              <a:buNone/>
              <a:defRPr sz="2400">
                <a:latin typeface="Palatino Linotype" panose="02040502050505030304" pitchFamily="18" charset="0"/>
              </a:defRPr>
            </a:lvl1pPr>
          </a:lstStyle>
          <a:p>
            <a:pPr lvl="0"/>
            <a:r>
              <a:rPr lang="en-US"/>
              <a:t>Graphic</a:t>
            </a:r>
          </a:p>
        </p:txBody>
      </p:sp>
      <p:sp>
        <p:nvSpPr>
          <p:cNvPr id="12" name="Rectangle 11">
            <a:extLst>
              <a:ext uri="{FF2B5EF4-FFF2-40B4-BE49-F238E27FC236}">
                <a16:creationId xmlns:a16="http://schemas.microsoft.com/office/drawing/2014/main" id="{04D4C3B8-C72A-234F-801D-62CC4EFC1473}"/>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alatino Linotype" panose="02040502050505030304" pitchFamily="18" charset="0"/>
            </a:endParaRPr>
          </a:p>
        </p:txBody>
      </p:sp>
      <p:pic>
        <p:nvPicPr>
          <p:cNvPr id="14" name="Picture 13" descr="cu white lrg.psd">
            <a:extLst>
              <a:ext uri="{FF2B5EF4-FFF2-40B4-BE49-F238E27FC236}">
                <a16:creationId xmlns:a16="http://schemas.microsoft.com/office/drawing/2014/main" id="{0424A742-A864-314F-80E6-E197D7DB73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4103639" y="-95250"/>
            <a:ext cx="929024" cy="354268"/>
          </a:xfrm>
          <a:prstGeom prst="rect">
            <a:avLst/>
          </a:prstGeom>
        </p:spPr>
      </p:pic>
    </p:spTree>
    <p:extLst>
      <p:ext uri="{BB962C8B-B14F-4D97-AF65-F5344CB8AC3E}">
        <p14:creationId xmlns:p14="http://schemas.microsoft.com/office/powerpoint/2010/main" val="137150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Palatino Linotype" panose="02040502050505030304" pitchFamily="18" charset="0"/>
              </a:defRPr>
            </a:lvl1pPr>
          </a:lstStyle>
          <a:p>
            <a:fld id="{840601E4-3F87-485E-BCF1-0932C51EED9D}" type="datetimeFigureOut">
              <a:rPr lang="en-US" smtClean="0"/>
              <a:pPr/>
              <a:t>5/15/2020</a:t>
            </a:fld>
            <a:endParaRPr lang="en-US"/>
          </a:p>
        </p:txBody>
      </p:sp>
      <p:sp>
        <p:nvSpPr>
          <p:cNvPr id="4" name="Footer Placeholder 3"/>
          <p:cNvSpPr>
            <a:spLocks noGrp="1"/>
          </p:cNvSpPr>
          <p:nvPr>
            <p:ph type="ftr" sz="quarter" idx="11"/>
          </p:nvPr>
        </p:nvSpPr>
        <p:spPr/>
        <p:txBody>
          <a:bodyPr/>
          <a:lstStyle>
            <a:lvl1pPr>
              <a:defRPr>
                <a:latin typeface="Palatino Linotype" panose="02040502050505030304" pitchFamily="18" charset="0"/>
              </a:defRPr>
            </a:lvl1pPr>
          </a:lstStyle>
          <a:p>
            <a:endParaRPr lang="en-US"/>
          </a:p>
        </p:txBody>
      </p:sp>
      <p:sp>
        <p:nvSpPr>
          <p:cNvPr id="5" name="Slide Number Placeholder 4"/>
          <p:cNvSpPr>
            <a:spLocks noGrp="1"/>
          </p:cNvSpPr>
          <p:nvPr>
            <p:ph type="sldNum" sz="quarter" idx="12"/>
          </p:nvPr>
        </p:nvSpPr>
        <p:spPr/>
        <p:txBody>
          <a:bodyPr/>
          <a:lstStyle>
            <a:lvl1pPr>
              <a:defRPr>
                <a:latin typeface="Palatino Linotype" panose="02040502050505030304" pitchFamily="18" charset="0"/>
              </a:defRPr>
            </a:lvl1pPr>
          </a:lstStyle>
          <a:p>
            <a:fld id="{6315554C-9387-4378-80C2-5F7076CAC952}" type="slidenum">
              <a:rPr lang="en-US" smtClean="0"/>
              <a:pPr/>
              <a:t>‹#›</a:t>
            </a:fld>
            <a:endParaRPr lang="en-US"/>
          </a:p>
        </p:txBody>
      </p:sp>
      <p:sp>
        <p:nvSpPr>
          <p:cNvPr id="11" name="Text Placeholder 9">
            <a:extLst>
              <a:ext uri="{FF2B5EF4-FFF2-40B4-BE49-F238E27FC236}">
                <a16:creationId xmlns:a16="http://schemas.microsoft.com/office/drawing/2014/main" id="{7E419631-6A90-1D4B-9AC3-E03C8AA89D35}"/>
              </a:ext>
            </a:extLst>
          </p:cNvPr>
          <p:cNvSpPr>
            <a:spLocks noGrp="1"/>
          </p:cNvSpPr>
          <p:nvPr>
            <p:ph type="body" sz="quarter" idx="14" hasCustomPrompt="1"/>
          </p:nvPr>
        </p:nvSpPr>
        <p:spPr>
          <a:xfrm>
            <a:off x="346286" y="2197058"/>
            <a:ext cx="2498725" cy="679492"/>
          </a:xfrm>
          <a:noFill/>
        </p:spPr>
        <p:txBody>
          <a:bodyPr lIns="182880" tIns="91440" rIns="182880"/>
          <a:lstStyle>
            <a:lvl1pPr marL="0" indent="0">
              <a:buNone/>
              <a:defRPr baseline="0">
                <a:solidFill>
                  <a:schemeClr val="tx1"/>
                </a:solidFill>
                <a:latin typeface="FreightSans Pro Book" panose="0200060603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a:t>
            </a:r>
          </a:p>
        </p:txBody>
      </p:sp>
      <p:pic>
        <p:nvPicPr>
          <p:cNvPr id="6" name="Picture 5">
            <a:extLst>
              <a:ext uri="{FF2B5EF4-FFF2-40B4-BE49-F238E27FC236}">
                <a16:creationId xmlns:a16="http://schemas.microsoft.com/office/drawing/2014/main" id="{6C464510-7A77-DB43-9098-69BAB51723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9627" y="590550"/>
            <a:ext cx="1019218" cy="1024728"/>
          </a:xfrm>
          <a:prstGeom prst="rect">
            <a:avLst/>
          </a:prstGeom>
        </p:spPr>
      </p:pic>
      <p:sp>
        <p:nvSpPr>
          <p:cNvPr id="8" name="Rectangle 7">
            <a:extLst>
              <a:ext uri="{FF2B5EF4-FFF2-40B4-BE49-F238E27FC236}">
                <a16:creationId xmlns:a16="http://schemas.microsoft.com/office/drawing/2014/main" id="{9306357B-88AF-5E41-A0F9-506D230E0D01}"/>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11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4/23/2020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1961-E526-4DEE-946C-FA5172EAB51E}" type="slidenum">
              <a:rPr lang="en-US" smtClean="0"/>
              <a:t>‹#›</a:t>
            </a:fld>
            <a:endParaRPr lang="en-US"/>
          </a:p>
        </p:txBody>
      </p:sp>
    </p:spTree>
    <p:extLst>
      <p:ext uri="{BB962C8B-B14F-4D97-AF65-F5344CB8AC3E}">
        <p14:creationId xmlns:p14="http://schemas.microsoft.com/office/powerpoint/2010/main" val="73840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4/23/2020</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5A1961-E526-4DEE-946C-FA5172EAB51E}" type="slidenum">
              <a:rPr lang="en-US" smtClean="0"/>
              <a:t>‹#›</a:t>
            </a:fld>
            <a:endParaRPr lang="en-US" dirty="0"/>
          </a:p>
        </p:txBody>
      </p:sp>
    </p:spTree>
    <p:extLst>
      <p:ext uri="{BB962C8B-B14F-4D97-AF65-F5344CB8AC3E}">
        <p14:creationId xmlns:p14="http://schemas.microsoft.com/office/powerpoint/2010/main" val="204244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0601E4-3F87-485E-BCF1-0932C51EED9D}" type="datetimeFigureOut">
              <a:rPr lang="en-US" smtClean="0"/>
              <a:t>5/15/2020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a:p>
        </p:txBody>
      </p:sp>
    </p:spTree>
    <p:extLst>
      <p:ext uri="{BB962C8B-B14F-4D97-AF65-F5344CB8AC3E}">
        <p14:creationId xmlns:p14="http://schemas.microsoft.com/office/powerpoint/2010/main" val="145900525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65" r:id="rId5"/>
    <p:sldLayoutId id="2147483657"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7" rtl="0" eaLnBrk="1" latinLnBrk="0" hangingPunct="1">
        <a:spcBef>
          <a:spcPct val="0"/>
        </a:spcBef>
        <a:buNone/>
        <a:defRPr sz="3200" kern="1200">
          <a:solidFill>
            <a:schemeClr val="accent3"/>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ehs.cornell.edu/campus-health-safety/occupational-health/covid-19/covid-19-hierarchy-contro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ehs.cornell.edu/campus-health-safety/occupational-health/covid-19/covid-19-hierarchy-control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hs.cornell.edu/employee-health-protection-procedure"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http://cayugahealthsystem.org/" TargetMode="External"/><Relationship Id="rId4" Type="http://schemas.openxmlformats.org/officeDocument/2006/relationships/hyperlink" Target="https://cayugahealthsystem.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ornell.edu/coronavirus/statements-news/20200321-faculty-staff-update.cf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creativecommons.org/licenses/by-nc/3.0/" TargetMode="External"/><Relationship Id="rId5" Type="http://schemas.openxmlformats.org/officeDocument/2006/relationships/hyperlink" Target="http://www.pngall.com/jobs-png"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ehs.cornell.edu/campus-health-safety/occupational-health/covid-19/covid-19-hierarchy-contro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ehs.cornell.edu/campus-health-safety/occupational-health/respiratory-protection"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ehs.cornell.edu/campus-health-safety/occupational-health/covid-19/covid-19-hierarchy-control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hs.cornell.edu/campus-health-safety/occupational-health/covid-19/employee-and-supervisor-guidance-face-coverings"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video" Target="https://www.youtube.com/embed/jgoTMOgb3Ds?feature=oembed" TargetMode="External"/><Relationship Id="rId6" Type="http://schemas.openxmlformats.org/officeDocument/2006/relationships/hyperlink" Target="https://www.nejm.org/doi/full/10.1056/NEJMc2007800" TargetMode="External"/><Relationship Id="rId5" Type="http://schemas.openxmlformats.org/officeDocument/2006/relationships/image" Target="../media/image2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cornell.edu/coronavirus/faq.cfm#face-covering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tompkinscountyny.gov/health"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forward.ny.gov/"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ehs.cornell.edu/campus-health-safety/occupational-health/covid-19/covid-19-hierarchy-controls" TargetMode="External"/><Relationship Id="rId13" Type="http://schemas.openxmlformats.org/officeDocument/2006/relationships/hyperlink" Target="https://www.ny.gov/" TargetMode="External"/><Relationship Id="rId3" Type="http://schemas.openxmlformats.org/officeDocument/2006/relationships/hyperlink" Target="https://www.cornell.edu/coronavirus/" TargetMode="External"/><Relationship Id="rId7" Type="http://schemas.openxmlformats.org/officeDocument/2006/relationships/hyperlink" Target="https://ehs.cornell.edu/employee-health-protection-procedure" TargetMode="External"/><Relationship Id="rId12" Type="http://schemas.openxmlformats.org/officeDocument/2006/relationships/hyperlink" Target="https://tompkinscountyny.gov/health" TargetMode="External"/><Relationship Id="rId2" Type="http://schemas.openxmlformats.org/officeDocument/2006/relationships/notesSlide" Target="../notesSlides/notesSlide26.xml"/><Relationship Id="rId16" Type="http://schemas.openxmlformats.org/officeDocument/2006/relationships/hyperlink" Target="https://www.cdc.gov/coronavirus/2019-nCoV/index.html" TargetMode="External"/><Relationship Id="rId1" Type="http://schemas.openxmlformats.org/officeDocument/2006/relationships/slideLayout" Target="../slideLayouts/slideLayout5.xml"/><Relationship Id="rId6" Type="http://schemas.openxmlformats.org/officeDocument/2006/relationships/hyperlink" Target="https://ehs.cornell.edu/sars-cov-2-biological-agent-reference-sheet-and-laboratory-guidance" TargetMode="External"/><Relationship Id="rId11" Type="http://schemas.openxmlformats.org/officeDocument/2006/relationships/hyperlink" Target="https://researchservices.cornell.edu/sites/default/files/2020-04/Health%20and%20Safety%20Guidance%20for%20Essential%20Lab%20Work%20During%20the%20COVID-19%20Pandemic_1.pdf" TargetMode="External"/><Relationship Id="rId5" Type="http://schemas.openxmlformats.org/officeDocument/2006/relationships/hyperlink" Target="https://ehs.cornell.edu/campus-health-safety/occupational-health/covid-19" TargetMode="External"/><Relationship Id="rId15" Type="http://schemas.openxmlformats.org/officeDocument/2006/relationships/hyperlink" Target="https://covid19tracker.health.ny.gov/views/NYS-COVID19-Tracker/NYSDOHCOVID-19Tracker-Map?%3Aembed=yes&amp;%3Atoolbar=no&amp;%3Atabs=n" TargetMode="External"/><Relationship Id="rId10" Type="http://schemas.openxmlformats.org/officeDocument/2006/relationships/hyperlink" Target="https://ehs.cornell.edu/campus-health-safety/occupational-health/covid-19/covid-19-guidance-facilities-management-staff" TargetMode="External"/><Relationship Id="rId4" Type="http://schemas.openxmlformats.org/officeDocument/2006/relationships/hyperlink" Target="https://hr.cornell.edu/covid-19-workplace-guidance" TargetMode="External"/><Relationship Id="rId9" Type="http://schemas.openxmlformats.org/officeDocument/2006/relationships/hyperlink" Target="https://ehs.cornell.edu/campus-health-safety/occupational-health/covid-19/employee-and-supervisor-guidance-face-coverings" TargetMode="External"/><Relationship Id="rId14" Type="http://schemas.openxmlformats.org/officeDocument/2006/relationships/hyperlink" Target="https://forward.ny.gov/"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AskEHS@cornell.edu"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hyperlink" Target="https://www.cornell.edu/coronaviru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coronavirus/2019-ncov/symptoms-testing/symptoms.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ehs.cornell.edu/campus-health-safety/occupational-health/covid-19/covid-19-hierarchy-control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ornell.edu/coronavirus/statements-news/20200321-faculty-staff-update.cf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5E4C-53E6-45E4-AF5A-CAEC620AC68D}"/>
              </a:ext>
            </a:extLst>
          </p:cNvPr>
          <p:cNvSpPr>
            <a:spLocks noGrp="1"/>
          </p:cNvSpPr>
          <p:nvPr>
            <p:ph type="title"/>
          </p:nvPr>
        </p:nvSpPr>
        <p:spPr>
          <a:xfrm>
            <a:off x="304272" y="1885950"/>
            <a:ext cx="8112364" cy="1505427"/>
          </a:xfrm>
        </p:spPr>
        <p:txBody>
          <a:bodyPr>
            <a:normAutofit/>
          </a:bodyPr>
          <a:lstStyle/>
          <a:p>
            <a:r>
              <a:rPr lang="en-US">
                <a:latin typeface="Palatino Linotype" panose="02040502050505030304" pitchFamily="18" charset="0"/>
                <a:ea typeface="+mj-lt"/>
                <a:cs typeface="+mj-lt"/>
              </a:rPr>
              <a:t>Return to Work </a:t>
            </a:r>
            <a:br>
              <a:rPr lang="en-US">
                <a:latin typeface="Palatino Linotype" panose="02040502050505030304" pitchFamily="18" charset="0"/>
                <a:ea typeface="+mj-lt"/>
                <a:cs typeface="+mj-lt"/>
              </a:rPr>
            </a:br>
            <a:r>
              <a:rPr lang="en-US">
                <a:latin typeface="Palatino Linotype" panose="02040502050505030304" pitchFamily="18" charset="0"/>
                <a:ea typeface="+mj-lt"/>
                <a:cs typeface="+mj-lt"/>
              </a:rPr>
              <a:t>Health and Safety Training for COVID-19 </a:t>
            </a:r>
            <a:endParaRPr lang="en-US">
              <a:latin typeface="Palatino Linotype" panose="02040502050505030304" pitchFamily="18" charset="0"/>
            </a:endParaRPr>
          </a:p>
        </p:txBody>
      </p:sp>
      <p:sp>
        <p:nvSpPr>
          <p:cNvPr id="3" name="Text Placeholder 2">
            <a:extLst>
              <a:ext uri="{FF2B5EF4-FFF2-40B4-BE49-F238E27FC236}">
                <a16:creationId xmlns:a16="http://schemas.microsoft.com/office/drawing/2014/main" id="{75B52D2B-57E5-4CE0-8FA0-FE659378DF49}"/>
              </a:ext>
            </a:extLst>
          </p:cNvPr>
          <p:cNvSpPr>
            <a:spLocks noGrp="1"/>
          </p:cNvSpPr>
          <p:nvPr>
            <p:ph type="body" sz="quarter" idx="13"/>
          </p:nvPr>
        </p:nvSpPr>
        <p:spPr/>
        <p:txBody>
          <a:bodyPr/>
          <a:lstStyle/>
          <a:p>
            <a:r>
              <a:rPr lang="en-US"/>
              <a:t>Cornell University</a:t>
            </a:r>
          </a:p>
          <a:p>
            <a:r>
              <a:rPr lang="en-US"/>
              <a:t>Environment, Health and Safety</a:t>
            </a:r>
          </a:p>
        </p:txBody>
      </p:sp>
    </p:spTree>
    <p:extLst>
      <p:ext uri="{BB962C8B-B14F-4D97-AF65-F5344CB8AC3E}">
        <p14:creationId xmlns:p14="http://schemas.microsoft.com/office/powerpoint/2010/main" val="189502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13B7104-2E29-43EE-8473-4A0B82F9FEE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171339" y="203677"/>
            <a:ext cx="4538008" cy="4905955"/>
          </a:xfrm>
          <a:noFill/>
        </p:spPr>
      </p:pic>
      <p:sp>
        <p:nvSpPr>
          <p:cNvPr id="7" name="Rectangle 6">
            <a:extLst>
              <a:ext uri="{FF2B5EF4-FFF2-40B4-BE49-F238E27FC236}">
                <a16:creationId xmlns:a16="http://schemas.microsoft.com/office/drawing/2014/main" id="{04EFC948-156F-4E3B-AC62-C99E646C19D8}"/>
              </a:ext>
            </a:extLst>
          </p:cNvPr>
          <p:cNvSpPr/>
          <p:nvPr/>
        </p:nvSpPr>
        <p:spPr>
          <a:xfrm>
            <a:off x="0" y="4558725"/>
            <a:ext cx="4182532" cy="584775"/>
          </a:xfrm>
          <a:prstGeom prst="rect">
            <a:avLst/>
          </a:prstGeom>
        </p:spPr>
        <p:txBody>
          <a:bodyPr wrap="square">
            <a:spAutoFit/>
          </a:bodyPr>
          <a:lstStyle/>
          <a:p>
            <a:r>
              <a:rPr lang="en-US" sz="1600">
                <a:latin typeface="Palatino Linotype" panose="02040502050505030304" pitchFamily="18" charset="0"/>
              </a:rPr>
              <a:t>For more information, visit:</a:t>
            </a:r>
            <a:endParaRPr lang="en-US" sz="1600">
              <a:latin typeface="Palatino Linotype" panose="02040502050505030304" pitchFamily="18" charset="0"/>
              <a:hlinkClick r:id="rId4"/>
            </a:endParaRPr>
          </a:p>
          <a:p>
            <a:r>
              <a:rPr lang="en-US" sz="1600">
                <a:latin typeface="Palatino Linotype" panose="02040502050505030304" pitchFamily="18" charset="0"/>
                <a:hlinkClick r:id="rId4"/>
              </a:rPr>
              <a:t>COVID-19 Hierarchy of Controls</a:t>
            </a:r>
            <a:endParaRPr lang="en-US" sz="1600">
              <a:latin typeface="Palatino Linotype" panose="02040502050505030304" pitchFamily="18" charset="0"/>
            </a:endParaRPr>
          </a:p>
        </p:txBody>
      </p:sp>
      <p:sp>
        <p:nvSpPr>
          <p:cNvPr id="8" name="TextBox 7">
            <a:extLst>
              <a:ext uri="{FF2B5EF4-FFF2-40B4-BE49-F238E27FC236}">
                <a16:creationId xmlns:a16="http://schemas.microsoft.com/office/drawing/2014/main" id="{389B5198-32FD-4389-8D37-C3B9AAA1B769}"/>
              </a:ext>
            </a:extLst>
          </p:cNvPr>
          <p:cNvSpPr txBox="1"/>
          <p:nvPr/>
        </p:nvSpPr>
        <p:spPr>
          <a:xfrm>
            <a:off x="211668" y="315913"/>
            <a:ext cx="2822155" cy="1569660"/>
          </a:xfrm>
          <a:prstGeom prst="rect">
            <a:avLst/>
          </a:prstGeom>
          <a:noFill/>
        </p:spPr>
        <p:txBody>
          <a:bodyPr wrap="square" rtlCol="0">
            <a:spAutoFit/>
          </a:bodyPr>
          <a:lstStyle/>
          <a:p>
            <a:r>
              <a:rPr lang="en-US" sz="3200">
                <a:latin typeface="Palatino Linotype" panose="02040502050505030304" pitchFamily="18" charset="0"/>
              </a:rPr>
              <a:t>Hierarchy of Controls for COVID-19</a:t>
            </a:r>
          </a:p>
        </p:txBody>
      </p:sp>
    </p:spTree>
    <p:extLst>
      <p:ext uri="{BB962C8B-B14F-4D97-AF65-F5344CB8AC3E}">
        <p14:creationId xmlns:p14="http://schemas.microsoft.com/office/powerpoint/2010/main" val="73974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E9CA64-9AF4-494E-8AD4-6B4CB06B6611}"/>
              </a:ext>
            </a:extLst>
          </p:cNvPr>
          <p:cNvSpPr>
            <a:spLocks noGrp="1"/>
          </p:cNvSpPr>
          <p:nvPr>
            <p:ph type="body" sz="quarter" idx="13"/>
          </p:nvPr>
        </p:nvSpPr>
        <p:spPr>
          <a:xfrm>
            <a:off x="285750" y="1067913"/>
            <a:ext cx="8738362" cy="3198546"/>
          </a:xfrm>
        </p:spPr>
        <p:txBody>
          <a:bodyPr/>
          <a:lstStyle/>
          <a:p>
            <a:pPr fontAlgn="base"/>
            <a:r>
              <a:rPr lang="en-US" sz="2000">
                <a:solidFill>
                  <a:schemeClr val="tx1"/>
                </a:solidFill>
              </a:rPr>
              <a:t>Installation of physical barriers.</a:t>
            </a:r>
          </a:p>
          <a:p>
            <a:pPr lvl="1" fontAlgn="base">
              <a:buFont typeface="Courier New" panose="02070309020205020404" pitchFamily="49" charset="0"/>
              <a:buChar char="o"/>
            </a:pPr>
            <a:r>
              <a:rPr lang="en-US" sz="1600">
                <a:solidFill>
                  <a:schemeClr val="tx1"/>
                </a:solidFill>
              </a:rPr>
              <a:t>Sneeze Guards, Plexiglass Screens, Drive-Thru Style Windows</a:t>
            </a:r>
          </a:p>
          <a:p>
            <a:pPr lvl="1" fontAlgn="base">
              <a:buFont typeface="Courier New" panose="02070309020205020404" pitchFamily="49" charset="0"/>
              <a:buChar char="o"/>
            </a:pPr>
            <a:r>
              <a:rPr lang="en-US" sz="1600">
                <a:solidFill>
                  <a:schemeClr val="tx1"/>
                </a:solidFill>
              </a:rPr>
              <a:t>Channelizing devices</a:t>
            </a:r>
          </a:p>
          <a:p>
            <a:pPr>
              <a:buFont typeface="Arial" panose="02070309020205020404" pitchFamily="49" charset="0"/>
              <a:buChar char="•"/>
            </a:pPr>
            <a:r>
              <a:rPr lang="en-US" sz="2000">
                <a:solidFill>
                  <a:schemeClr val="tx1"/>
                </a:solidFill>
              </a:rPr>
              <a:t>Hands-free equipment, e.g. self-dispensing soap/sanitizers/ towels, hand-free trash cans/doors, etc.</a:t>
            </a:r>
          </a:p>
          <a:p>
            <a:pPr fontAlgn="base"/>
            <a:r>
              <a:rPr lang="en-US" sz="2000" u="sng">
                <a:hlinkClick r:id="rId3"/>
              </a:rPr>
              <a:t>EPA-Registered Disinfectants from List N</a:t>
            </a:r>
            <a:r>
              <a:rPr lang="en-US" sz="2000"/>
              <a:t>. </a:t>
            </a:r>
            <a:r>
              <a:rPr lang="en-US" sz="2000" b="1">
                <a:solidFill>
                  <a:schemeClr val="tx1"/>
                </a:solidFill>
              </a:rPr>
              <a:t>To be effective you need procedures.</a:t>
            </a:r>
          </a:p>
          <a:p>
            <a:pPr fontAlgn="base"/>
            <a:r>
              <a:rPr lang="en-US" sz="2000">
                <a:solidFill>
                  <a:schemeClr val="tx1"/>
                </a:solidFill>
              </a:rPr>
              <a:t>Biosafety Cabinets in SARS-CoV-2 research facilities.</a:t>
            </a:r>
          </a:p>
        </p:txBody>
      </p:sp>
      <p:sp>
        <p:nvSpPr>
          <p:cNvPr id="3" name="Title 2">
            <a:extLst>
              <a:ext uri="{FF2B5EF4-FFF2-40B4-BE49-F238E27FC236}">
                <a16:creationId xmlns:a16="http://schemas.microsoft.com/office/drawing/2014/main" id="{7636DBDC-2F80-4513-8847-1EA2947D79F0}"/>
              </a:ext>
            </a:extLst>
          </p:cNvPr>
          <p:cNvSpPr>
            <a:spLocks noGrp="1"/>
          </p:cNvSpPr>
          <p:nvPr>
            <p:ph type="title"/>
          </p:nvPr>
        </p:nvSpPr>
        <p:spPr>
          <a:xfrm>
            <a:off x="285750" y="383243"/>
            <a:ext cx="8677656" cy="514350"/>
          </a:xfrm>
        </p:spPr>
        <p:txBody>
          <a:bodyPr/>
          <a:lstStyle/>
          <a:p>
            <a:r>
              <a:rPr lang="en-US">
                <a:solidFill>
                  <a:schemeClr val="tx1"/>
                </a:solidFill>
                <a:latin typeface="Palatino Linotype" panose="02040502050505030304" pitchFamily="18" charset="0"/>
              </a:rPr>
              <a:t>Engineering Controls</a:t>
            </a:r>
          </a:p>
        </p:txBody>
      </p:sp>
      <p:pic>
        <p:nvPicPr>
          <p:cNvPr id="4" name="Picture 3">
            <a:extLst>
              <a:ext uri="{FF2B5EF4-FFF2-40B4-BE49-F238E27FC236}">
                <a16:creationId xmlns:a16="http://schemas.microsoft.com/office/drawing/2014/main" id="{87ADED56-4B68-43B0-A18C-6B06638B8BD2}"/>
              </a:ext>
            </a:extLst>
          </p:cNvPr>
          <p:cNvPicPr>
            <a:picLocks noChangeAspect="1"/>
          </p:cNvPicPr>
          <p:nvPr/>
        </p:nvPicPr>
        <p:blipFill>
          <a:blip r:embed="rId4"/>
          <a:stretch>
            <a:fillRect/>
          </a:stretch>
        </p:blipFill>
        <p:spPr>
          <a:xfrm>
            <a:off x="6646333" y="0"/>
            <a:ext cx="2497667" cy="1420548"/>
          </a:xfrm>
          <a:prstGeom prst="rect">
            <a:avLst/>
          </a:prstGeom>
        </p:spPr>
      </p:pic>
      <p:pic>
        <p:nvPicPr>
          <p:cNvPr id="1026" name="Picture 2" descr="Rubbermaid® Hands-Free Trash Can - 35 Gallon, Gray H-1467GR - Uline">
            <a:extLst>
              <a:ext uri="{FF2B5EF4-FFF2-40B4-BE49-F238E27FC236}">
                <a16:creationId xmlns:a16="http://schemas.microsoft.com/office/drawing/2014/main" id="{54DD7B16-F24D-4854-B753-FE90E3B14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449" y="3987799"/>
            <a:ext cx="866775"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46DBA6F-8AFD-4876-90FD-2DF882560EF5}"/>
              </a:ext>
            </a:extLst>
          </p:cNvPr>
          <p:cNvPicPr>
            <a:picLocks noChangeAspect="1"/>
          </p:cNvPicPr>
          <p:nvPr/>
        </p:nvPicPr>
        <p:blipFill>
          <a:blip r:embed="rId6"/>
          <a:stretch>
            <a:fillRect/>
          </a:stretch>
        </p:blipFill>
        <p:spPr>
          <a:xfrm>
            <a:off x="7636541" y="3987799"/>
            <a:ext cx="965010" cy="1155701"/>
          </a:xfrm>
          <a:prstGeom prst="rect">
            <a:avLst/>
          </a:prstGeom>
        </p:spPr>
      </p:pic>
      <p:pic>
        <p:nvPicPr>
          <p:cNvPr id="1028" name="Picture 4" descr="PURELL Gray and White Automatic Commercial Soap Dispenser at Lowes.com">
            <a:extLst>
              <a:ext uri="{FF2B5EF4-FFF2-40B4-BE49-F238E27FC236}">
                <a16:creationId xmlns:a16="http://schemas.microsoft.com/office/drawing/2014/main" id="{1F5E808D-0D45-4538-8805-E75E4FFC6B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1867" y="4058445"/>
            <a:ext cx="1085055" cy="108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23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13B7104-2E29-43EE-8473-4A0B82F9FEE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171339" y="203677"/>
            <a:ext cx="4538008" cy="4905955"/>
          </a:xfrm>
          <a:noFill/>
        </p:spPr>
      </p:pic>
      <p:sp>
        <p:nvSpPr>
          <p:cNvPr id="7" name="Rectangle 6">
            <a:extLst>
              <a:ext uri="{FF2B5EF4-FFF2-40B4-BE49-F238E27FC236}">
                <a16:creationId xmlns:a16="http://schemas.microsoft.com/office/drawing/2014/main" id="{04EFC948-156F-4E3B-AC62-C99E646C19D8}"/>
              </a:ext>
            </a:extLst>
          </p:cNvPr>
          <p:cNvSpPr/>
          <p:nvPr/>
        </p:nvSpPr>
        <p:spPr>
          <a:xfrm>
            <a:off x="0" y="4558725"/>
            <a:ext cx="4182532" cy="584775"/>
          </a:xfrm>
          <a:prstGeom prst="rect">
            <a:avLst/>
          </a:prstGeom>
        </p:spPr>
        <p:txBody>
          <a:bodyPr wrap="square">
            <a:spAutoFit/>
          </a:bodyPr>
          <a:lstStyle/>
          <a:p>
            <a:r>
              <a:rPr lang="en-US" sz="1600">
                <a:latin typeface="Palatino Linotype" panose="02040502050505030304" pitchFamily="18" charset="0"/>
              </a:rPr>
              <a:t>For more information, visit:</a:t>
            </a:r>
            <a:endParaRPr lang="en-US" sz="1600">
              <a:latin typeface="Palatino Linotype" panose="02040502050505030304" pitchFamily="18" charset="0"/>
              <a:hlinkClick r:id="rId4"/>
            </a:endParaRPr>
          </a:p>
          <a:p>
            <a:r>
              <a:rPr lang="en-US" sz="1600">
                <a:latin typeface="Palatino Linotype" panose="02040502050505030304" pitchFamily="18" charset="0"/>
                <a:hlinkClick r:id="rId4"/>
              </a:rPr>
              <a:t>COVID-19 Hierarchy of Controls</a:t>
            </a:r>
            <a:endParaRPr lang="en-US" sz="1600">
              <a:latin typeface="Palatino Linotype" panose="02040502050505030304" pitchFamily="18" charset="0"/>
            </a:endParaRPr>
          </a:p>
        </p:txBody>
      </p:sp>
      <p:sp>
        <p:nvSpPr>
          <p:cNvPr id="8" name="TextBox 7">
            <a:extLst>
              <a:ext uri="{FF2B5EF4-FFF2-40B4-BE49-F238E27FC236}">
                <a16:creationId xmlns:a16="http://schemas.microsoft.com/office/drawing/2014/main" id="{389B5198-32FD-4389-8D37-C3B9AAA1B769}"/>
              </a:ext>
            </a:extLst>
          </p:cNvPr>
          <p:cNvSpPr txBox="1"/>
          <p:nvPr/>
        </p:nvSpPr>
        <p:spPr>
          <a:xfrm>
            <a:off x="211668" y="315913"/>
            <a:ext cx="2822155" cy="1569660"/>
          </a:xfrm>
          <a:prstGeom prst="rect">
            <a:avLst/>
          </a:prstGeom>
          <a:noFill/>
        </p:spPr>
        <p:txBody>
          <a:bodyPr wrap="square" rtlCol="0">
            <a:spAutoFit/>
          </a:bodyPr>
          <a:lstStyle/>
          <a:p>
            <a:r>
              <a:rPr lang="en-US" sz="3200">
                <a:latin typeface="Palatino Linotype" panose="02040502050505030304" pitchFamily="18" charset="0"/>
              </a:rPr>
              <a:t>Hierarchy of Controls for COVID-19</a:t>
            </a:r>
          </a:p>
        </p:txBody>
      </p:sp>
    </p:spTree>
    <p:extLst>
      <p:ext uri="{BB962C8B-B14F-4D97-AF65-F5344CB8AC3E}">
        <p14:creationId xmlns:p14="http://schemas.microsoft.com/office/powerpoint/2010/main" val="114655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5C654-6A24-48D5-A29F-ED0CED4BFFE5}"/>
              </a:ext>
            </a:extLst>
          </p:cNvPr>
          <p:cNvSpPr>
            <a:spLocks noGrp="1"/>
          </p:cNvSpPr>
          <p:nvPr>
            <p:ph type="title"/>
          </p:nvPr>
        </p:nvSpPr>
        <p:spPr>
          <a:xfrm>
            <a:off x="287899" y="461818"/>
            <a:ext cx="8152158" cy="624032"/>
          </a:xfrm>
        </p:spPr>
        <p:txBody>
          <a:bodyPr>
            <a:noAutofit/>
          </a:bodyPr>
          <a:lstStyle/>
          <a:p>
            <a:r>
              <a:rPr lang="en-US">
                <a:solidFill>
                  <a:schemeClr val="tx1"/>
                </a:solidFill>
                <a:latin typeface="Palatino Linotype" panose="02040502050505030304" pitchFamily="18" charset="0"/>
              </a:rPr>
              <a:t>Employee Health Protection Procedure</a:t>
            </a:r>
          </a:p>
        </p:txBody>
      </p:sp>
      <p:sp>
        <p:nvSpPr>
          <p:cNvPr id="4" name="Text Placeholder 3">
            <a:extLst>
              <a:ext uri="{FF2B5EF4-FFF2-40B4-BE49-F238E27FC236}">
                <a16:creationId xmlns:a16="http://schemas.microsoft.com/office/drawing/2014/main" id="{D61DE8A2-36C9-4073-8089-3880F3897DA5}"/>
              </a:ext>
            </a:extLst>
          </p:cNvPr>
          <p:cNvSpPr>
            <a:spLocks noGrp="1"/>
          </p:cNvSpPr>
          <p:nvPr>
            <p:ph type="body" sz="quarter" idx="14"/>
          </p:nvPr>
        </p:nvSpPr>
        <p:spPr>
          <a:xfrm>
            <a:off x="289411" y="1085850"/>
            <a:ext cx="6187590" cy="3954774"/>
          </a:xfrm>
        </p:spPr>
        <p:txBody>
          <a:bodyPr vert="horz" lIns="91440" tIns="45720" rIns="91440" bIns="45720" numCol="1" rtlCol="0" anchor="t">
            <a:normAutofit/>
          </a:bodyPr>
          <a:lstStyle/>
          <a:p>
            <a:pPr marL="342265" indent="-342265"/>
            <a:r>
              <a:rPr lang="en-US">
                <a:solidFill>
                  <a:srgbClr val="0070C0"/>
                </a:solidFill>
                <a:latin typeface="Palatino Linotype"/>
                <a:hlinkClick r:id="rId3"/>
              </a:rPr>
              <a:t>Employee Health Protection Procedure</a:t>
            </a:r>
          </a:p>
          <a:p>
            <a:pPr lvl="1">
              <a:buFont typeface="Courier New" panose="02070309020205020404" pitchFamily="49" charset="0"/>
              <a:buChar char="o"/>
            </a:pPr>
            <a:r>
              <a:rPr lang="en-US">
                <a:solidFill>
                  <a:schemeClr val="tx1"/>
                </a:solidFill>
              </a:rPr>
              <a:t>If you are sick, Stay Home</a:t>
            </a:r>
          </a:p>
          <a:p>
            <a:pPr lvl="1">
              <a:buFont typeface="Courier New" panose="02070309020205020404" pitchFamily="49" charset="0"/>
              <a:buChar char="o"/>
            </a:pPr>
            <a:r>
              <a:rPr lang="en-US">
                <a:solidFill>
                  <a:schemeClr val="tx1"/>
                </a:solidFill>
              </a:rPr>
              <a:t>If you become sick at work, distance yourself from others, contact your supervisor, and go home.</a:t>
            </a:r>
          </a:p>
          <a:p>
            <a:r>
              <a:rPr lang="en-US">
                <a:solidFill>
                  <a:schemeClr val="tx1"/>
                </a:solidFill>
                <a:hlinkClick r:id="rId4"/>
              </a:rPr>
              <a:t>Tompkins County Testing Location </a:t>
            </a:r>
            <a:endParaRPr lang="en-US">
              <a:solidFill>
                <a:schemeClr val="tx1"/>
              </a:solidFill>
            </a:endParaRPr>
          </a:p>
          <a:p>
            <a:pPr lvl="1">
              <a:buFont typeface="Courier New" panose="02070309020205020404" pitchFamily="49" charset="0"/>
              <a:buChar char="o"/>
            </a:pPr>
            <a:r>
              <a:rPr lang="en-US">
                <a:solidFill>
                  <a:schemeClr val="tx1"/>
                </a:solidFill>
              </a:rPr>
              <a:t>Register to be tested at the Cayuga Health Sampling Site; online at </a:t>
            </a:r>
            <a:r>
              <a:rPr lang="en-US">
                <a:solidFill>
                  <a:schemeClr val="tx1"/>
                </a:solidFill>
                <a:hlinkClick r:id="rId5" tooltip="External webpage opens in a new tab">
                  <a:extLst>
                    <a:ext uri="{A12FA001-AC4F-418D-AE19-62706E023703}">
                      <ahyp:hlinkClr xmlns:ahyp="http://schemas.microsoft.com/office/drawing/2018/hyperlinkcolor" val="tx"/>
                    </a:ext>
                  </a:extLst>
                </a:hlinkClick>
              </a:rPr>
              <a:t>cayugahealthsystem.org</a:t>
            </a:r>
            <a:r>
              <a:rPr lang="en-US">
                <a:solidFill>
                  <a:schemeClr val="tx1"/>
                </a:solidFill>
              </a:rPr>
              <a:t> or call 607-319-5708.</a:t>
            </a:r>
          </a:p>
          <a:p>
            <a:pPr lvl="1">
              <a:buFont typeface="Courier New" panose="02070309020205020404" pitchFamily="49" charset="0"/>
              <a:buChar char="o"/>
            </a:pPr>
            <a:r>
              <a:rPr lang="en-US">
                <a:solidFill>
                  <a:schemeClr val="tx1"/>
                </a:solidFill>
              </a:rPr>
              <a:t>April 25, Gov. Cuomo expanded testing to Essential Employees.</a:t>
            </a:r>
          </a:p>
          <a:p>
            <a:pPr lvl="1">
              <a:buFont typeface="Courier New" panose="02070309020205020404" pitchFamily="49" charset="0"/>
              <a:buChar char="o"/>
            </a:pPr>
            <a:endParaRPr lang="en-US">
              <a:solidFill>
                <a:schemeClr val="tx1"/>
              </a:solidFill>
            </a:endParaRPr>
          </a:p>
          <a:p>
            <a:pPr lvl="1">
              <a:buFont typeface="Courier New" panose="02070309020205020404" pitchFamily="49" charset="0"/>
              <a:buChar char="o"/>
            </a:pPr>
            <a:endParaRPr lang="en-US">
              <a:solidFill>
                <a:schemeClr val="tx1"/>
              </a:solidFill>
            </a:endParaRPr>
          </a:p>
          <a:p>
            <a:pPr marL="0" indent="0">
              <a:buNone/>
            </a:pPr>
            <a:endParaRPr lang="en-US"/>
          </a:p>
        </p:txBody>
      </p:sp>
      <p:sp>
        <p:nvSpPr>
          <p:cNvPr id="7" name="Title 2">
            <a:extLst>
              <a:ext uri="{FF2B5EF4-FFF2-40B4-BE49-F238E27FC236}">
                <a16:creationId xmlns:a16="http://schemas.microsoft.com/office/drawing/2014/main" id="{C9DBC9AC-09C9-436D-B60A-964E50C29C35}"/>
              </a:ext>
            </a:extLst>
          </p:cNvPr>
          <p:cNvSpPr txBox="1">
            <a:spLocks/>
          </p:cNvSpPr>
          <p:nvPr/>
        </p:nvSpPr>
        <p:spPr>
          <a:xfrm>
            <a:off x="32084" y="102876"/>
            <a:ext cx="8677656" cy="514350"/>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3200" kern="1200">
                <a:solidFill>
                  <a:schemeClr val="accent3"/>
                </a:solidFill>
                <a:latin typeface="FreightSans Pro Book" panose="02000606030000020004" pitchFamily="2" charset="0"/>
                <a:ea typeface="+mj-ea"/>
                <a:cs typeface="+mj-cs"/>
              </a:defRPr>
            </a:lvl1pPr>
          </a:lstStyle>
          <a:p>
            <a:r>
              <a:rPr lang="en-US" sz="2400">
                <a:solidFill>
                  <a:schemeClr val="tx1"/>
                </a:solidFill>
                <a:latin typeface="Palatino Linotype" panose="02040502050505030304" pitchFamily="18" charset="0"/>
              </a:rPr>
              <a:t>Administrative Controls</a:t>
            </a:r>
          </a:p>
        </p:txBody>
      </p:sp>
      <p:grpSp>
        <p:nvGrpSpPr>
          <p:cNvPr id="10" name="Group 9">
            <a:extLst>
              <a:ext uri="{FF2B5EF4-FFF2-40B4-BE49-F238E27FC236}">
                <a16:creationId xmlns:a16="http://schemas.microsoft.com/office/drawing/2014/main" id="{98A01C08-EABA-46D0-8ADA-24F3828F4153}"/>
              </a:ext>
            </a:extLst>
          </p:cNvPr>
          <p:cNvGrpSpPr/>
          <p:nvPr/>
        </p:nvGrpSpPr>
        <p:grpSpPr>
          <a:xfrm>
            <a:off x="6307835" y="1786466"/>
            <a:ext cx="2759965" cy="2055283"/>
            <a:chOff x="6307835" y="1786466"/>
            <a:chExt cx="2759965" cy="2055283"/>
          </a:xfrm>
        </p:grpSpPr>
        <p:pic>
          <p:nvPicPr>
            <p:cNvPr id="8" name="Picture 7">
              <a:extLst>
                <a:ext uri="{FF2B5EF4-FFF2-40B4-BE49-F238E27FC236}">
                  <a16:creationId xmlns:a16="http://schemas.microsoft.com/office/drawing/2014/main" id="{B40C93E7-B6AB-489C-9DDD-E32BAA980281}"/>
                </a:ext>
              </a:extLst>
            </p:cNvPr>
            <p:cNvPicPr>
              <a:picLocks noChangeAspect="1"/>
            </p:cNvPicPr>
            <p:nvPr/>
          </p:nvPicPr>
          <p:blipFill>
            <a:blip r:embed="rId6"/>
            <a:stretch>
              <a:fillRect/>
            </a:stretch>
          </p:blipFill>
          <p:spPr>
            <a:xfrm>
              <a:off x="6327423" y="1786466"/>
              <a:ext cx="2740377" cy="2055283"/>
            </a:xfrm>
            <a:prstGeom prst="rect">
              <a:avLst/>
            </a:prstGeom>
          </p:spPr>
        </p:pic>
        <p:sp>
          <p:nvSpPr>
            <p:cNvPr id="9" name="TextBox 8">
              <a:extLst>
                <a:ext uri="{FF2B5EF4-FFF2-40B4-BE49-F238E27FC236}">
                  <a16:creationId xmlns:a16="http://schemas.microsoft.com/office/drawing/2014/main" id="{AB111536-9271-44B3-BE56-88772E768329}"/>
                </a:ext>
              </a:extLst>
            </p:cNvPr>
            <p:cNvSpPr txBox="1"/>
            <p:nvPr/>
          </p:nvSpPr>
          <p:spPr>
            <a:xfrm>
              <a:off x="6307835" y="1786466"/>
              <a:ext cx="2301389" cy="276999"/>
            </a:xfrm>
            <a:prstGeom prst="rect">
              <a:avLst/>
            </a:prstGeom>
            <a:noFill/>
          </p:spPr>
          <p:txBody>
            <a:bodyPr wrap="square" rtlCol="0">
              <a:spAutoFit/>
            </a:bodyPr>
            <a:lstStyle/>
            <a:p>
              <a:r>
                <a:rPr lang="en-US" sz="1200"/>
                <a:t>Ithaca Journal, 2020</a:t>
              </a:r>
            </a:p>
          </p:txBody>
        </p:sp>
      </p:grpSp>
    </p:spTree>
    <p:extLst>
      <p:ext uri="{BB962C8B-B14F-4D97-AF65-F5344CB8AC3E}">
        <p14:creationId xmlns:p14="http://schemas.microsoft.com/office/powerpoint/2010/main" val="397812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786FF3-4CA7-4771-BC01-388F6EE8AB46}"/>
              </a:ext>
            </a:extLst>
          </p:cNvPr>
          <p:cNvSpPr/>
          <p:nvPr/>
        </p:nvSpPr>
        <p:spPr>
          <a:xfrm>
            <a:off x="3323771" y="1095829"/>
            <a:ext cx="1248229"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4E128C8D-853A-46BA-B185-D3996C43375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1752" y="158623"/>
            <a:ext cx="8540496" cy="4984877"/>
          </a:xfrm>
          <a:prstGeom prst="rect">
            <a:avLst/>
          </a:prstGeom>
        </p:spPr>
      </p:pic>
    </p:spTree>
    <p:extLst>
      <p:ext uri="{BB962C8B-B14F-4D97-AF65-F5344CB8AC3E}">
        <p14:creationId xmlns:p14="http://schemas.microsoft.com/office/powerpoint/2010/main" val="21644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37C7E8-AE01-4BB8-AE5B-9A564B6E9728}"/>
              </a:ext>
            </a:extLst>
          </p:cNvPr>
          <p:cNvSpPr>
            <a:spLocks noGrp="1"/>
          </p:cNvSpPr>
          <p:nvPr>
            <p:ph type="title"/>
          </p:nvPr>
        </p:nvSpPr>
        <p:spPr/>
        <p:txBody>
          <a:bodyPr>
            <a:noAutofit/>
          </a:bodyPr>
          <a:lstStyle/>
          <a:p>
            <a:r>
              <a:rPr lang="en-US">
                <a:solidFill>
                  <a:schemeClr val="tx1"/>
                </a:solidFill>
                <a:latin typeface="Palatino Linotype" panose="02040502050505030304" pitchFamily="18" charset="0"/>
              </a:rPr>
              <a:t>Social Distancing Guidelines</a:t>
            </a:r>
          </a:p>
        </p:txBody>
      </p:sp>
      <p:sp>
        <p:nvSpPr>
          <p:cNvPr id="4" name="Text Placeholder 3">
            <a:extLst>
              <a:ext uri="{FF2B5EF4-FFF2-40B4-BE49-F238E27FC236}">
                <a16:creationId xmlns:a16="http://schemas.microsoft.com/office/drawing/2014/main" id="{DD9D80C3-E15A-449E-80AD-08C554AF7664}"/>
              </a:ext>
            </a:extLst>
          </p:cNvPr>
          <p:cNvSpPr>
            <a:spLocks noGrp="1"/>
          </p:cNvSpPr>
          <p:nvPr>
            <p:ph type="body" sz="quarter" idx="14"/>
          </p:nvPr>
        </p:nvSpPr>
        <p:spPr>
          <a:xfrm>
            <a:off x="128990" y="1085850"/>
            <a:ext cx="5694295" cy="3657600"/>
          </a:xfrm>
        </p:spPr>
        <p:txBody>
          <a:bodyPr>
            <a:noAutofit/>
          </a:bodyPr>
          <a:lstStyle/>
          <a:p>
            <a:pPr>
              <a:lnSpc>
                <a:spcPct val="150000"/>
              </a:lnSpc>
            </a:pPr>
            <a:r>
              <a:rPr lang="en-US" sz="1800" dirty="0">
                <a:solidFill>
                  <a:schemeClr val="tx1"/>
                </a:solidFill>
              </a:rPr>
              <a:t>Stay at least 6-foot from other people</a:t>
            </a:r>
          </a:p>
          <a:p>
            <a:pPr lvl="1">
              <a:lnSpc>
                <a:spcPct val="150000"/>
              </a:lnSpc>
              <a:buFont typeface="Courier New" panose="02070309020205020404" pitchFamily="49" charset="0"/>
              <a:buChar char="o"/>
            </a:pPr>
            <a:r>
              <a:rPr lang="en-US" sz="1800" dirty="0">
                <a:solidFill>
                  <a:schemeClr val="tx1"/>
                </a:solidFill>
              </a:rPr>
              <a:t>Arrange office space to ensure social distancing</a:t>
            </a:r>
          </a:p>
          <a:p>
            <a:pPr lvl="1">
              <a:lnSpc>
                <a:spcPct val="150000"/>
              </a:lnSpc>
              <a:buFont typeface="Courier New" panose="02070309020205020404" pitchFamily="49" charset="0"/>
              <a:buChar char="o"/>
            </a:pPr>
            <a:r>
              <a:rPr lang="en-US" sz="1800" dirty="0">
                <a:solidFill>
                  <a:schemeClr val="tx1"/>
                </a:solidFill>
              </a:rPr>
              <a:t>Tape off and add signage to high traffic areas</a:t>
            </a:r>
          </a:p>
          <a:p>
            <a:pPr lvl="1">
              <a:lnSpc>
                <a:spcPct val="150000"/>
              </a:lnSpc>
              <a:buFont typeface="Courier New" panose="02070309020205020404" pitchFamily="49" charset="0"/>
              <a:buChar char="o"/>
            </a:pPr>
            <a:r>
              <a:rPr lang="en-US" sz="1800" dirty="0">
                <a:solidFill>
                  <a:schemeClr val="tx1"/>
                </a:solidFill>
              </a:rPr>
              <a:t>Install visual floor markings at potential queuing areas</a:t>
            </a:r>
          </a:p>
          <a:p>
            <a:pPr lvl="1">
              <a:lnSpc>
                <a:spcPct val="150000"/>
              </a:lnSpc>
              <a:buFont typeface="Courier New" panose="02070309020205020404" pitchFamily="49" charset="0"/>
              <a:buChar char="o"/>
            </a:pPr>
            <a:r>
              <a:rPr lang="en-US" sz="1800" dirty="0">
                <a:solidFill>
                  <a:schemeClr val="tx1"/>
                </a:solidFill>
              </a:rPr>
              <a:t>Establish occupancy restrictions</a:t>
            </a:r>
          </a:p>
          <a:p>
            <a:endParaRPr lang="en-US" sz="1800" dirty="0"/>
          </a:p>
        </p:txBody>
      </p:sp>
      <p:sp>
        <p:nvSpPr>
          <p:cNvPr id="5" name="Title 2">
            <a:extLst>
              <a:ext uri="{FF2B5EF4-FFF2-40B4-BE49-F238E27FC236}">
                <a16:creationId xmlns:a16="http://schemas.microsoft.com/office/drawing/2014/main" id="{46E06470-A77E-4836-9303-BEC684DCD593}"/>
              </a:ext>
            </a:extLst>
          </p:cNvPr>
          <p:cNvSpPr txBox="1">
            <a:spLocks/>
          </p:cNvSpPr>
          <p:nvPr/>
        </p:nvSpPr>
        <p:spPr>
          <a:xfrm>
            <a:off x="32084" y="102876"/>
            <a:ext cx="8677656" cy="514350"/>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3200" kern="1200">
                <a:solidFill>
                  <a:schemeClr val="accent3"/>
                </a:solidFill>
                <a:latin typeface="FreightSans Pro Book" panose="02000606030000020004" pitchFamily="2" charset="0"/>
                <a:ea typeface="+mj-ea"/>
                <a:cs typeface="+mj-cs"/>
              </a:defRPr>
            </a:lvl1pPr>
          </a:lstStyle>
          <a:p>
            <a:r>
              <a:rPr lang="en-US" sz="2400">
                <a:solidFill>
                  <a:schemeClr val="tx1"/>
                </a:solidFill>
                <a:latin typeface="Palatino Linotype" panose="02040502050505030304" pitchFamily="18" charset="0"/>
              </a:rPr>
              <a:t>Administrative Controls</a:t>
            </a:r>
          </a:p>
        </p:txBody>
      </p:sp>
      <p:pic>
        <p:nvPicPr>
          <p:cNvPr id="1026" name="Picture 2">
            <a:extLst>
              <a:ext uri="{FF2B5EF4-FFF2-40B4-BE49-F238E27FC236}">
                <a16:creationId xmlns:a16="http://schemas.microsoft.com/office/drawing/2014/main" id="{64E0AB40-978F-42E3-ADDA-EABDE8A53A7B}"/>
              </a:ext>
            </a:extLst>
          </p:cNvPr>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5983705" y="1058778"/>
            <a:ext cx="2868195" cy="382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34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51E22C-DD64-4B14-A528-1471AF3D3BBF}"/>
              </a:ext>
            </a:extLst>
          </p:cNvPr>
          <p:cNvSpPr>
            <a:spLocks noGrp="1"/>
          </p:cNvSpPr>
          <p:nvPr>
            <p:ph type="title"/>
          </p:nvPr>
        </p:nvSpPr>
        <p:spPr/>
        <p:txBody>
          <a:bodyPr>
            <a:noAutofit/>
          </a:bodyPr>
          <a:lstStyle/>
          <a:p>
            <a:r>
              <a:rPr lang="en-US">
                <a:solidFill>
                  <a:schemeClr val="tx1"/>
                </a:solidFill>
                <a:latin typeface="Palatino Linotype" panose="02040502050505030304" pitchFamily="18" charset="0"/>
              </a:rPr>
              <a:t>Hygiene Practices</a:t>
            </a:r>
          </a:p>
        </p:txBody>
      </p:sp>
      <p:sp>
        <p:nvSpPr>
          <p:cNvPr id="4" name="Text Placeholder 3">
            <a:extLst>
              <a:ext uri="{FF2B5EF4-FFF2-40B4-BE49-F238E27FC236}">
                <a16:creationId xmlns:a16="http://schemas.microsoft.com/office/drawing/2014/main" id="{1AD95036-5B5F-4B82-9F70-17AC330A5EBF}"/>
              </a:ext>
            </a:extLst>
          </p:cNvPr>
          <p:cNvSpPr>
            <a:spLocks noGrp="1"/>
          </p:cNvSpPr>
          <p:nvPr>
            <p:ph type="body" sz="quarter" idx="14"/>
          </p:nvPr>
        </p:nvSpPr>
        <p:spPr/>
        <p:txBody>
          <a:bodyPr>
            <a:normAutofit/>
          </a:bodyPr>
          <a:lstStyle/>
          <a:p>
            <a:r>
              <a:rPr lang="en-US" sz="2000">
                <a:solidFill>
                  <a:schemeClr val="tx1"/>
                </a:solidFill>
              </a:rPr>
              <a:t>Frequent hand washing</a:t>
            </a:r>
          </a:p>
          <a:p>
            <a:pPr lvl="1">
              <a:buFont typeface="Courier New" panose="02070309020205020404" pitchFamily="49" charset="0"/>
              <a:buChar char="o"/>
            </a:pPr>
            <a:r>
              <a:rPr lang="en-US">
                <a:solidFill>
                  <a:schemeClr val="tx1"/>
                </a:solidFill>
              </a:rPr>
              <a:t>Washing should be performed for at least 20 seconds </a:t>
            </a:r>
          </a:p>
          <a:p>
            <a:pPr lvl="1">
              <a:buFont typeface="Courier New" panose="02070309020205020404" pitchFamily="49" charset="0"/>
              <a:buChar char="o"/>
            </a:pPr>
            <a:r>
              <a:rPr lang="en-US">
                <a:solidFill>
                  <a:schemeClr val="tx1"/>
                </a:solidFill>
              </a:rPr>
              <a:t>If soap and water are not available, use hand sanitize (&gt;60% ethanol) </a:t>
            </a:r>
          </a:p>
          <a:p>
            <a:r>
              <a:rPr lang="en-US" sz="2000">
                <a:solidFill>
                  <a:schemeClr val="tx1"/>
                </a:solidFill>
              </a:rPr>
              <a:t>Avoid touching your hands to your face</a:t>
            </a:r>
          </a:p>
          <a:p>
            <a:r>
              <a:rPr lang="en-US" sz="2000">
                <a:solidFill>
                  <a:schemeClr val="tx1"/>
                </a:solidFill>
              </a:rPr>
              <a:t>Cover mouth when coughing or sneezing</a:t>
            </a:r>
          </a:p>
          <a:p>
            <a:pPr lvl="1"/>
            <a:endParaRPr lang="en-US"/>
          </a:p>
        </p:txBody>
      </p:sp>
      <p:sp>
        <p:nvSpPr>
          <p:cNvPr id="5" name="Title 2">
            <a:extLst>
              <a:ext uri="{FF2B5EF4-FFF2-40B4-BE49-F238E27FC236}">
                <a16:creationId xmlns:a16="http://schemas.microsoft.com/office/drawing/2014/main" id="{C91543B9-EC1E-4415-92BF-BC86E076609B}"/>
              </a:ext>
            </a:extLst>
          </p:cNvPr>
          <p:cNvSpPr txBox="1">
            <a:spLocks/>
          </p:cNvSpPr>
          <p:nvPr/>
        </p:nvSpPr>
        <p:spPr>
          <a:xfrm>
            <a:off x="32084" y="102876"/>
            <a:ext cx="8677656" cy="514350"/>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3200" kern="1200">
                <a:solidFill>
                  <a:schemeClr val="accent3"/>
                </a:solidFill>
                <a:latin typeface="FreightSans Pro Book" panose="02000606030000020004" pitchFamily="2" charset="0"/>
                <a:ea typeface="+mj-ea"/>
                <a:cs typeface="+mj-cs"/>
              </a:defRPr>
            </a:lvl1pPr>
          </a:lstStyle>
          <a:p>
            <a:r>
              <a:rPr lang="en-US" sz="2400">
                <a:solidFill>
                  <a:schemeClr val="tx1"/>
                </a:solidFill>
                <a:latin typeface="Palatino Linotype" panose="02040502050505030304" pitchFamily="18" charset="0"/>
              </a:rPr>
              <a:t>Administrative Controls</a:t>
            </a:r>
          </a:p>
        </p:txBody>
      </p:sp>
      <p:pic>
        <p:nvPicPr>
          <p:cNvPr id="8" name="Handwashing.mov" descr="Handwashing.mov">
            <a:hlinkClick r:id="" action="ppaction://media"/>
            <a:extLst>
              <a:ext uri="{FF2B5EF4-FFF2-40B4-BE49-F238E27FC236}">
                <a16:creationId xmlns:a16="http://schemas.microsoft.com/office/drawing/2014/main" id="{D9828531-2C75-4022-A9AC-E60A6BF5883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4782577" y="1447321"/>
            <a:ext cx="4361423" cy="2248858"/>
          </a:xfrm>
          <a:prstGeom prst="rect">
            <a:avLst/>
          </a:prstGeom>
        </p:spPr>
      </p:pic>
    </p:spTree>
    <p:extLst>
      <p:ext uri="{BB962C8B-B14F-4D97-AF65-F5344CB8AC3E}">
        <p14:creationId xmlns:p14="http://schemas.microsoft.com/office/powerpoint/2010/main" val="182554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50CC96-8E03-45C8-BD28-2D5FB3526381}"/>
              </a:ext>
            </a:extLst>
          </p:cNvPr>
          <p:cNvSpPr>
            <a:spLocks noGrp="1"/>
          </p:cNvSpPr>
          <p:nvPr>
            <p:ph type="title"/>
          </p:nvPr>
        </p:nvSpPr>
        <p:spPr>
          <a:xfrm>
            <a:off x="287899" y="461818"/>
            <a:ext cx="8263434" cy="452582"/>
          </a:xfrm>
        </p:spPr>
        <p:txBody>
          <a:bodyPr>
            <a:noAutofit/>
          </a:bodyPr>
          <a:lstStyle/>
          <a:p>
            <a:r>
              <a:rPr lang="en-US">
                <a:solidFill>
                  <a:schemeClr val="tx1"/>
                </a:solidFill>
                <a:latin typeface="Palatino Linotype" panose="02040502050505030304" pitchFamily="18" charset="0"/>
              </a:rPr>
              <a:t>Disinfectant products and procedures</a:t>
            </a:r>
          </a:p>
        </p:txBody>
      </p:sp>
      <p:sp>
        <p:nvSpPr>
          <p:cNvPr id="4" name="Text Placeholder 3">
            <a:extLst>
              <a:ext uri="{FF2B5EF4-FFF2-40B4-BE49-F238E27FC236}">
                <a16:creationId xmlns:a16="http://schemas.microsoft.com/office/drawing/2014/main" id="{D1BF723E-55F1-45D8-BC6F-9CD36096D12E}"/>
              </a:ext>
            </a:extLst>
          </p:cNvPr>
          <p:cNvSpPr>
            <a:spLocks noGrp="1"/>
          </p:cNvSpPr>
          <p:nvPr>
            <p:ph type="body" sz="quarter" idx="14"/>
          </p:nvPr>
        </p:nvSpPr>
        <p:spPr>
          <a:xfrm>
            <a:off x="289410" y="914400"/>
            <a:ext cx="8420330" cy="4126224"/>
          </a:xfrm>
        </p:spPr>
        <p:txBody>
          <a:bodyPr>
            <a:noAutofit/>
          </a:bodyPr>
          <a:lstStyle/>
          <a:p>
            <a:r>
              <a:rPr lang="en-US" sz="2000">
                <a:solidFill>
                  <a:schemeClr val="tx1"/>
                </a:solidFill>
              </a:rPr>
              <a:t>The SARS-CoV-2 virus can be easily inactivated with</a:t>
            </a:r>
            <a:r>
              <a:rPr lang="en-US" sz="2000" u="sng">
                <a:solidFill>
                  <a:schemeClr val="tx1"/>
                </a:solidFill>
                <a:hlinkClick r:id="rId3"/>
              </a:rPr>
              <a:t> EPA’s N-list disinfectants</a:t>
            </a:r>
            <a:endParaRPr lang="en-US" sz="2000" u="sng">
              <a:solidFill>
                <a:schemeClr val="tx1"/>
              </a:solidFill>
            </a:endParaRPr>
          </a:p>
          <a:p>
            <a:pPr lvl="1">
              <a:buFont typeface="Courier New" panose="02070309020205020404" pitchFamily="49" charset="0"/>
              <a:buChar char="o"/>
            </a:pPr>
            <a:r>
              <a:rPr lang="en-US" sz="1600">
                <a:solidFill>
                  <a:schemeClr val="tx1"/>
                </a:solidFill>
              </a:rPr>
              <a:t>Dwell Time?</a:t>
            </a:r>
          </a:p>
          <a:p>
            <a:r>
              <a:rPr lang="en-US" sz="2000">
                <a:solidFill>
                  <a:schemeClr val="tx1"/>
                </a:solidFill>
              </a:rPr>
              <a:t>Building Care has Elevated their Disinfection Practices</a:t>
            </a:r>
          </a:p>
          <a:p>
            <a:r>
              <a:rPr lang="en-US" sz="2000">
                <a:solidFill>
                  <a:schemeClr val="tx1"/>
                </a:solidFill>
              </a:rPr>
              <a:t>Units must develop periodic procedures to disinfect personal and shared spaces, and equipment.</a:t>
            </a:r>
          </a:p>
          <a:p>
            <a:pPr lvl="1">
              <a:buFont typeface="Courier New" panose="02070309020205020404" pitchFamily="49" charset="0"/>
              <a:buChar char="o"/>
            </a:pPr>
            <a:r>
              <a:rPr lang="en-US">
                <a:solidFill>
                  <a:schemeClr val="tx1"/>
                </a:solidFill>
              </a:rPr>
              <a:t>Focus on High touch surfaces  </a:t>
            </a:r>
          </a:p>
          <a:p>
            <a:pPr lvl="2"/>
            <a:r>
              <a:rPr lang="en-US" sz="2000">
                <a:solidFill>
                  <a:schemeClr val="tx1"/>
                </a:solidFill>
              </a:rPr>
              <a:t>Keyboards  </a:t>
            </a:r>
          </a:p>
          <a:p>
            <a:pPr lvl="2"/>
            <a:r>
              <a:rPr lang="en-US" sz="2000">
                <a:solidFill>
                  <a:schemeClr val="tx1"/>
                </a:solidFill>
              </a:rPr>
              <a:t>Telephones  </a:t>
            </a:r>
          </a:p>
          <a:p>
            <a:pPr lvl="2"/>
            <a:r>
              <a:rPr lang="en-US" sz="2000">
                <a:solidFill>
                  <a:schemeClr val="tx1"/>
                </a:solidFill>
              </a:rPr>
              <a:t>Personal Handheld Devices</a:t>
            </a:r>
          </a:p>
          <a:p>
            <a:pPr lvl="2"/>
            <a:r>
              <a:rPr lang="en-US" sz="2000">
                <a:solidFill>
                  <a:schemeClr val="tx1"/>
                </a:solidFill>
              </a:rPr>
              <a:t>Remotes</a:t>
            </a:r>
            <a:endParaRPr lang="en-US">
              <a:solidFill>
                <a:schemeClr val="tx1"/>
              </a:solidFill>
            </a:endParaRPr>
          </a:p>
          <a:p>
            <a:endParaRPr lang="en-US" sz="2000"/>
          </a:p>
        </p:txBody>
      </p:sp>
      <p:sp>
        <p:nvSpPr>
          <p:cNvPr id="5" name="Title 2">
            <a:extLst>
              <a:ext uri="{FF2B5EF4-FFF2-40B4-BE49-F238E27FC236}">
                <a16:creationId xmlns:a16="http://schemas.microsoft.com/office/drawing/2014/main" id="{5D4F6B21-B955-48BB-909E-6F98B2C776DF}"/>
              </a:ext>
            </a:extLst>
          </p:cNvPr>
          <p:cNvSpPr txBox="1">
            <a:spLocks/>
          </p:cNvSpPr>
          <p:nvPr/>
        </p:nvSpPr>
        <p:spPr>
          <a:xfrm>
            <a:off x="32084" y="102876"/>
            <a:ext cx="8677656" cy="514350"/>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3200" kern="1200">
                <a:solidFill>
                  <a:schemeClr val="accent3"/>
                </a:solidFill>
                <a:latin typeface="FreightSans Pro Book" panose="02000606030000020004" pitchFamily="2" charset="0"/>
                <a:ea typeface="+mj-ea"/>
                <a:cs typeface="+mj-cs"/>
              </a:defRPr>
            </a:lvl1pPr>
          </a:lstStyle>
          <a:p>
            <a:r>
              <a:rPr lang="en-US" sz="2400">
                <a:solidFill>
                  <a:schemeClr val="tx1"/>
                </a:solidFill>
                <a:latin typeface="Palatino Linotype" panose="02040502050505030304" pitchFamily="18" charset="0"/>
              </a:rPr>
              <a:t>Administrative Controls</a:t>
            </a:r>
          </a:p>
        </p:txBody>
      </p:sp>
      <p:grpSp>
        <p:nvGrpSpPr>
          <p:cNvPr id="11" name="Group 10">
            <a:extLst>
              <a:ext uri="{FF2B5EF4-FFF2-40B4-BE49-F238E27FC236}">
                <a16:creationId xmlns:a16="http://schemas.microsoft.com/office/drawing/2014/main" id="{8692A21E-1E2A-4237-AADD-57C4D14E0829}"/>
              </a:ext>
            </a:extLst>
          </p:cNvPr>
          <p:cNvGrpSpPr/>
          <p:nvPr/>
        </p:nvGrpSpPr>
        <p:grpSpPr>
          <a:xfrm>
            <a:off x="4914931" y="2571749"/>
            <a:ext cx="4167157" cy="2571751"/>
            <a:chOff x="4914931" y="2571749"/>
            <a:chExt cx="4167157" cy="2571751"/>
          </a:xfrm>
        </p:grpSpPr>
        <p:pic>
          <p:nvPicPr>
            <p:cNvPr id="4098" name="Picture 2" descr="How to Find Safer Alternatives to Disinfecting Wipes for your ...">
              <a:extLst>
                <a:ext uri="{FF2B5EF4-FFF2-40B4-BE49-F238E27FC236}">
                  <a16:creationId xmlns:a16="http://schemas.microsoft.com/office/drawing/2014/main" id="{F7BECF6D-3DBE-4922-B417-502F1F03CA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005" y="2571749"/>
              <a:ext cx="3825083" cy="25717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D64A738-CB1C-4835-AE3E-A0AFE7A1419F}"/>
                </a:ext>
              </a:extLst>
            </p:cNvPr>
            <p:cNvSpPr/>
            <p:nvPr/>
          </p:nvSpPr>
          <p:spPr>
            <a:xfrm>
              <a:off x="6129867" y="3149600"/>
              <a:ext cx="1039679" cy="15240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lorox® Disinfecting Wipes - Bleach-Free | CloroxPro">
              <a:extLst>
                <a:ext uri="{FF2B5EF4-FFF2-40B4-BE49-F238E27FC236}">
                  <a16:creationId xmlns:a16="http://schemas.microsoft.com/office/drawing/2014/main" id="{24F4A544-FBF3-447D-A020-8A958F83C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4931" y="2754840"/>
              <a:ext cx="1045602" cy="22055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15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769620-93B7-4801-BA67-F5017B3D22CC}"/>
              </a:ext>
            </a:extLst>
          </p:cNvPr>
          <p:cNvSpPr>
            <a:spLocks noGrp="1"/>
          </p:cNvSpPr>
          <p:nvPr>
            <p:ph type="title"/>
          </p:nvPr>
        </p:nvSpPr>
        <p:spPr>
          <a:xfrm>
            <a:off x="287899" y="461818"/>
            <a:ext cx="8856101" cy="452582"/>
          </a:xfrm>
        </p:spPr>
        <p:txBody>
          <a:bodyPr>
            <a:noAutofit/>
          </a:bodyPr>
          <a:lstStyle/>
          <a:p>
            <a:r>
              <a:rPr lang="en-US">
                <a:solidFill>
                  <a:schemeClr val="tx1"/>
                </a:solidFill>
                <a:latin typeface="Palatino Linotype" panose="02040502050505030304" pitchFamily="18" charset="0"/>
              </a:rPr>
              <a:t>Visitors and Shift Change Procedures</a:t>
            </a:r>
          </a:p>
        </p:txBody>
      </p:sp>
      <p:sp>
        <p:nvSpPr>
          <p:cNvPr id="4" name="Text Placeholder 3">
            <a:extLst>
              <a:ext uri="{FF2B5EF4-FFF2-40B4-BE49-F238E27FC236}">
                <a16:creationId xmlns:a16="http://schemas.microsoft.com/office/drawing/2014/main" id="{18DAC515-A4CB-4FD0-ACDF-5080296EB484}"/>
              </a:ext>
            </a:extLst>
          </p:cNvPr>
          <p:cNvSpPr>
            <a:spLocks noGrp="1"/>
          </p:cNvSpPr>
          <p:nvPr>
            <p:ph type="body" sz="quarter" idx="14"/>
          </p:nvPr>
        </p:nvSpPr>
        <p:spPr>
          <a:xfrm>
            <a:off x="287899" y="1042393"/>
            <a:ext cx="7389863" cy="3299661"/>
          </a:xfrm>
        </p:spPr>
        <p:txBody>
          <a:bodyPr>
            <a:normAutofit lnSpcReduction="10000"/>
          </a:bodyPr>
          <a:lstStyle/>
          <a:p>
            <a:r>
              <a:rPr lang="en-US">
                <a:solidFill>
                  <a:schemeClr val="tx1"/>
                </a:solidFill>
              </a:rPr>
              <a:t>Visitors</a:t>
            </a:r>
          </a:p>
          <a:p>
            <a:pPr lvl="1">
              <a:buFont typeface="Courier New" panose="02070309020205020404" pitchFamily="49" charset="0"/>
              <a:buChar char="o"/>
            </a:pPr>
            <a:r>
              <a:rPr lang="en-US" u="sng">
                <a:solidFill>
                  <a:schemeClr val="tx1"/>
                </a:solidFill>
                <a:hlinkClick r:id="rId3">
                  <a:extLst>
                    <a:ext uri="{A12FA001-AC4F-418D-AE19-62706E023703}">
                      <ahyp:hlinkClr xmlns:ahyp="http://schemas.microsoft.com/office/drawing/2018/hyperlinkcolor" val="tx"/>
                    </a:ext>
                  </a:extLst>
                </a:hlinkClick>
              </a:rPr>
              <a:t>“Effective Sunday, March 22</a:t>
            </a:r>
            <a:r>
              <a:rPr lang="en-US">
                <a:solidFill>
                  <a:schemeClr val="tx1"/>
                </a:solidFill>
              </a:rPr>
              <a:t> and until further notice, only students who have permission to remain in on-campus housing and essential personnel are allowed on campus.”</a:t>
            </a:r>
          </a:p>
          <a:p>
            <a:r>
              <a:rPr lang="en-US">
                <a:solidFill>
                  <a:schemeClr val="tx1"/>
                </a:solidFill>
              </a:rPr>
              <a:t>Establish shift change procedures.</a:t>
            </a:r>
          </a:p>
          <a:p>
            <a:pPr lvl="1">
              <a:buFont typeface="Courier New" panose="02070309020205020404" pitchFamily="49" charset="0"/>
              <a:buChar char="o"/>
            </a:pPr>
            <a:r>
              <a:rPr lang="en-US">
                <a:solidFill>
                  <a:schemeClr val="tx1"/>
                </a:solidFill>
              </a:rPr>
              <a:t>Alternate days</a:t>
            </a:r>
          </a:p>
          <a:p>
            <a:pPr lvl="1">
              <a:buFont typeface="Courier New" panose="02070309020205020404" pitchFamily="49" charset="0"/>
              <a:buChar char="o"/>
            </a:pPr>
            <a:r>
              <a:rPr lang="en-US">
                <a:solidFill>
                  <a:schemeClr val="tx1"/>
                </a:solidFill>
              </a:rPr>
              <a:t>Staggered start times</a:t>
            </a:r>
          </a:p>
          <a:p>
            <a:pPr lvl="1">
              <a:buFont typeface="Courier New" panose="02070309020205020404" pitchFamily="49" charset="0"/>
              <a:buChar char="o"/>
            </a:pPr>
            <a:r>
              <a:rPr lang="en-US">
                <a:solidFill>
                  <a:schemeClr val="tx1"/>
                </a:solidFill>
              </a:rPr>
              <a:t>Extra shifts to reduce the total number of employees in a facility</a:t>
            </a:r>
          </a:p>
          <a:p>
            <a:endParaRPr lang="en-US">
              <a:solidFill>
                <a:schemeClr val="tx1"/>
              </a:solidFill>
            </a:endParaRPr>
          </a:p>
        </p:txBody>
      </p:sp>
      <p:sp>
        <p:nvSpPr>
          <p:cNvPr id="5" name="Title 2">
            <a:extLst>
              <a:ext uri="{FF2B5EF4-FFF2-40B4-BE49-F238E27FC236}">
                <a16:creationId xmlns:a16="http://schemas.microsoft.com/office/drawing/2014/main" id="{398DC5B6-5C39-41D6-89B7-F2BA3CD2A746}"/>
              </a:ext>
            </a:extLst>
          </p:cNvPr>
          <p:cNvSpPr txBox="1">
            <a:spLocks/>
          </p:cNvSpPr>
          <p:nvPr/>
        </p:nvSpPr>
        <p:spPr>
          <a:xfrm>
            <a:off x="32084" y="102876"/>
            <a:ext cx="8677656" cy="514350"/>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3200" kern="1200">
                <a:solidFill>
                  <a:schemeClr val="accent3"/>
                </a:solidFill>
                <a:latin typeface="FreightSans Pro Book" panose="02000606030000020004" pitchFamily="2" charset="0"/>
                <a:ea typeface="+mj-ea"/>
                <a:cs typeface="+mj-cs"/>
              </a:defRPr>
            </a:lvl1pPr>
          </a:lstStyle>
          <a:p>
            <a:r>
              <a:rPr lang="en-US" sz="2400">
                <a:solidFill>
                  <a:schemeClr val="tx1"/>
                </a:solidFill>
                <a:latin typeface="Palatino Linotype" panose="02040502050505030304" pitchFamily="18" charset="0"/>
              </a:rPr>
              <a:t>Administrative Controls</a:t>
            </a:r>
          </a:p>
        </p:txBody>
      </p:sp>
      <p:pic>
        <p:nvPicPr>
          <p:cNvPr id="14" name="Picture 13" descr="A picture containing object, standing, group, water&#10;&#10;Description automatically generated">
            <a:extLst>
              <a:ext uri="{FF2B5EF4-FFF2-40B4-BE49-F238E27FC236}">
                <a16:creationId xmlns:a16="http://schemas.microsoft.com/office/drawing/2014/main" id="{CD4A6CA7-02BB-4662-AE6C-8697BFF454B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04830" y="4100127"/>
            <a:ext cx="2539170" cy="1398617"/>
          </a:xfrm>
          <a:prstGeom prst="rect">
            <a:avLst/>
          </a:prstGeom>
        </p:spPr>
      </p:pic>
      <p:sp>
        <p:nvSpPr>
          <p:cNvPr id="15" name="TextBox 14">
            <a:extLst>
              <a:ext uri="{FF2B5EF4-FFF2-40B4-BE49-F238E27FC236}">
                <a16:creationId xmlns:a16="http://schemas.microsoft.com/office/drawing/2014/main" id="{F0581788-D5DA-4C25-90F9-15EA9CC3F576}"/>
              </a:ext>
            </a:extLst>
          </p:cNvPr>
          <p:cNvSpPr txBox="1"/>
          <p:nvPr/>
        </p:nvSpPr>
        <p:spPr>
          <a:xfrm>
            <a:off x="6959600" y="5256816"/>
            <a:ext cx="2184400" cy="369332"/>
          </a:xfrm>
          <a:prstGeom prst="rect">
            <a:avLst/>
          </a:prstGeom>
          <a:noFill/>
        </p:spPr>
        <p:txBody>
          <a:bodyPr wrap="square" rtlCol="0">
            <a:spAutoFit/>
          </a:bodyPr>
          <a:lstStyle/>
          <a:p>
            <a:r>
              <a:rPr lang="en-US" sz="900">
                <a:hlinkClick r:id="rId5" tooltip="http://www.pngall.com/jobs-png"/>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302781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13B7104-2E29-43EE-8473-4A0B82F9FEE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171339" y="203677"/>
            <a:ext cx="4538008" cy="4905955"/>
          </a:xfrm>
          <a:noFill/>
        </p:spPr>
      </p:pic>
      <p:sp>
        <p:nvSpPr>
          <p:cNvPr id="7" name="Rectangle 6">
            <a:extLst>
              <a:ext uri="{FF2B5EF4-FFF2-40B4-BE49-F238E27FC236}">
                <a16:creationId xmlns:a16="http://schemas.microsoft.com/office/drawing/2014/main" id="{04EFC948-156F-4E3B-AC62-C99E646C19D8}"/>
              </a:ext>
            </a:extLst>
          </p:cNvPr>
          <p:cNvSpPr/>
          <p:nvPr/>
        </p:nvSpPr>
        <p:spPr>
          <a:xfrm>
            <a:off x="0" y="4558725"/>
            <a:ext cx="4182532" cy="584775"/>
          </a:xfrm>
          <a:prstGeom prst="rect">
            <a:avLst/>
          </a:prstGeom>
        </p:spPr>
        <p:txBody>
          <a:bodyPr wrap="square">
            <a:spAutoFit/>
          </a:bodyPr>
          <a:lstStyle/>
          <a:p>
            <a:r>
              <a:rPr lang="en-US" sz="1600">
                <a:latin typeface="Palatino Linotype" panose="02040502050505030304" pitchFamily="18" charset="0"/>
              </a:rPr>
              <a:t>For more information, visit:</a:t>
            </a:r>
            <a:endParaRPr lang="en-US" sz="1600">
              <a:latin typeface="Palatino Linotype" panose="02040502050505030304" pitchFamily="18" charset="0"/>
              <a:hlinkClick r:id="rId4"/>
            </a:endParaRPr>
          </a:p>
          <a:p>
            <a:r>
              <a:rPr lang="en-US" sz="1600">
                <a:latin typeface="Palatino Linotype" panose="02040502050505030304" pitchFamily="18" charset="0"/>
                <a:hlinkClick r:id="rId4"/>
              </a:rPr>
              <a:t>COVID-19 Hierarchy of Controls</a:t>
            </a:r>
            <a:endParaRPr lang="en-US" sz="1600">
              <a:latin typeface="Palatino Linotype" panose="02040502050505030304" pitchFamily="18" charset="0"/>
            </a:endParaRPr>
          </a:p>
        </p:txBody>
      </p:sp>
      <p:sp>
        <p:nvSpPr>
          <p:cNvPr id="8" name="TextBox 7">
            <a:extLst>
              <a:ext uri="{FF2B5EF4-FFF2-40B4-BE49-F238E27FC236}">
                <a16:creationId xmlns:a16="http://schemas.microsoft.com/office/drawing/2014/main" id="{389B5198-32FD-4389-8D37-C3B9AAA1B769}"/>
              </a:ext>
            </a:extLst>
          </p:cNvPr>
          <p:cNvSpPr txBox="1"/>
          <p:nvPr/>
        </p:nvSpPr>
        <p:spPr>
          <a:xfrm>
            <a:off x="211668" y="315913"/>
            <a:ext cx="2822155" cy="1569660"/>
          </a:xfrm>
          <a:prstGeom prst="rect">
            <a:avLst/>
          </a:prstGeom>
          <a:noFill/>
        </p:spPr>
        <p:txBody>
          <a:bodyPr wrap="square" rtlCol="0">
            <a:spAutoFit/>
          </a:bodyPr>
          <a:lstStyle/>
          <a:p>
            <a:r>
              <a:rPr lang="en-US" sz="3200">
                <a:latin typeface="Palatino Linotype" panose="02040502050505030304" pitchFamily="18" charset="0"/>
              </a:rPr>
              <a:t>Hierarchy of Controls for COVID-19</a:t>
            </a:r>
          </a:p>
        </p:txBody>
      </p:sp>
    </p:spTree>
    <p:extLst>
      <p:ext uri="{BB962C8B-B14F-4D97-AF65-F5344CB8AC3E}">
        <p14:creationId xmlns:p14="http://schemas.microsoft.com/office/powerpoint/2010/main" val="105777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9D62EC-0AC2-4CAB-8743-5B2855379676}"/>
              </a:ext>
            </a:extLst>
          </p:cNvPr>
          <p:cNvSpPr>
            <a:spLocks noGrp="1"/>
          </p:cNvSpPr>
          <p:nvPr>
            <p:ph type="body" sz="quarter" idx="13"/>
          </p:nvPr>
        </p:nvSpPr>
        <p:spPr>
          <a:xfrm>
            <a:off x="231965" y="952459"/>
            <a:ext cx="8668864" cy="2817439"/>
          </a:xfrm>
        </p:spPr>
        <p:txBody>
          <a:bodyPr numCol="1"/>
          <a:lstStyle/>
          <a:p>
            <a:pPr marL="341313" indent="-341313">
              <a:buFont typeface="+mj-lt"/>
              <a:buAutoNum type="arabicPeriod"/>
            </a:pPr>
            <a:r>
              <a:rPr lang="en-US" sz="1800">
                <a:solidFill>
                  <a:schemeClr val="tx1"/>
                </a:solidFill>
              </a:rPr>
              <a:t>SARS-CoV-2 and COVID-19 Background</a:t>
            </a:r>
          </a:p>
          <a:p>
            <a:pPr marL="742950" lvl="1" indent="-282575">
              <a:buFont typeface="Arial" panose="020B0604020202020204" pitchFamily="34" charset="0"/>
              <a:buChar char="•"/>
            </a:pPr>
            <a:r>
              <a:rPr lang="en-US" sz="1400">
                <a:solidFill>
                  <a:schemeClr val="tx1"/>
                </a:solidFill>
              </a:rPr>
              <a:t>Transmission and Symptoms</a:t>
            </a:r>
            <a:endParaRPr lang="en-US" sz="1600">
              <a:solidFill>
                <a:schemeClr val="tx1"/>
              </a:solidFill>
            </a:endParaRPr>
          </a:p>
          <a:p>
            <a:pPr marL="341313" indent="-341313">
              <a:buFont typeface="+mj-lt"/>
              <a:buAutoNum type="arabicPeriod"/>
            </a:pPr>
            <a:r>
              <a:rPr lang="en-US" sz="1800">
                <a:solidFill>
                  <a:schemeClr val="tx1"/>
                </a:solidFill>
              </a:rPr>
              <a:t>Safe Work Practices</a:t>
            </a:r>
          </a:p>
          <a:p>
            <a:pPr marL="741354" lvl="1" indent="-341313">
              <a:buFont typeface="Arial" panose="020B0604020202020204" pitchFamily="34" charset="0"/>
              <a:buChar char="•"/>
            </a:pPr>
            <a:r>
              <a:rPr lang="en-US" sz="1400">
                <a:solidFill>
                  <a:schemeClr val="tx1"/>
                </a:solidFill>
              </a:rPr>
              <a:t>Hierarchy of Controls, Employee Health Protection Procedure, Face Coverings and Masks</a:t>
            </a:r>
          </a:p>
          <a:p>
            <a:pPr marL="342900" indent="-342900">
              <a:buFont typeface="+mj-lt"/>
              <a:buAutoNum type="arabicPeriod"/>
            </a:pPr>
            <a:r>
              <a:rPr lang="en-US" sz="1800">
                <a:solidFill>
                  <a:schemeClr val="tx1"/>
                </a:solidFill>
              </a:rPr>
              <a:t>The Chain of Infection</a:t>
            </a:r>
          </a:p>
          <a:p>
            <a:pPr marL="342900" indent="-342900">
              <a:buFont typeface="+mj-lt"/>
              <a:buAutoNum type="arabicPeriod"/>
            </a:pPr>
            <a:r>
              <a:rPr lang="en-US" sz="1800">
                <a:solidFill>
                  <a:schemeClr val="tx1"/>
                </a:solidFill>
              </a:rPr>
              <a:t>Community Update</a:t>
            </a:r>
          </a:p>
          <a:p>
            <a:pPr marL="342900" indent="-342900">
              <a:buFont typeface="+mj-lt"/>
              <a:buAutoNum type="arabicPeriod"/>
            </a:pPr>
            <a:r>
              <a:rPr lang="en-US" sz="1800">
                <a:solidFill>
                  <a:schemeClr val="tx1"/>
                </a:solidFill>
              </a:rPr>
              <a:t>Information and Resources</a:t>
            </a:r>
          </a:p>
        </p:txBody>
      </p:sp>
      <p:sp>
        <p:nvSpPr>
          <p:cNvPr id="4" name="Title 3">
            <a:extLst>
              <a:ext uri="{FF2B5EF4-FFF2-40B4-BE49-F238E27FC236}">
                <a16:creationId xmlns:a16="http://schemas.microsoft.com/office/drawing/2014/main" id="{1BB8FB71-5247-4BB8-9810-0956AFF55E9D}"/>
              </a:ext>
            </a:extLst>
          </p:cNvPr>
          <p:cNvSpPr>
            <a:spLocks noGrp="1"/>
          </p:cNvSpPr>
          <p:nvPr>
            <p:ph type="title"/>
          </p:nvPr>
        </p:nvSpPr>
        <p:spPr>
          <a:xfrm>
            <a:off x="233172" y="350921"/>
            <a:ext cx="8677656" cy="514350"/>
          </a:xfrm>
        </p:spPr>
        <p:txBody>
          <a:bodyPr/>
          <a:lstStyle/>
          <a:p>
            <a:r>
              <a:rPr lang="en-US">
                <a:solidFill>
                  <a:schemeClr val="tx1"/>
                </a:solidFill>
                <a:latin typeface="Palatino Linotype" panose="02040502050505030304" pitchFamily="18" charset="0"/>
              </a:rPr>
              <a:t>Objectives:</a:t>
            </a:r>
          </a:p>
        </p:txBody>
      </p:sp>
      <p:pic>
        <p:nvPicPr>
          <p:cNvPr id="6" name="Picture 5" descr="A picture containing grass, outdoor, sheep, herd&#10;&#10;Description automatically generated">
            <a:extLst>
              <a:ext uri="{FF2B5EF4-FFF2-40B4-BE49-F238E27FC236}">
                <a16:creationId xmlns:a16="http://schemas.microsoft.com/office/drawing/2014/main" id="{A95561DF-FC62-46C6-9C4E-021BA37F83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334" y="3799295"/>
            <a:ext cx="4487332" cy="1344205"/>
          </a:xfrm>
          <a:prstGeom prst="rect">
            <a:avLst/>
          </a:prstGeom>
        </p:spPr>
      </p:pic>
    </p:spTree>
    <p:extLst>
      <p:ext uri="{BB962C8B-B14F-4D97-AF65-F5344CB8AC3E}">
        <p14:creationId xmlns:p14="http://schemas.microsoft.com/office/powerpoint/2010/main" val="323387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000372-7587-4BCA-8DC8-C27AC84417EA}"/>
              </a:ext>
            </a:extLst>
          </p:cNvPr>
          <p:cNvSpPr>
            <a:spLocks noGrp="1"/>
          </p:cNvSpPr>
          <p:nvPr>
            <p:ph type="title"/>
          </p:nvPr>
        </p:nvSpPr>
        <p:spPr/>
        <p:txBody>
          <a:bodyPr>
            <a:noAutofit/>
          </a:bodyPr>
          <a:lstStyle/>
          <a:p>
            <a:r>
              <a:rPr lang="en-US">
                <a:solidFill>
                  <a:schemeClr val="tx1"/>
                </a:solidFill>
                <a:latin typeface="Palatino Linotype" panose="02040502050505030304" pitchFamily="18" charset="0"/>
              </a:rPr>
              <a:t>Personal Protective Equipment</a:t>
            </a:r>
          </a:p>
        </p:txBody>
      </p:sp>
      <p:sp>
        <p:nvSpPr>
          <p:cNvPr id="2" name="Text Placeholder 1">
            <a:extLst>
              <a:ext uri="{FF2B5EF4-FFF2-40B4-BE49-F238E27FC236}">
                <a16:creationId xmlns:a16="http://schemas.microsoft.com/office/drawing/2014/main" id="{A9579AC7-C85D-4364-8080-E6B05A6B2FFA}"/>
              </a:ext>
            </a:extLst>
          </p:cNvPr>
          <p:cNvSpPr>
            <a:spLocks noGrp="1"/>
          </p:cNvSpPr>
          <p:nvPr>
            <p:ph type="body" sz="quarter" idx="14"/>
          </p:nvPr>
        </p:nvSpPr>
        <p:spPr>
          <a:xfrm>
            <a:off x="289410" y="1085850"/>
            <a:ext cx="4466976" cy="3657600"/>
          </a:xfrm>
        </p:spPr>
        <p:txBody>
          <a:bodyPr>
            <a:normAutofit/>
          </a:bodyPr>
          <a:lstStyle/>
          <a:p>
            <a:pPr fontAlgn="base"/>
            <a:r>
              <a:rPr lang="en-US" sz="2000">
                <a:solidFill>
                  <a:schemeClr val="tx1"/>
                </a:solidFill>
              </a:rPr>
              <a:t>PPE requirements for SARS-CoV-2 exist for:</a:t>
            </a:r>
          </a:p>
          <a:p>
            <a:pPr lvl="1" fontAlgn="base">
              <a:buFont typeface="Arial" panose="020B0604020202020204" pitchFamily="34" charset="0"/>
              <a:buChar char="•"/>
            </a:pPr>
            <a:r>
              <a:rPr lang="en-US" sz="1600">
                <a:solidFill>
                  <a:schemeClr val="tx1"/>
                </a:solidFill>
              </a:rPr>
              <a:t>Patient Contact</a:t>
            </a:r>
          </a:p>
          <a:p>
            <a:pPr lvl="1" fontAlgn="base">
              <a:buFont typeface="Arial" panose="020B0604020202020204" pitchFamily="34" charset="0"/>
              <a:buChar char="•"/>
            </a:pPr>
            <a:r>
              <a:rPr lang="en-US" sz="1600">
                <a:solidFill>
                  <a:schemeClr val="tx1"/>
                </a:solidFill>
              </a:rPr>
              <a:t>PUI Transport to Isolation Room</a:t>
            </a:r>
          </a:p>
          <a:p>
            <a:pPr lvl="1" fontAlgn="base">
              <a:buFont typeface="Arial" panose="020B0604020202020204" pitchFamily="34" charset="0"/>
              <a:buChar char="•"/>
            </a:pPr>
            <a:r>
              <a:rPr lang="en-US" sz="1600">
                <a:solidFill>
                  <a:schemeClr val="tx1"/>
                </a:solidFill>
              </a:rPr>
              <a:t>Isolation Room Entry</a:t>
            </a:r>
          </a:p>
          <a:p>
            <a:pPr lvl="1" fontAlgn="base">
              <a:buFont typeface="Arial" panose="020B0604020202020204" pitchFamily="34" charset="0"/>
              <a:buChar char="•"/>
            </a:pPr>
            <a:r>
              <a:rPr lang="en-US" sz="1600">
                <a:solidFill>
                  <a:schemeClr val="tx1"/>
                </a:solidFill>
              </a:rPr>
              <a:t>COVID-19 Research </a:t>
            </a:r>
          </a:p>
          <a:p>
            <a:pPr fontAlgn="base"/>
            <a:r>
              <a:rPr lang="en-US" sz="2000">
                <a:solidFill>
                  <a:schemeClr val="tx1"/>
                </a:solidFill>
              </a:rPr>
              <a:t>N95 use by employees shall comply with the Respiratory Protection Program Requirements </a:t>
            </a:r>
          </a:p>
          <a:p>
            <a:pPr lvl="1" fontAlgn="base">
              <a:buFont typeface="Arial" panose="020B0604020202020204" pitchFamily="34" charset="0"/>
              <a:buChar char="•"/>
            </a:pPr>
            <a:r>
              <a:rPr lang="en-US" sz="1600">
                <a:solidFill>
                  <a:schemeClr val="tx1"/>
                </a:solidFill>
              </a:rPr>
              <a:t>COVID-19 Pandemic does not overrule </a:t>
            </a:r>
            <a:r>
              <a:rPr lang="en-US" sz="1600" u="sng">
                <a:hlinkClick r:id="rId3"/>
              </a:rPr>
              <a:t>Respiratory Protection Program requirements.</a:t>
            </a:r>
            <a:endParaRPr lang="en-US" sz="1600" u="sng"/>
          </a:p>
          <a:p>
            <a:pPr lvl="1" fontAlgn="base">
              <a:buFont typeface="Arial" panose="020B0604020202020204" pitchFamily="34" charset="0"/>
              <a:buChar char="•"/>
            </a:pPr>
            <a:endParaRPr lang="en-US" sz="1600"/>
          </a:p>
        </p:txBody>
      </p:sp>
      <p:pic>
        <p:nvPicPr>
          <p:cNvPr id="1026" name="Picture 2" descr="Cornell Health ready to combat coronavirus | Cornell Chronicle">
            <a:extLst>
              <a:ext uri="{FF2B5EF4-FFF2-40B4-BE49-F238E27FC236}">
                <a16:creationId xmlns:a16="http://schemas.microsoft.com/office/drawing/2014/main" id="{AC1E1F0F-0801-4E62-AA96-CBCC42E3BA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6386" y="1680633"/>
            <a:ext cx="4387614" cy="246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13B7104-2E29-43EE-8473-4A0B82F9FEE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171339" y="203677"/>
            <a:ext cx="4538008" cy="4905955"/>
          </a:xfrm>
          <a:noFill/>
        </p:spPr>
      </p:pic>
      <p:sp>
        <p:nvSpPr>
          <p:cNvPr id="7" name="Rectangle 6">
            <a:extLst>
              <a:ext uri="{FF2B5EF4-FFF2-40B4-BE49-F238E27FC236}">
                <a16:creationId xmlns:a16="http://schemas.microsoft.com/office/drawing/2014/main" id="{04EFC948-156F-4E3B-AC62-C99E646C19D8}"/>
              </a:ext>
            </a:extLst>
          </p:cNvPr>
          <p:cNvSpPr/>
          <p:nvPr/>
        </p:nvSpPr>
        <p:spPr>
          <a:xfrm>
            <a:off x="0" y="4558725"/>
            <a:ext cx="4182532" cy="584775"/>
          </a:xfrm>
          <a:prstGeom prst="rect">
            <a:avLst/>
          </a:prstGeom>
        </p:spPr>
        <p:txBody>
          <a:bodyPr wrap="square">
            <a:spAutoFit/>
          </a:bodyPr>
          <a:lstStyle/>
          <a:p>
            <a:r>
              <a:rPr lang="en-US" sz="1600">
                <a:latin typeface="Palatino Linotype" panose="02040502050505030304" pitchFamily="18" charset="0"/>
              </a:rPr>
              <a:t>For more information, visit:</a:t>
            </a:r>
            <a:endParaRPr lang="en-US" sz="1600">
              <a:latin typeface="Palatino Linotype" panose="02040502050505030304" pitchFamily="18" charset="0"/>
              <a:hlinkClick r:id="rId4"/>
            </a:endParaRPr>
          </a:p>
          <a:p>
            <a:r>
              <a:rPr lang="en-US" sz="1600">
                <a:latin typeface="Palatino Linotype" panose="02040502050505030304" pitchFamily="18" charset="0"/>
                <a:hlinkClick r:id="rId4"/>
              </a:rPr>
              <a:t>COVID-19 Hierarchy of Controls</a:t>
            </a:r>
            <a:endParaRPr lang="en-US" sz="1600">
              <a:latin typeface="Palatino Linotype" panose="02040502050505030304" pitchFamily="18" charset="0"/>
            </a:endParaRPr>
          </a:p>
        </p:txBody>
      </p:sp>
      <p:sp>
        <p:nvSpPr>
          <p:cNvPr id="8" name="TextBox 7">
            <a:extLst>
              <a:ext uri="{FF2B5EF4-FFF2-40B4-BE49-F238E27FC236}">
                <a16:creationId xmlns:a16="http://schemas.microsoft.com/office/drawing/2014/main" id="{389B5198-32FD-4389-8D37-C3B9AAA1B769}"/>
              </a:ext>
            </a:extLst>
          </p:cNvPr>
          <p:cNvSpPr txBox="1"/>
          <p:nvPr/>
        </p:nvSpPr>
        <p:spPr>
          <a:xfrm>
            <a:off x="211668" y="315913"/>
            <a:ext cx="2822155" cy="1569660"/>
          </a:xfrm>
          <a:prstGeom prst="rect">
            <a:avLst/>
          </a:prstGeom>
          <a:noFill/>
        </p:spPr>
        <p:txBody>
          <a:bodyPr wrap="square" rtlCol="0">
            <a:spAutoFit/>
          </a:bodyPr>
          <a:lstStyle/>
          <a:p>
            <a:r>
              <a:rPr lang="en-US" sz="3200">
                <a:latin typeface="Palatino Linotype" panose="02040502050505030304" pitchFamily="18" charset="0"/>
              </a:rPr>
              <a:t>Hierarchy of Controls for COVID-19</a:t>
            </a:r>
          </a:p>
        </p:txBody>
      </p:sp>
    </p:spTree>
    <p:extLst>
      <p:ext uri="{BB962C8B-B14F-4D97-AF65-F5344CB8AC3E}">
        <p14:creationId xmlns:p14="http://schemas.microsoft.com/office/powerpoint/2010/main" val="262102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B5AC6-D2A9-4781-9130-220645432EA5}"/>
              </a:ext>
            </a:extLst>
          </p:cNvPr>
          <p:cNvSpPr>
            <a:spLocks noGrp="1"/>
          </p:cNvSpPr>
          <p:nvPr>
            <p:ph type="body" sz="quarter" idx="13"/>
          </p:nvPr>
        </p:nvSpPr>
        <p:spPr>
          <a:xfrm>
            <a:off x="285754" y="920750"/>
            <a:ext cx="5200646" cy="4057650"/>
          </a:xfrm>
        </p:spPr>
        <p:txBody>
          <a:bodyPr/>
          <a:lstStyle/>
          <a:p>
            <a:r>
              <a:rPr lang="en-US" sz="1800">
                <a:solidFill>
                  <a:schemeClr val="tx1"/>
                </a:solidFill>
              </a:rPr>
              <a:t>Worn as a community effort to prevent asymptomatic carriers of COVID-19 from spreading the virus.</a:t>
            </a:r>
          </a:p>
          <a:p>
            <a:r>
              <a:rPr lang="en-US" sz="1800" b="1">
                <a:solidFill>
                  <a:schemeClr val="tx1"/>
                </a:solidFill>
              </a:rPr>
              <a:t>Employees and public are required to wear a cloth face covering when it is not feasible to maintain social distancing measures at work.</a:t>
            </a:r>
          </a:p>
          <a:p>
            <a:pPr lvl="1">
              <a:buFont typeface="Courier New" panose="02070309020205020404" pitchFamily="49" charset="0"/>
              <a:buChar char="o"/>
            </a:pPr>
            <a:r>
              <a:rPr lang="en-US" sz="1400" b="1">
                <a:solidFill>
                  <a:schemeClr val="tx1"/>
                </a:solidFill>
              </a:rPr>
              <a:t>Face Covering or Mask at all times on Construction sites.</a:t>
            </a:r>
          </a:p>
          <a:p>
            <a:r>
              <a:rPr lang="en-US" sz="1800" b="1">
                <a:solidFill>
                  <a:schemeClr val="tx1"/>
                </a:solidFill>
              </a:rPr>
              <a:t>Wearing a face covering </a:t>
            </a:r>
            <a:r>
              <a:rPr lang="en-US" sz="1800" b="1" i="1">
                <a:solidFill>
                  <a:schemeClr val="tx1"/>
                </a:solidFill>
              </a:rPr>
              <a:t>does not replace</a:t>
            </a:r>
            <a:r>
              <a:rPr lang="en-US" sz="1800" b="1">
                <a:solidFill>
                  <a:schemeClr val="tx1"/>
                </a:solidFill>
              </a:rPr>
              <a:t> the need for social distancing or other measures.</a:t>
            </a:r>
          </a:p>
          <a:p>
            <a:r>
              <a:rPr lang="en-US" sz="1800">
                <a:hlinkClick r:id="rId3"/>
              </a:rPr>
              <a:t>Guidance for Face Coverings </a:t>
            </a:r>
            <a:r>
              <a:rPr lang="en-US" sz="1800">
                <a:solidFill>
                  <a:schemeClr val="tx1"/>
                </a:solidFill>
              </a:rPr>
              <a:t>on EHS webpage</a:t>
            </a:r>
          </a:p>
        </p:txBody>
      </p:sp>
      <p:sp>
        <p:nvSpPr>
          <p:cNvPr id="3" name="Title 2">
            <a:extLst>
              <a:ext uri="{FF2B5EF4-FFF2-40B4-BE49-F238E27FC236}">
                <a16:creationId xmlns:a16="http://schemas.microsoft.com/office/drawing/2014/main" id="{A8F165BB-1031-420A-8CAB-7E89DCF8866B}"/>
              </a:ext>
            </a:extLst>
          </p:cNvPr>
          <p:cNvSpPr>
            <a:spLocks noGrp="1"/>
          </p:cNvSpPr>
          <p:nvPr>
            <p:ph type="title"/>
          </p:nvPr>
        </p:nvSpPr>
        <p:spPr>
          <a:xfrm>
            <a:off x="285754" y="318407"/>
            <a:ext cx="8677656" cy="514350"/>
          </a:xfrm>
        </p:spPr>
        <p:txBody>
          <a:bodyPr/>
          <a:lstStyle/>
          <a:p>
            <a:r>
              <a:rPr lang="en-US">
                <a:solidFill>
                  <a:schemeClr val="tx1"/>
                </a:solidFill>
                <a:latin typeface="Palatino Linotype" panose="02040502050505030304" pitchFamily="18" charset="0"/>
              </a:rPr>
              <a:t>Community Protective Equipment (CPE)</a:t>
            </a:r>
          </a:p>
        </p:txBody>
      </p:sp>
      <p:pic>
        <p:nvPicPr>
          <p:cNvPr id="1028" name="Picture 4" descr="Surgical mask - Wikipedia">
            <a:extLst>
              <a:ext uri="{FF2B5EF4-FFF2-40B4-BE49-F238E27FC236}">
                <a16:creationId xmlns:a16="http://schemas.microsoft.com/office/drawing/2014/main" id="{04474DD3-3D23-427D-B3CE-4FED6BB06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9104" y="871790"/>
            <a:ext cx="2905339" cy="1943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28847F-9729-4F6D-B045-F200FC191609}"/>
              </a:ext>
            </a:extLst>
          </p:cNvPr>
          <p:cNvPicPr>
            <a:picLocks noChangeAspect="1"/>
          </p:cNvPicPr>
          <p:nvPr/>
        </p:nvPicPr>
        <p:blipFill>
          <a:blip r:embed="rId5"/>
          <a:stretch>
            <a:fillRect/>
          </a:stretch>
        </p:blipFill>
        <p:spPr>
          <a:xfrm>
            <a:off x="6159104" y="2892221"/>
            <a:ext cx="2921951" cy="2097031"/>
          </a:xfrm>
          <a:prstGeom prst="rect">
            <a:avLst/>
          </a:prstGeom>
        </p:spPr>
      </p:pic>
      <p:grpSp>
        <p:nvGrpSpPr>
          <p:cNvPr id="5" name="Group 4">
            <a:extLst>
              <a:ext uri="{FF2B5EF4-FFF2-40B4-BE49-F238E27FC236}">
                <a16:creationId xmlns:a16="http://schemas.microsoft.com/office/drawing/2014/main" id="{EF99D3CB-33F3-4DAC-8841-019DEC6E0618}"/>
              </a:ext>
            </a:extLst>
          </p:cNvPr>
          <p:cNvGrpSpPr/>
          <p:nvPr/>
        </p:nvGrpSpPr>
        <p:grpSpPr>
          <a:xfrm>
            <a:off x="5159198" y="3985797"/>
            <a:ext cx="1570691" cy="1080596"/>
            <a:chOff x="4787870" y="4052086"/>
            <a:chExt cx="1570691" cy="1080596"/>
          </a:xfrm>
        </p:grpSpPr>
        <p:pic>
          <p:nvPicPr>
            <p:cNvPr id="2054" name="Picture 6" descr="3M™ Particulate Respirator 8211, N95, with Foam Face Seal, Cool ...">
              <a:extLst>
                <a:ext uri="{FF2B5EF4-FFF2-40B4-BE49-F238E27FC236}">
                  <a16:creationId xmlns:a16="http://schemas.microsoft.com/office/drawing/2014/main" id="{5E476346-FA8A-4990-9409-9049C8136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9632" y="4133385"/>
              <a:ext cx="1127169" cy="999297"/>
            </a:xfrm>
            <a:prstGeom prst="rect">
              <a:avLst/>
            </a:prstGeom>
            <a:noFill/>
            <a:extLst>
              <a:ext uri="{909E8E84-426E-40DD-AFC4-6F175D3DCCD1}">
                <a14:hiddenFill xmlns:a14="http://schemas.microsoft.com/office/drawing/2010/main">
                  <a:solidFill>
                    <a:srgbClr val="FFFFFF"/>
                  </a:solidFill>
                </a14:hiddenFill>
              </a:ext>
            </a:extLst>
          </p:spPr>
        </p:pic>
        <p:sp>
          <p:nvSpPr>
            <p:cNvPr id="4" name="&quot;Not Allowed&quot; Symbol 3">
              <a:extLst>
                <a:ext uri="{FF2B5EF4-FFF2-40B4-BE49-F238E27FC236}">
                  <a16:creationId xmlns:a16="http://schemas.microsoft.com/office/drawing/2014/main" id="{5B556D3F-0772-4C79-A547-EC7E481ED3CF}"/>
                </a:ext>
              </a:extLst>
            </p:cNvPr>
            <p:cNvSpPr/>
            <p:nvPr/>
          </p:nvSpPr>
          <p:spPr>
            <a:xfrm>
              <a:off x="4787870" y="4052086"/>
              <a:ext cx="1570691" cy="1003455"/>
            </a:xfrm>
            <a:prstGeom prst="noSmoking">
              <a:avLst>
                <a:gd name="adj" fmla="val 3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5016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A9BE-3AEE-4ADF-A8DB-8304B55DADAB}"/>
              </a:ext>
            </a:extLst>
          </p:cNvPr>
          <p:cNvSpPr>
            <a:spLocks noGrp="1"/>
          </p:cNvSpPr>
          <p:nvPr>
            <p:ph type="title"/>
          </p:nvPr>
        </p:nvSpPr>
        <p:spPr>
          <a:xfrm>
            <a:off x="186180" y="173736"/>
            <a:ext cx="6575903" cy="695244"/>
          </a:xfrm>
        </p:spPr>
        <p:txBody>
          <a:bodyPr>
            <a:normAutofit/>
          </a:bodyPr>
          <a:lstStyle/>
          <a:p>
            <a:pPr algn="l"/>
            <a:r>
              <a:rPr lang="en-US">
                <a:solidFill>
                  <a:schemeClr val="tx1"/>
                </a:solidFill>
                <a:latin typeface="Palatino Linotype" panose="02040502050505030304" pitchFamily="18" charset="0"/>
              </a:rPr>
              <a:t>Effectiveness of Face Coverings</a:t>
            </a:r>
          </a:p>
        </p:txBody>
      </p:sp>
      <p:sp>
        <p:nvSpPr>
          <p:cNvPr id="3" name="Content Placeholder 2">
            <a:extLst>
              <a:ext uri="{FF2B5EF4-FFF2-40B4-BE49-F238E27FC236}">
                <a16:creationId xmlns:a16="http://schemas.microsoft.com/office/drawing/2014/main" id="{18C6B3E6-DD76-4F18-8C0D-039CDA699A09}"/>
              </a:ext>
            </a:extLst>
          </p:cNvPr>
          <p:cNvSpPr>
            <a:spLocks noGrp="1"/>
          </p:cNvSpPr>
          <p:nvPr>
            <p:ph idx="1"/>
          </p:nvPr>
        </p:nvSpPr>
        <p:spPr>
          <a:xfrm>
            <a:off x="938759" y="940324"/>
            <a:ext cx="4572430" cy="2451707"/>
          </a:xfrm>
        </p:spPr>
        <p:txBody>
          <a:bodyPr vert="horz" lIns="68580" tIns="34290" rIns="68580" bIns="34290" rtlCol="0" anchor="t">
            <a:normAutofit/>
          </a:bodyPr>
          <a:lstStyle/>
          <a:p>
            <a:endParaRPr lang="en-US"/>
          </a:p>
          <a:p>
            <a:pPr marL="0" indent="0">
              <a:buNone/>
            </a:pPr>
            <a:endParaRPr lang="en-US"/>
          </a:p>
        </p:txBody>
      </p:sp>
      <p:sp>
        <p:nvSpPr>
          <p:cNvPr id="6" name="Slide Number Placeholder 5">
            <a:extLst>
              <a:ext uri="{FF2B5EF4-FFF2-40B4-BE49-F238E27FC236}">
                <a16:creationId xmlns:a16="http://schemas.microsoft.com/office/drawing/2014/main" id="{2110CB83-A6E9-44B6-A01C-FD269C0D76C7}"/>
              </a:ext>
            </a:extLst>
          </p:cNvPr>
          <p:cNvSpPr>
            <a:spLocks noGrp="1"/>
          </p:cNvSpPr>
          <p:nvPr>
            <p:ph type="sldNum" sz="quarter" idx="12"/>
          </p:nvPr>
        </p:nvSpPr>
        <p:spPr/>
        <p:txBody>
          <a:bodyPr/>
          <a:lstStyle/>
          <a:p>
            <a:fld id="{945A1961-E526-4DEE-946C-FA5172EAB51E}" type="slidenum">
              <a:rPr lang="en-US" smtClean="0"/>
              <a:t>23</a:t>
            </a:fld>
            <a:endParaRPr lang="en-US"/>
          </a:p>
        </p:txBody>
      </p:sp>
      <p:pic>
        <p:nvPicPr>
          <p:cNvPr id="5" name="Online Media 4" title="Visualizing Speech Generated Oral Fluid Droplets with Laser">
            <a:hlinkClick r:id="" action="ppaction://media"/>
            <a:extLst>
              <a:ext uri="{FF2B5EF4-FFF2-40B4-BE49-F238E27FC236}">
                <a16:creationId xmlns:a16="http://schemas.microsoft.com/office/drawing/2014/main" id="{FE5B57D5-692B-4D1A-A57A-1CCD0B421119}"/>
              </a:ext>
            </a:extLst>
          </p:cNvPr>
          <p:cNvPicPr>
            <a:picLocks noRot="1" noChangeAspect="1"/>
          </p:cNvPicPr>
          <p:nvPr>
            <a:videoFile r:link="rId1"/>
          </p:nvPr>
        </p:nvPicPr>
        <p:blipFill>
          <a:blip r:embed="rId4"/>
          <a:stretch>
            <a:fillRect/>
          </a:stretch>
        </p:blipFill>
        <p:spPr>
          <a:xfrm>
            <a:off x="186180" y="859757"/>
            <a:ext cx="6500328" cy="3656434"/>
          </a:xfrm>
          <a:prstGeom prst="rect">
            <a:avLst/>
          </a:prstGeom>
        </p:spPr>
      </p:pic>
      <p:pic>
        <p:nvPicPr>
          <p:cNvPr id="9" name="Picture 8">
            <a:extLst>
              <a:ext uri="{FF2B5EF4-FFF2-40B4-BE49-F238E27FC236}">
                <a16:creationId xmlns:a16="http://schemas.microsoft.com/office/drawing/2014/main" id="{70F473AA-795A-4E2E-8115-43C3FF93CBE2}"/>
              </a:ext>
            </a:extLst>
          </p:cNvPr>
          <p:cNvPicPr>
            <a:picLocks noChangeAspect="1"/>
          </p:cNvPicPr>
          <p:nvPr/>
        </p:nvPicPr>
        <p:blipFill>
          <a:blip r:embed="rId5"/>
          <a:stretch>
            <a:fillRect/>
          </a:stretch>
        </p:blipFill>
        <p:spPr>
          <a:xfrm>
            <a:off x="6845128" y="0"/>
            <a:ext cx="2350713" cy="5143501"/>
          </a:xfrm>
          <a:prstGeom prst="rect">
            <a:avLst/>
          </a:prstGeom>
        </p:spPr>
      </p:pic>
      <p:sp>
        <p:nvSpPr>
          <p:cNvPr id="10" name="TextBox 9">
            <a:extLst>
              <a:ext uri="{FF2B5EF4-FFF2-40B4-BE49-F238E27FC236}">
                <a16:creationId xmlns:a16="http://schemas.microsoft.com/office/drawing/2014/main" id="{E89D046F-0E51-48F2-90D3-9C85D390B77B}"/>
              </a:ext>
            </a:extLst>
          </p:cNvPr>
          <p:cNvSpPr txBox="1"/>
          <p:nvPr/>
        </p:nvSpPr>
        <p:spPr>
          <a:xfrm>
            <a:off x="186179" y="4487393"/>
            <a:ext cx="6500327" cy="346249"/>
          </a:xfrm>
          <a:prstGeom prst="rect">
            <a:avLst/>
          </a:prstGeom>
          <a:noFill/>
        </p:spPr>
        <p:txBody>
          <a:bodyPr wrap="square" rtlCol="0">
            <a:spAutoFit/>
          </a:bodyPr>
          <a:lstStyle/>
          <a:p>
            <a:r>
              <a:rPr lang="en-US" sz="825"/>
              <a:t>Visualizing Speech-generated Oral Fluid Droplets with Laser Light Scattering: New England Journal of Medicine. P. Anfinrud, V. Stadnytskyi, C. Bax, A. Bax - </a:t>
            </a:r>
            <a:r>
              <a:rPr lang="en-US" sz="825">
                <a:hlinkClick r:id="rId6"/>
              </a:rPr>
              <a:t>https://www.nejm.org/doi/full/10.1056/NEJMc2007800</a:t>
            </a:r>
            <a:endParaRPr lang="en-US" sz="825"/>
          </a:p>
        </p:txBody>
      </p:sp>
    </p:spTree>
    <p:extLst>
      <p:ext uri="{BB962C8B-B14F-4D97-AF65-F5344CB8AC3E}">
        <p14:creationId xmlns:p14="http://schemas.microsoft.com/office/powerpoint/2010/main" val="399061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B5AC6-D2A9-4781-9130-220645432EA5}"/>
              </a:ext>
            </a:extLst>
          </p:cNvPr>
          <p:cNvSpPr>
            <a:spLocks noGrp="1"/>
          </p:cNvSpPr>
          <p:nvPr>
            <p:ph type="body" sz="quarter" idx="13"/>
          </p:nvPr>
        </p:nvSpPr>
        <p:spPr>
          <a:xfrm>
            <a:off x="285754" y="920750"/>
            <a:ext cx="5200646" cy="4057650"/>
          </a:xfrm>
        </p:spPr>
        <p:txBody>
          <a:bodyPr vert="horz" lIns="91440" tIns="45720" rIns="91440" bIns="45720" rtlCol="0" anchor="t">
            <a:noAutofit/>
          </a:bodyPr>
          <a:lstStyle/>
          <a:p>
            <a:pPr marL="0" indent="0">
              <a:buNone/>
            </a:pPr>
            <a:r>
              <a:rPr lang="en-US" sz="1800">
                <a:solidFill>
                  <a:schemeClr val="tx1"/>
                </a:solidFill>
              </a:rPr>
              <a:t>Face Coverings and Masks – Donning and Doffing Procedures</a:t>
            </a:r>
            <a:endParaRPr lang="en-US" sz="1800">
              <a:solidFill>
                <a:schemeClr val="tx1"/>
              </a:solidFill>
              <a:latin typeface="Palatino Linotype"/>
            </a:endParaRPr>
          </a:p>
          <a:p>
            <a:pPr marL="342265" indent="-342265"/>
            <a:r>
              <a:rPr lang="en-US" sz="1800">
                <a:solidFill>
                  <a:schemeClr val="tx1"/>
                </a:solidFill>
                <a:latin typeface="Palatino Linotype"/>
              </a:rPr>
              <a:t>Always clean hands with soap and water or an alcohol-based hand sanitizer with at least 60% alcohol prior to donning (put on), touching covering, or doffing (remove) your face covering.</a:t>
            </a:r>
            <a:endParaRPr lang="en-US">
              <a:solidFill>
                <a:schemeClr val="tx1"/>
              </a:solidFill>
              <a:latin typeface="Palatino Linotype"/>
            </a:endParaRPr>
          </a:p>
          <a:p>
            <a:pPr marL="342265" indent="-342265"/>
            <a:r>
              <a:rPr lang="en-US" sz="1800">
                <a:solidFill>
                  <a:schemeClr val="tx1"/>
                </a:solidFill>
                <a:latin typeface="Palatino Linotype"/>
              </a:rPr>
              <a:t>When doffing face-covering use the ear loops, straps, or equivalent from behind the head to doff face covering, do not touch the front of the covering. </a:t>
            </a:r>
          </a:p>
          <a:p>
            <a:pPr marL="342265" indent="-342265"/>
            <a:r>
              <a:rPr lang="en-US" sz="1800">
                <a:solidFill>
                  <a:schemeClr val="tx1"/>
                </a:solidFill>
              </a:rPr>
              <a:t>Supervisors can request face coverings or masks for their team. Follow process outlined in </a:t>
            </a:r>
            <a:r>
              <a:rPr lang="en-US" sz="1800">
                <a:solidFill>
                  <a:schemeClr val="tx1"/>
                </a:solidFill>
                <a:hlinkClick r:id="rId3"/>
              </a:rPr>
              <a:t>Coronavirus FAQs</a:t>
            </a:r>
            <a:endParaRPr lang="en-US" sz="2000">
              <a:solidFill>
                <a:schemeClr val="tx1"/>
              </a:solidFill>
            </a:endParaRPr>
          </a:p>
        </p:txBody>
      </p:sp>
      <p:sp>
        <p:nvSpPr>
          <p:cNvPr id="3" name="Title 2">
            <a:extLst>
              <a:ext uri="{FF2B5EF4-FFF2-40B4-BE49-F238E27FC236}">
                <a16:creationId xmlns:a16="http://schemas.microsoft.com/office/drawing/2014/main" id="{A8F165BB-1031-420A-8CAB-7E89DCF8866B}"/>
              </a:ext>
            </a:extLst>
          </p:cNvPr>
          <p:cNvSpPr>
            <a:spLocks noGrp="1"/>
          </p:cNvSpPr>
          <p:nvPr>
            <p:ph type="title"/>
          </p:nvPr>
        </p:nvSpPr>
        <p:spPr>
          <a:xfrm>
            <a:off x="285754" y="318407"/>
            <a:ext cx="8677656" cy="514350"/>
          </a:xfrm>
        </p:spPr>
        <p:txBody>
          <a:bodyPr/>
          <a:lstStyle/>
          <a:p>
            <a:r>
              <a:rPr lang="en-US">
                <a:solidFill>
                  <a:schemeClr val="tx1"/>
                </a:solidFill>
                <a:latin typeface="Palatino Linotype" panose="02040502050505030304" pitchFamily="18" charset="0"/>
              </a:rPr>
              <a:t>Community Protective Equipment continued…</a:t>
            </a:r>
          </a:p>
        </p:txBody>
      </p:sp>
      <p:pic>
        <p:nvPicPr>
          <p:cNvPr id="4" name="Picture 3">
            <a:extLst>
              <a:ext uri="{FF2B5EF4-FFF2-40B4-BE49-F238E27FC236}">
                <a16:creationId xmlns:a16="http://schemas.microsoft.com/office/drawing/2014/main" id="{068D0E0B-2376-43CC-9A45-AC8274BCA564}"/>
              </a:ext>
            </a:extLst>
          </p:cNvPr>
          <p:cNvPicPr>
            <a:picLocks noChangeAspect="1"/>
          </p:cNvPicPr>
          <p:nvPr/>
        </p:nvPicPr>
        <p:blipFill>
          <a:blip r:embed="rId4"/>
          <a:stretch>
            <a:fillRect/>
          </a:stretch>
        </p:blipFill>
        <p:spPr>
          <a:xfrm>
            <a:off x="5486400" y="3660968"/>
            <a:ext cx="3601466" cy="9647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descr="How to Protect Yourself &amp; Others with a Mask &amp; Gloves">
            <a:extLst>
              <a:ext uri="{FF2B5EF4-FFF2-40B4-BE49-F238E27FC236}">
                <a16:creationId xmlns:a16="http://schemas.microsoft.com/office/drawing/2014/main" id="{888ADAD4-B387-451D-8962-B7DE4AB641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9437" y="753534"/>
            <a:ext cx="2819441" cy="281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82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4B5AC6-D2A9-4781-9130-220645432EA5}"/>
              </a:ext>
            </a:extLst>
          </p:cNvPr>
          <p:cNvSpPr>
            <a:spLocks noGrp="1"/>
          </p:cNvSpPr>
          <p:nvPr>
            <p:ph type="body" sz="quarter" idx="13"/>
          </p:nvPr>
        </p:nvSpPr>
        <p:spPr>
          <a:xfrm>
            <a:off x="285753" y="1179576"/>
            <a:ext cx="6377514" cy="3798824"/>
          </a:xfrm>
        </p:spPr>
        <p:txBody>
          <a:bodyPr vert="horz" lIns="91440" tIns="45720" rIns="91440" bIns="45720" rtlCol="0" anchor="t">
            <a:noAutofit/>
          </a:bodyPr>
          <a:lstStyle/>
          <a:p>
            <a:pPr marL="0" indent="0" fontAlgn="base">
              <a:buNone/>
            </a:pPr>
            <a:r>
              <a:rPr lang="en-US">
                <a:solidFill>
                  <a:srgbClr val="000000"/>
                </a:solidFill>
              </a:rPr>
              <a:t>Face coverings and masks, should:</a:t>
            </a:r>
          </a:p>
          <a:p>
            <a:pPr lvl="1" fontAlgn="base">
              <a:buFont typeface="+mj-lt"/>
              <a:buAutoNum type="arabicPeriod"/>
            </a:pPr>
            <a:r>
              <a:rPr lang="en-US" sz="1800">
                <a:solidFill>
                  <a:srgbClr val="000000"/>
                </a:solidFill>
              </a:rPr>
              <a:t>Fit snugly but comfortably against the side of the face and cover from the bridge of the nose to the bottom of the chin.</a:t>
            </a:r>
          </a:p>
          <a:p>
            <a:pPr lvl="1" fontAlgn="base">
              <a:buFont typeface="+mj-lt"/>
              <a:buAutoNum type="arabicPeriod"/>
            </a:pPr>
            <a:r>
              <a:rPr lang="en-US" sz="1800">
                <a:solidFill>
                  <a:srgbClr val="000000"/>
                </a:solidFill>
              </a:rPr>
              <a:t>Be secured with ties or ear loops </a:t>
            </a:r>
          </a:p>
          <a:p>
            <a:pPr lvl="1" fontAlgn="base">
              <a:buFont typeface="+mj-lt"/>
              <a:buAutoNum type="arabicPeriod"/>
            </a:pPr>
            <a:r>
              <a:rPr lang="en-US" sz="1800">
                <a:solidFill>
                  <a:srgbClr val="000000"/>
                </a:solidFill>
              </a:rPr>
              <a:t>Include multiple layers of fabric </a:t>
            </a:r>
          </a:p>
          <a:p>
            <a:pPr lvl="1" fontAlgn="base">
              <a:buFont typeface="+mj-lt"/>
              <a:buAutoNum type="arabicPeriod"/>
            </a:pPr>
            <a:r>
              <a:rPr lang="en-US" sz="1800">
                <a:solidFill>
                  <a:srgbClr val="000000"/>
                </a:solidFill>
              </a:rPr>
              <a:t>Allow for breathing without restriction </a:t>
            </a:r>
          </a:p>
          <a:p>
            <a:pPr lvl="1" fontAlgn="base">
              <a:buFont typeface="+mj-lt"/>
              <a:buAutoNum type="arabicPeriod"/>
            </a:pPr>
            <a:endParaRPr lang="en-US" sz="1800">
              <a:solidFill>
                <a:srgbClr val="000000"/>
              </a:solidFill>
            </a:endParaRPr>
          </a:p>
          <a:p>
            <a:pPr marL="342265" indent="-342265"/>
            <a:endParaRPr lang="en-US" sz="2000"/>
          </a:p>
        </p:txBody>
      </p:sp>
      <p:sp>
        <p:nvSpPr>
          <p:cNvPr id="3" name="Title 2">
            <a:extLst>
              <a:ext uri="{FF2B5EF4-FFF2-40B4-BE49-F238E27FC236}">
                <a16:creationId xmlns:a16="http://schemas.microsoft.com/office/drawing/2014/main" id="{A8F165BB-1031-420A-8CAB-7E89DCF8866B}"/>
              </a:ext>
            </a:extLst>
          </p:cNvPr>
          <p:cNvSpPr>
            <a:spLocks noGrp="1"/>
          </p:cNvSpPr>
          <p:nvPr>
            <p:ph type="title"/>
          </p:nvPr>
        </p:nvSpPr>
        <p:spPr>
          <a:xfrm>
            <a:off x="285754" y="318407"/>
            <a:ext cx="8677656" cy="514350"/>
          </a:xfrm>
        </p:spPr>
        <p:txBody>
          <a:bodyPr/>
          <a:lstStyle/>
          <a:p>
            <a:r>
              <a:rPr lang="en-US">
                <a:solidFill>
                  <a:schemeClr val="tx1"/>
                </a:solidFill>
                <a:latin typeface="Palatino Linotype" panose="02040502050505030304" pitchFamily="18" charset="0"/>
              </a:rPr>
              <a:t>Community Protective Equipment continued…</a:t>
            </a:r>
          </a:p>
        </p:txBody>
      </p:sp>
      <p:grpSp>
        <p:nvGrpSpPr>
          <p:cNvPr id="8" name="Group 7">
            <a:extLst>
              <a:ext uri="{FF2B5EF4-FFF2-40B4-BE49-F238E27FC236}">
                <a16:creationId xmlns:a16="http://schemas.microsoft.com/office/drawing/2014/main" id="{1D7F405A-8E7D-40DF-9DE2-EDA8AE25CD71}"/>
              </a:ext>
            </a:extLst>
          </p:cNvPr>
          <p:cNvGrpSpPr/>
          <p:nvPr/>
        </p:nvGrpSpPr>
        <p:grpSpPr>
          <a:xfrm>
            <a:off x="6917068" y="770467"/>
            <a:ext cx="2226932" cy="4373033"/>
            <a:chOff x="6896346" y="575582"/>
            <a:chExt cx="2226932" cy="4504765"/>
          </a:xfrm>
        </p:grpSpPr>
        <p:grpSp>
          <p:nvGrpSpPr>
            <p:cNvPr id="6" name="Group 5">
              <a:extLst>
                <a:ext uri="{FF2B5EF4-FFF2-40B4-BE49-F238E27FC236}">
                  <a16:creationId xmlns:a16="http://schemas.microsoft.com/office/drawing/2014/main" id="{463A061A-3934-43A4-92D2-719E8E4A9EF3}"/>
                </a:ext>
              </a:extLst>
            </p:cNvPr>
            <p:cNvGrpSpPr/>
            <p:nvPr/>
          </p:nvGrpSpPr>
          <p:grpSpPr>
            <a:xfrm>
              <a:off x="6896346" y="2949575"/>
              <a:ext cx="2130772" cy="2130772"/>
              <a:chOff x="6220431" y="2561032"/>
              <a:chExt cx="2130772" cy="2130772"/>
            </a:xfrm>
          </p:grpSpPr>
          <p:pic>
            <p:nvPicPr>
              <p:cNvPr id="2052" name="Picture 4" descr="The bandanna should now be a continuous, cloth loop since the left and right sides have been tucked into each other.">
                <a:extLst>
                  <a:ext uri="{FF2B5EF4-FFF2-40B4-BE49-F238E27FC236}">
                    <a16:creationId xmlns:a16="http://schemas.microsoft.com/office/drawing/2014/main" id="{C2051C1C-DEC9-45B2-91CE-0C9840008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431" y="2561032"/>
                <a:ext cx="2130772" cy="21307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F24125-1325-48E7-9645-D7273D30C5F7}"/>
                  </a:ext>
                </a:extLst>
              </p:cNvPr>
              <p:cNvSpPr/>
              <p:nvPr/>
            </p:nvSpPr>
            <p:spPr>
              <a:xfrm>
                <a:off x="6406699" y="3226947"/>
                <a:ext cx="330364" cy="30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486CEFE-F8F6-45B6-974F-7826E281ABFB}"/>
                </a:ext>
              </a:extLst>
            </p:cNvPr>
            <p:cNvGrpSpPr/>
            <p:nvPr/>
          </p:nvGrpSpPr>
          <p:grpSpPr>
            <a:xfrm>
              <a:off x="7082614" y="575582"/>
              <a:ext cx="2040664" cy="2232250"/>
              <a:chOff x="6650192" y="451696"/>
              <a:chExt cx="2040664" cy="2232250"/>
            </a:xfrm>
          </p:grpSpPr>
          <p:pic>
            <p:nvPicPr>
              <p:cNvPr id="2050" name="Picture 2" descr="The final piece of cloth is unfolded and worn by an individual. The middle of the cloth piece is positioned to cover the nose and mouth area. The four thin pieces of cloth act as tie strings to hold the cloth face covering in place. The strings around neck, then over top of head are tied into knots.">
                <a:extLst>
                  <a:ext uri="{FF2B5EF4-FFF2-40B4-BE49-F238E27FC236}">
                    <a16:creationId xmlns:a16="http://schemas.microsoft.com/office/drawing/2014/main" id="{D17994D8-CF46-47F3-8B82-076F8A978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192" y="486831"/>
                <a:ext cx="2040664" cy="21971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0BB215D-51D3-4AF5-AED2-896D38BFACF1}"/>
                  </a:ext>
                </a:extLst>
              </p:cNvPr>
              <p:cNvSpPr/>
              <p:nvPr/>
            </p:nvSpPr>
            <p:spPr>
              <a:xfrm>
                <a:off x="6650192" y="451696"/>
                <a:ext cx="246154" cy="220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3609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1"/>
                </a:solidFill>
                <a:latin typeface="Palatino Linotype" panose="02040502050505030304" pitchFamily="18" charset="0"/>
              </a:rPr>
              <a:t>Breaking the Chain</a:t>
            </a:r>
          </a:p>
        </p:txBody>
      </p:sp>
      <p:sp>
        <p:nvSpPr>
          <p:cNvPr id="5" name="Rectangle 41"/>
          <p:cNvSpPr>
            <a:spLocks noChangeArrowheads="1"/>
          </p:cNvSpPr>
          <p:nvPr/>
        </p:nvSpPr>
        <p:spPr bwMode="auto">
          <a:xfrm>
            <a:off x="1950129" y="1011430"/>
            <a:ext cx="6026525" cy="1527803"/>
          </a:xfrm>
          <a:prstGeom prst="rect">
            <a:avLst/>
          </a:prstGeom>
          <a:noFill/>
          <a:ln w="12700">
            <a:noFill/>
            <a:miter lim="800000"/>
            <a:headEnd/>
            <a:tailEnd/>
          </a:ln>
        </p:spPr>
        <p:txBody>
          <a:bodyPr lIns="67866" tIns="33338" rIns="67866" bIns="33338"/>
          <a:lstStyle/>
          <a:p>
            <a:pPr marL="257175" indent="-257175">
              <a:spcBef>
                <a:spcPts val="75"/>
              </a:spcBef>
              <a:buClr>
                <a:srgbClr val="F39FD1"/>
              </a:buClr>
              <a:buSzPct val="75000"/>
            </a:pPr>
            <a:r>
              <a:rPr lang="en-US" b="1" dirty="0">
                <a:latin typeface="Palatino Linotype" panose="02040502050505030304" pitchFamily="18" charset="0"/>
                <a:cs typeface="Calibri Light" panose="020F0302020204030204" pitchFamily="34" charset="0"/>
              </a:rPr>
              <a:t>Reservoir of pathogen</a:t>
            </a:r>
          </a:p>
          <a:p>
            <a:pPr marL="257175" indent="-257175">
              <a:lnSpc>
                <a:spcPct val="80000"/>
              </a:lnSpc>
              <a:spcBef>
                <a:spcPts val="75"/>
              </a:spcBef>
              <a:buClr>
                <a:srgbClr val="F39FD1"/>
              </a:buClr>
              <a:buSzPct val="75000"/>
            </a:pPr>
            <a:endParaRPr lang="en-US" b="1" dirty="0">
              <a:latin typeface="Palatino Linotype" panose="02040502050505030304" pitchFamily="18" charset="0"/>
            </a:endParaRPr>
          </a:p>
          <a:p>
            <a:pPr marL="257175" indent="-257175">
              <a:spcBef>
                <a:spcPts val="75"/>
              </a:spcBef>
              <a:buClr>
                <a:srgbClr val="F39FD1"/>
              </a:buClr>
              <a:buSzPct val="75000"/>
            </a:pPr>
            <a:r>
              <a:rPr lang="en-US" b="1" dirty="0">
                <a:latin typeface="Palatino Linotype" panose="02040502050505030304" pitchFamily="18" charset="0"/>
              </a:rPr>
              <a:t>		</a:t>
            </a:r>
            <a:r>
              <a:rPr lang="en-US" b="1" dirty="0">
                <a:latin typeface="Palatino Linotype" panose="02040502050505030304" pitchFamily="18" charset="0"/>
                <a:cs typeface="Calibri Light" panose="020F0302020204030204" pitchFamily="34" charset="0"/>
              </a:rPr>
              <a:t>Portal of escape</a:t>
            </a:r>
          </a:p>
          <a:p>
            <a:pPr marL="257175" indent="-257175">
              <a:lnSpc>
                <a:spcPct val="80000"/>
              </a:lnSpc>
              <a:spcBef>
                <a:spcPts val="75"/>
              </a:spcBef>
              <a:buClr>
                <a:srgbClr val="F39FD1"/>
              </a:buClr>
              <a:buSzPct val="75000"/>
            </a:pPr>
            <a:endParaRPr lang="en-US" b="1" dirty="0">
              <a:latin typeface="Palatino Linotype" panose="02040502050505030304" pitchFamily="18" charset="0"/>
            </a:endParaRPr>
          </a:p>
          <a:p>
            <a:pPr marL="257175" indent="-257175">
              <a:spcBef>
                <a:spcPts val="75"/>
              </a:spcBef>
              <a:buClr>
                <a:srgbClr val="F39FD1"/>
              </a:buClr>
              <a:buSzPct val="75000"/>
            </a:pPr>
            <a:r>
              <a:rPr lang="en-US" b="1" dirty="0">
                <a:latin typeface="Palatino Linotype" panose="02040502050505030304" pitchFamily="18" charset="0"/>
              </a:rPr>
              <a:t>			</a:t>
            </a:r>
            <a:r>
              <a:rPr lang="en-US" b="1" dirty="0">
                <a:latin typeface="Palatino Linotype" panose="02040502050505030304" pitchFamily="18" charset="0"/>
                <a:cs typeface="Calibri Light" panose="020F0302020204030204" pitchFamily="34" charset="0"/>
              </a:rPr>
              <a:t>Transmission</a:t>
            </a:r>
          </a:p>
          <a:p>
            <a:pPr marL="257175" indent="-257175">
              <a:lnSpc>
                <a:spcPct val="80000"/>
              </a:lnSpc>
              <a:spcBef>
                <a:spcPts val="75"/>
              </a:spcBef>
              <a:buClr>
                <a:srgbClr val="F39FD1"/>
              </a:buClr>
              <a:buSzPct val="75000"/>
            </a:pPr>
            <a:endParaRPr lang="en-US" b="1" dirty="0">
              <a:latin typeface="Palatino Linotype" panose="02040502050505030304" pitchFamily="18" charset="0"/>
            </a:endParaRPr>
          </a:p>
          <a:p>
            <a:pPr marL="257175" indent="-257175">
              <a:spcBef>
                <a:spcPts val="75"/>
              </a:spcBef>
              <a:buClr>
                <a:srgbClr val="F39FD1"/>
              </a:buClr>
              <a:buSzPct val="75000"/>
            </a:pPr>
            <a:r>
              <a:rPr lang="en-US" b="1" dirty="0">
                <a:latin typeface="Palatino Linotype" panose="02040502050505030304" pitchFamily="18" charset="0"/>
              </a:rPr>
              <a:t>			     </a:t>
            </a:r>
            <a:r>
              <a:rPr lang="en-US" b="1" dirty="0">
                <a:latin typeface="Palatino Linotype" panose="02040502050505030304" pitchFamily="18" charset="0"/>
                <a:cs typeface="Calibri Light" panose="020F0302020204030204" pitchFamily="34" charset="0"/>
              </a:rPr>
              <a:t>Route of entry/infectious dose</a:t>
            </a:r>
          </a:p>
          <a:p>
            <a:pPr marL="257175" indent="-257175">
              <a:lnSpc>
                <a:spcPct val="80000"/>
              </a:lnSpc>
              <a:spcBef>
                <a:spcPts val="75"/>
              </a:spcBef>
              <a:buClr>
                <a:srgbClr val="F39FD1"/>
              </a:buClr>
              <a:buSzPct val="75000"/>
            </a:pPr>
            <a:endParaRPr lang="en-US" b="1" dirty="0">
              <a:latin typeface="Palatino Linotype" panose="02040502050505030304" pitchFamily="18" charset="0"/>
            </a:endParaRPr>
          </a:p>
          <a:p>
            <a:pPr marL="257175" indent="-257175">
              <a:spcBef>
                <a:spcPts val="75"/>
              </a:spcBef>
              <a:buClr>
                <a:srgbClr val="F39FD1"/>
              </a:buClr>
              <a:buSzPct val="75000"/>
            </a:pPr>
            <a:r>
              <a:rPr lang="en-US" b="1" dirty="0">
                <a:latin typeface="Palatino Linotype" panose="02040502050505030304" pitchFamily="18" charset="0"/>
              </a:rPr>
              <a:t>			           </a:t>
            </a:r>
            <a:r>
              <a:rPr lang="en-US" dirty="0">
                <a:latin typeface="Palatino Linotype" panose="02040502050505030304" pitchFamily="18" charset="0"/>
              </a:rPr>
              <a:t>S</a:t>
            </a:r>
            <a:r>
              <a:rPr lang="en-US" b="1" dirty="0">
                <a:latin typeface="Palatino Linotype" panose="02040502050505030304" pitchFamily="18" charset="0"/>
                <a:cs typeface="Calibri Light" panose="020F0302020204030204" pitchFamily="34" charset="0"/>
              </a:rPr>
              <a:t>usceptible host</a:t>
            </a:r>
          </a:p>
          <a:p>
            <a:pPr marL="257175" indent="-257175">
              <a:lnSpc>
                <a:spcPct val="80000"/>
              </a:lnSpc>
              <a:spcBef>
                <a:spcPts val="75"/>
              </a:spcBef>
              <a:buClr>
                <a:srgbClr val="F39FD1"/>
              </a:buClr>
              <a:buSzPct val="75000"/>
            </a:pPr>
            <a:endParaRPr lang="en-US" b="1" dirty="0">
              <a:latin typeface="Palatino Linotype" panose="02040502050505030304" pitchFamily="18" charset="0"/>
            </a:endParaRPr>
          </a:p>
          <a:p>
            <a:pPr marL="257175" indent="-257175">
              <a:spcBef>
                <a:spcPts val="75"/>
              </a:spcBef>
              <a:buClr>
                <a:srgbClr val="F39FD1"/>
              </a:buClr>
              <a:buSzPct val="75000"/>
            </a:pPr>
            <a:r>
              <a:rPr lang="en-US" b="1" dirty="0">
                <a:latin typeface="Palatino Linotype" panose="02040502050505030304" pitchFamily="18" charset="0"/>
              </a:rPr>
              <a:t>				</a:t>
            </a:r>
            <a:r>
              <a:rPr lang="en-US" b="1" dirty="0">
                <a:latin typeface="Palatino Linotype" panose="02040502050505030304" pitchFamily="18" charset="0"/>
                <a:cs typeface="Calibri Light" panose="020F0302020204030204" pitchFamily="34" charset="0"/>
              </a:rPr>
              <a:t>Immune Response</a:t>
            </a:r>
          </a:p>
          <a:p>
            <a:pPr marL="257175" indent="-257175">
              <a:lnSpc>
                <a:spcPct val="80000"/>
              </a:lnSpc>
              <a:spcBef>
                <a:spcPts val="75"/>
              </a:spcBef>
              <a:buClr>
                <a:srgbClr val="F39FD1"/>
              </a:buClr>
              <a:buSzPct val="75000"/>
            </a:pPr>
            <a:endParaRPr lang="en-US" b="1" dirty="0">
              <a:latin typeface="Palatino Linotype" panose="02040502050505030304" pitchFamily="18" charset="0"/>
            </a:endParaRPr>
          </a:p>
          <a:p>
            <a:pPr marL="257175" indent="-257175">
              <a:spcBef>
                <a:spcPts val="75"/>
              </a:spcBef>
              <a:buClr>
                <a:srgbClr val="F39FD1"/>
              </a:buClr>
              <a:buSzPct val="75000"/>
            </a:pPr>
            <a:r>
              <a:rPr lang="en-US" b="1" dirty="0">
                <a:latin typeface="Palatino Linotype" panose="02040502050505030304" pitchFamily="18" charset="0"/>
              </a:rPr>
              <a:t>				           </a:t>
            </a:r>
            <a:r>
              <a:rPr lang="en-US" b="1" dirty="0">
                <a:latin typeface="Palatino Linotype" panose="02040502050505030304" pitchFamily="18" charset="0"/>
                <a:cs typeface="Calibri Light" panose="020F0302020204030204" pitchFamily="34" charset="0"/>
              </a:rPr>
              <a:t>Illness</a:t>
            </a:r>
          </a:p>
        </p:txBody>
      </p:sp>
      <p:sp>
        <p:nvSpPr>
          <p:cNvPr id="6" name="Line 42"/>
          <p:cNvSpPr>
            <a:spLocks noChangeShapeType="1"/>
          </p:cNvSpPr>
          <p:nvPr/>
        </p:nvSpPr>
        <p:spPr bwMode="auto">
          <a:xfrm rot="3090673">
            <a:off x="3545628" y="1474258"/>
            <a:ext cx="381951" cy="1184"/>
          </a:xfrm>
          <a:prstGeom prst="line">
            <a:avLst/>
          </a:prstGeom>
          <a:noFill/>
          <a:ln w="76200">
            <a:solidFill>
              <a:srgbClr val="0070C0">
                <a:alpha val="36000"/>
              </a:srgbClr>
            </a:solidFill>
            <a:round/>
            <a:headEnd/>
            <a:tailEnd type="triangle" w="med" len="med"/>
          </a:ln>
        </p:spPr>
        <p:txBody>
          <a:bodyPr wrap="none" anchor="ctr"/>
          <a:lstStyle/>
          <a:p>
            <a:endParaRPr lang="en-US" sz="1350"/>
          </a:p>
        </p:txBody>
      </p:sp>
      <p:sp>
        <p:nvSpPr>
          <p:cNvPr id="7" name="Line 43"/>
          <p:cNvSpPr>
            <a:spLocks noChangeShapeType="1"/>
          </p:cNvSpPr>
          <p:nvPr/>
        </p:nvSpPr>
        <p:spPr bwMode="auto">
          <a:xfrm rot="3090673">
            <a:off x="4287692" y="2493605"/>
            <a:ext cx="381951" cy="1185"/>
          </a:xfrm>
          <a:prstGeom prst="line">
            <a:avLst/>
          </a:prstGeom>
          <a:noFill/>
          <a:ln w="76200">
            <a:solidFill>
              <a:srgbClr val="0070C0">
                <a:alpha val="36000"/>
              </a:srgbClr>
            </a:solidFill>
            <a:round/>
            <a:headEnd/>
            <a:tailEnd type="triangle" w="med" len="med"/>
          </a:ln>
        </p:spPr>
        <p:txBody>
          <a:bodyPr wrap="none" anchor="ctr"/>
          <a:lstStyle/>
          <a:p>
            <a:endParaRPr lang="en-US" sz="1350"/>
          </a:p>
        </p:txBody>
      </p:sp>
      <p:sp>
        <p:nvSpPr>
          <p:cNvPr id="8" name="Line 44"/>
          <p:cNvSpPr>
            <a:spLocks noChangeShapeType="1"/>
          </p:cNvSpPr>
          <p:nvPr/>
        </p:nvSpPr>
        <p:spPr bwMode="auto">
          <a:xfrm rot="3090673">
            <a:off x="3938407" y="2009589"/>
            <a:ext cx="381950" cy="1185"/>
          </a:xfrm>
          <a:prstGeom prst="line">
            <a:avLst/>
          </a:prstGeom>
          <a:noFill/>
          <a:ln w="76200">
            <a:solidFill>
              <a:srgbClr val="0070C0">
                <a:alpha val="36000"/>
              </a:srgbClr>
            </a:solidFill>
            <a:round/>
            <a:headEnd/>
            <a:tailEnd type="triangle" w="med" len="med"/>
          </a:ln>
        </p:spPr>
        <p:txBody>
          <a:bodyPr wrap="none" anchor="ctr"/>
          <a:lstStyle/>
          <a:p>
            <a:endParaRPr lang="en-US" sz="1350"/>
          </a:p>
        </p:txBody>
      </p:sp>
      <p:sp>
        <p:nvSpPr>
          <p:cNvPr id="9" name="Line 42"/>
          <p:cNvSpPr>
            <a:spLocks noChangeShapeType="1"/>
          </p:cNvSpPr>
          <p:nvPr/>
        </p:nvSpPr>
        <p:spPr bwMode="auto">
          <a:xfrm rot="3090673">
            <a:off x="4663687" y="3010030"/>
            <a:ext cx="381951" cy="1184"/>
          </a:xfrm>
          <a:prstGeom prst="line">
            <a:avLst/>
          </a:prstGeom>
          <a:noFill/>
          <a:ln w="76200">
            <a:solidFill>
              <a:srgbClr val="0070C0">
                <a:alpha val="36000"/>
              </a:srgbClr>
            </a:solidFill>
            <a:round/>
            <a:headEnd/>
            <a:tailEnd type="triangle" w="med" len="med"/>
          </a:ln>
        </p:spPr>
        <p:txBody>
          <a:bodyPr wrap="none" anchor="ctr"/>
          <a:lstStyle/>
          <a:p>
            <a:endParaRPr lang="en-US" sz="1350"/>
          </a:p>
        </p:txBody>
      </p:sp>
      <p:sp>
        <p:nvSpPr>
          <p:cNvPr id="10" name="Line 43"/>
          <p:cNvSpPr>
            <a:spLocks noChangeShapeType="1"/>
          </p:cNvSpPr>
          <p:nvPr/>
        </p:nvSpPr>
        <p:spPr bwMode="auto">
          <a:xfrm rot="3090673">
            <a:off x="5405750" y="4035613"/>
            <a:ext cx="381951" cy="1185"/>
          </a:xfrm>
          <a:prstGeom prst="line">
            <a:avLst/>
          </a:prstGeom>
          <a:noFill/>
          <a:ln w="76200">
            <a:solidFill>
              <a:srgbClr val="0070C0">
                <a:alpha val="36000"/>
              </a:srgbClr>
            </a:solidFill>
            <a:round/>
            <a:headEnd/>
            <a:tailEnd type="triangle" w="med" len="med"/>
          </a:ln>
        </p:spPr>
        <p:txBody>
          <a:bodyPr wrap="none" anchor="ctr"/>
          <a:lstStyle/>
          <a:p>
            <a:endParaRPr lang="en-US" sz="1350"/>
          </a:p>
        </p:txBody>
      </p:sp>
      <p:sp>
        <p:nvSpPr>
          <p:cNvPr id="11" name="Line 44"/>
          <p:cNvSpPr>
            <a:spLocks noChangeShapeType="1"/>
          </p:cNvSpPr>
          <p:nvPr/>
        </p:nvSpPr>
        <p:spPr bwMode="auto">
          <a:xfrm rot="3090673">
            <a:off x="5056466" y="3545362"/>
            <a:ext cx="381950" cy="1185"/>
          </a:xfrm>
          <a:prstGeom prst="line">
            <a:avLst/>
          </a:prstGeom>
          <a:noFill/>
          <a:ln w="76200">
            <a:solidFill>
              <a:srgbClr val="0070C0">
                <a:alpha val="36000"/>
              </a:srgbClr>
            </a:solidFill>
            <a:round/>
            <a:headEnd/>
            <a:tailEnd type="triangle" w="med" len="med"/>
          </a:ln>
        </p:spPr>
        <p:txBody>
          <a:bodyPr wrap="none" anchor="ctr"/>
          <a:lstStyle/>
          <a:p>
            <a:endParaRPr lang="en-US" sz="1350"/>
          </a:p>
        </p:txBody>
      </p:sp>
      <p:cxnSp>
        <p:nvCxnSpPr>
          <p:cNvPr id="12" name="Straight Arrow Connector 11"/>
          <p:cNvCxnSpPr>
            <a:cxnSpLocks/>
          </p:cNvCxnSpPr>
          <p:nvPr/>
        </p:nvCxnSpPr>
        <p:spPr>
          <a:xfrm flipH="1">
            <a:off x="4327611" y="1926059"/>
            <a:ext cx="867742" cy="40329"/>
          </a:xfrm>
          <a:prstGeom prst="straightConnector1">
            <a:avLst/>
          </a:prstGeom>
          <a:ln w="6032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95352" y="1744895"/>
            <a:ext cx="3034248" cy="300082"/>
          </a:xfrm>
          <a:prstGeom prst="rect">
            <a:avLst/>
          </a:prstGeom>
          <a:noFill/>
        </p:spPr>
        <p:txBody>
          <a:bodyPr wrap="square" rtlCol="0">
            <a:spAutoFit/>
          </a:bodyPr>
          <a:lstStyle/>
          <a:p>
            <a:r>
              <a:rPr lang="en-US" sz="1350" dirty="0">
                <a:solidFill>
                  <a:srgbClr val="FF6600"/>
                </a:solidFill>
                <a:latin typeface="Palatino Linotype" panose="02040502050505030304" pitchFamily="18" charset="0"/>
              </a:rPr>
              <a:t>Face Coverings and Masks</a:t>
            </a:r>
          </a:p>
        </p:txBody>
      </p:sp>
      <p:cxnSp>
        <p:nvCxnSpPr>
          <p:cNvPr id="14" name="Straight Arrow Connector 13"/>
          <p:cNvCxnSpPr>
            <a:cxnSpLocks/>
          </p:cNvCxnSpPr>
          <p:nvPr/>
        </p:nvCxnSpPr>
        <p:spPr>
          <a:xfrm flipH="1">
            <a:off x="4735344" y="2476845"/>
            <a:ext cx="859892" cy="21706"/>
          </a:xfrm>
          <a:prstGeom prst="straightConnector1">
            <a:avLst/>
          </a:prstGeom>
          <a:ln w="6032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67526" y="2331296"/>
            <a:ext cx="3743909" cy="300082"/>
          </a:xfrm>
          <a:prstGeom prst="rect">
            <a:avLst/>
          </a:prstGeom>
          <a:noFill/>
        </p:spPr>
        <p:txBody>
          <a:bodyPr wrap="square" rtlCol="0">
            <a:spAutoFit/>
          </a:bodyPr>
          <a:lstStyle/>
          <a:p>
            <a:r>
              <a:rPr lang="en-US" sz="1350" dirty="0">
                <a:solidFill>
                  <a:srgbClr val="FF6600"/>
                </a:solidFill>
                <a:latin typeface="Palatino Linotype" panose="02040502050505030304" pitchFamily="18" charset="0"/>
              </a:rPr>
              <a:t>Distancing, Time, Handwashing, Disinfection </a:t>
            </a:r>
          </a:p>
        </p:txBody>
      </p:sp>
      <p:cxnSp>
        <p:nvCxnSpPr>
          <p:cNvPr id="16" name="Straight Arrow Connector 15"/>
          <p:cNvCxnSpPr>
            <a:cxnSpLocks/>
          </p:cNvCxnSpPr>
          <p:nvPr/>
        </p:nvCxnSpPr>
        <p:spPr>
          <a:xfrm flipH="1">
            <a:off x="4478667" y="4002450"/>
            <a:ext cx="878988" cy="23832"/>
          </a:xfrm>
          <a:prstGeom prst="straightConnector1">
            <a:avLst/>
          </a:prstGeom>
          <a:ln w="6032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61006" y="3876241"/>
            <a:ext cx="1138540" cy="300082"/>
          </a:xfrm>
          <a:prstGeom prst="rect">
            <a:avLst/>
          </a:prstGeom>
          <a:noFill/>
        </p:spPr>
        <p:txBody>
          <a:bodyPr wrap="square" rtlCol="0">
            <a:spAutoFit/>
          </a:bodyPr>
          <a:lstStyle/>
          <a:p>
            <a:r>
              <a:rPr lang="en-US" sz="1350" dirty="0">
                <a:solidFill>
                  <a:srgbClr val="7030A0"/>
                </a:solidFill>
                <a:latin typeface="Palatino Linotype" panose="02040502050505030304" pitchFamily="18" charset="0"/>
              </a:rPr>
              <a:t>Vaccination </a:t>
            </a:r>
          </a:p>
        </p:txBody>
      </p:sp>
      <p:cxnSp>
        <p:nvCxnSpPr>
          <p:cNvPr id="18" name="Straight Arrow Connector 17"/>
          <p:cNvCxnSpPr>
            <a:cxnSpLocks/>
            <a:stCxn id="19" idx="1"/>
          </p:cNvCxnSpPr>
          <p:nvPr/>
        </p:nvCxnSpPr>
        <p:spPr>
          <a:xfrm flipH="1" flipV="1">
            <a:off x="6093232" y="4346875"/>
            <a:ext cx="831952" cy="32741"/>
          </a:xfrm>
          <a:prstGeom prst="straightConnector1">
            <a:avLst/>
          </a:prstGeom>
          <a:ln w="6032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925184" y="4229575"/>
            <a:ext cx="1958738" cy="300082"/>
          </a:xfrm>
          <a:prstGeom prst="rect">
            <a:avLst/>
          </a:prstGeom>
          <a:noFill/>
        </p:spPr>
        <p:txBody>
          <a:bodyPr wrap="square" rtlCol="0">
            <a:spAutoFit/>
          </a:bodyPr>
          <a:lstStyle/>
          <a:p>
            <a:r>
              <a:rPr lang="en-US" sz="1350" dirty="0">
                <a:solidFill>
                  <a:srgbClr val="FF6600"/>
                </a:solidFill>
                <a:latin typeface="Palatino Linotype" panose="02040502050505030304" pitchFamily="18" charset="0"/>
              </a:rPr>
              <a:t>Medical Treatment</a:t>
            </a:r>
          </a:p>
        </p:txBody>
      </p:sp>
      <p:cxnSp>
        <p:nvCxnSpPr>
          <p:cNvPr id="20" name="Straight Arrow Connector 19"/>
          <p:cNvCxnSpPr>
            <a:cxnSpLocks/>
          </p:cNvCxnSpPr>
          <p:nvPr/>
        </p:nvCxnSpPr>
        <p:spPr>
          <a:xfrm flipH="1">
            <a:off x="4478668" y="4325279"/>
            <a:ext cx="888093" cy="108675"/>
          </a:xfrm>
          <a:prstGeom prst="straightConnector1">
            <a:avLst/>
          </a:prstGeom>
          <a:ln w="6032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709531" y="4283913"/>
            <a:ext cx="1910826" cy="300082"/>
          </a:xfrm>
          <a:prstGeom prst="rect">
            <a:avLst/>
          </a:prstGeom>
          <a:noFill/>
        </p:spPr>
        <p:txBody>
          <a:bodyPr wrap="square" rtlCol="0">
            <a:spAutoFit/>
          </a:bodyPr>
          <a:lstStyle/>
          <a:p>
            <a:r>
              <a:rPr lang="en-US" sz="1350" dirty="0">
                <a:solidFill>
                  <a:srgbClr val="7030A0"/>
                </a:solidFill>
                <a:latin typeface="Palatino Linotype" panose="02040502050505030304" pitchFamily="18" charset="0"/>
              </a:rPr>
              <a:t>Surveillance Testing </a:t>
            </a:r>
          </a:p>
        </p:txBody>
      </p:sp>
      <p:cxnSp>
        <p:nvCxnSpPr>
          <p:cNvPr id="22" name="Straight Arrow Connector 21"/>
          <p:cNvCxnSpPr>
            <a:cxnSpLocks/>
          </p:cNvCxnSpPr>
          <p:nvPr/>
        </p:nvCxnSpPr>
        <p:spPr>
          <a:xfrm flipH="1">
            <a:off x="5036365" y="3012177"/>
            <a:ext cx="799431" cy="0"/>
          </a:xfrm>
          <a:prstGeom prst="straightConnector1">
            <a:avLst/>
          </a:prstGeom>
          <a:ln w="6032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14594" y="2868286"/>
            <a:ext cx="3443260" cy="300082"/>
          </a:xfrm>
          <a:prstGeom prst="rect">
            <a:avLst/>
          </a:prstGeom>
          <a:noFill/>
        </p:spPr>
        <p:txBody>
          <a:bodyPr wrap="square" rtlCol="0">
            <a:spAutoFit/>
          </a:bodyPr>
          <a:lstStyle/>
          <a:p>
            <a:r>
              <a:rPr lang="en-US" sz="1350" dirty="0">
                <a:solidFill>
                  <a:srgbClr val="FF6600"/>
                </a:solidFill>
                <a:latin typeface="Palatino Linotype" panose="02040502050505030304" pitchFamily="18" charset="0"/>
              </a:rPr>
              <a:t>Personal Protective Equipment</a:t>
            </a:r>
          </a:p>
        </p:txBody>
      </p:sp>
      <p:cxnSp>
        <p:nvCxnSpPr>
          <p:cNvPr id="24" name="Straight Arrow Connector 23"/>
          <p:cNvCxnSpPr>
            <a:cxnSpLocks/>
          </p:cNvCxnSpPr>
          <p:nvPr/>
        </p:nvCxnSpPr>
        <p:spPr>
          <a:xfrm flipH="1">
            <a:off x="2942374" y="1995316"/>
            <a:ext cx="958274" cy="23535"/>
          </a:xfrm>
          <a:prstGeom prst="straightConnector1">
            <a:avLst/>
          </a:prstGeom>
          <a:ln w="6032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95239" y="1863371"/>
            <a:ext cx="2008932" cy="300082"/>
          </a:xfrm>
          <a:prstGeom prst="rect">
            <a:avLst/>
          </a:prstGeom>
          <a:noFill/>
        </p:spPr>
        <p:txBody>
          <a:bodyPr wrap="square" rtlCol="0">
            <a:spAutoFit/>
          </a:bodyPr>
          <a:lstStyle/>
          <a:p>
            <a:r>
              <a:rPr lang="en-US" sz="1350" dirty="0">
                <a:solidFill>
                  <a:srgbClr val="7030A0"/>
                </a:solidFill>
                <a:latin typeface="Palatino Linotype" panose="02040502050505030304" pitchFamily="18" charset="0"/>
              </a:rPr>
              <a:t>Quarantine, Isolation </a:t>
            </a:r>
          </a:p>
        </p:txBody>
      </p:sp>
      <p:cxnSp>
        <p:nvCxnSpPr>
          <p:cNvPr id="26" name="Straight Arrow Connector 25"/>
          <p:cNvCxnSpPr>
            <a:cxnSpLocks/>
          </p:cNvCxnSpPr>
          <p:nvPr/>
        </p:nvCxnSpPr>
        <p:spPr>
          <a:xfrm flipH="1" flipV="1">
            <a:off x="3283527" y="2487698"/>
            <a:ext cx="954752" cy="3069"/>
          </a:xfrm>
          <a:prstGeom prst="straightConnector1">
            <a:avLst/>
          </a:prstGeom>
          <a:ln w="6032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21544" y="2264071"/>
            <a:ext cx="2576563" cy="507831"/>
          </a:xfrm>
          <a:prstGeom prst="rect">
            <a:avLst/>
          </a:prstGeom>
          <a:noFill/>
        </p:spPr>
        <p:txBody>
          <a:bodyPr wrap="square" rtlCol="0">
            <a:spAutoFit/>
          </a:bodyPr>
          <a:lstStyle/>
          <a:p>
            <a:r>
              <a:rPr lang="en-US" sz="1350" dirty="0">
                <a:solidFill>
                  <a:srgbClr val="7030A0"/>
                </a:solidFill>
                <a:latin typeface="Palatino Linotype" panose="02040502050505030304" pitchFamily="18" charset="0"/>
              </a:rPr>
              <a:t>Education, Closures,</a:t>
            </a:r>
          </a:p>
          <a:p>
            <a:r>
              <a:rPr lang="en-US" sz="1350" dirty="0">
                <a:solidFill>
                  <a:srgbClr val="7030A0"/>
                </a:solidFill>
                <a:latin typeface="Palatino Linotype" panose="02040502050505030304" pitchFamily="18" charset="0"/>
              </a:rPr>
              <a:t>Gathering &amp; Travel Restrictions</a:t>
            </a:r>
          </a:p>
        </p:txBody>
      </p:sp>
      <p:sp>
        <p:nvSpPr>
          <p:cNvPr id="28" name="TextBox 27"/>
          <p:cNvSpPr txBox="1"/>
          <p:nvPr/>
        </p:nvSpPr>
        <p:spPr>
          <a:xfrm>
            <a:off x="310192" y="3333782"/>
            <a:ext cx="2140184" cy="1338828"/>
          </a:xfrm>
          <a:prstGeom prst="rect">
            <a:avLst/>
          </a:prstGeom>
          <a:noFill/>
        </p:spPr>
        <p:txBody>
          <a:bodyPr wrap="square" rtlCol="0">
            <a:spAutoFit/>
          </a:bodyPr>
          <a:lstStyle/>
          <a:p>
            <a:r>
              <a:rPr lang="en-US" sz="2700" b="1" i="1" dirty="0">
                <a:solidFill>
                  <a:srgbClr val="7030A0"/>
                </a:solidFill>
                <a:latin typeface="Palatino Linotype" panose="02040502050505030304" pitchFamily="18" charset="0"/>
              </a:rPr>
              <a:t>Public Health</a:t>
            </a:r>
          </a:p>
          <a:p>
            <a:r>
              <a:rPr lang="en-US" sz="2700" b="1" i="1" dirty="0">
                <a:solidFill>
                  <a:srgbClr val="7030A0"/>
                </a:solidFill>
                <a:latin typeface="Palatino Linotype" panose="02040502050505030304" pitchFamily="18" charset="0"/>
              </a:rPr>
              <a:t>Authorities</a:t>
            </a:r>
            <a:endParaRPr lang="en-US" sz="2100" b="1" i="1" dirty="0">
              <a:solidFill>
                <a:srgbClr val="7030A0"/>
              </a:solidFill>
              <a:latin typeface="Palatino Linotype" panose="02040502050505030304" pitchFamily="18" charset="0"/>
            </a:endParaRPr>
          </a:p>
        </p:txBody>
      </p:sp>
      <p:sp>
        <p:nvSpPr>
          <p:cNvPr id="29" name="Rectangle 28"/>
          <p:cNvSpPr/>
          <p:nvPr/>
        </p:nvSpPr>
        <p:spPr>
          <a:xfrm>
            <a:off x="7166291" y="4635669"/>
            <a:ext cx="1973617" cy="507831"/>
          </a:xfrm>
          <a:prstGeom prst="rect">
            <a:avLst/>
          </a:prstGeom>
        </p:spPr>
        <p:txBody>
          <a:bodyPr wrap="none">
            <a:spAutoFit/>
          </a:bodyPr>
          <a:lstStyle/>
          <a:p>
            <a:r>
              <a:rPr lang="en-US" sz="2700" b="1" i="1" dirty="0">
                <a:solidFill>
                  <a:srgbClr val="FF6600"/>
                </a:solidFill>
                <a:latin typeface="Palatino Linotype" panose="02040502050505030304" pitchFamily="18" charset="0"/>
              </a:rPr>
              <a:t>Individuals</a:t>
            </a:r>
          </a:p>
        </p:txBody>
      </p:sp>
      <p:cxnSp>
        <p:nvCxnSpPr>
          <p:cNvPr id="30" name="Straight Arrow Connector 29"/>
          <p:cNvCxnSpPr>
            <a:cxnSpLocks/>
          </p:cNvCxnSpPr>
          <p:nvPr/>
        </p:nvCxnSpPr>
        <p:spPr>
          <a:xfrm flipH="1">
            <a:off x="4176020" y="3529505"/>
            <a:ext cx="849293" cy="0"/>
          </a:xfrm>
          <a:prstGeom prst="straightConnector1">
            <a:avLst/>
          </a:prstGeom>
          <a:ln w="6032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776954" y="3379464"/>
            <a:ext cx="1910826" cy="300082"/>
          </a:xfrm>
          <a:prstGeom prst="rect">
            <a:avLst/>
          </a:prstGeom>
          <a:noFill/>
        </p:spPr>
        <p:txBody>
          <a:bodyPr wrap="square" rtlCol="0">
            <a:spAutoFit/>
          </a:bodyPr>
          <a:lstStyle/>
          <a:p>
            <a:r>
              <a:rPr lang="en-US" sz="1350" dirty="0">
                <a:solidFill>
                  <a:srgbClr val="7030A0"/>
                </a:solidFill>
                <a:latin typeface="Palatino Linotype" panose="02040502050505030304" pitchFamily="18" charset="0"/>
              </a:rPr>
              <a:t>Contact Tracing </a:t>
            </a:r>
          </a:p>
        </p:txBody>
      </p:sp>
      <p:cxnSp>
        <p:nvCxnSpPr>
          <p:cNvPr id="32" name="Straight Arrow Connector 31"/>
          <p:cNvCxnSpPr>
            <a:cxnSpLocks/>
          </p:cNvCxnSpPr>
          <p:nvPr/>
        </p:nvCxnSpPr>
        <p:spPr>
          <a:xfrm flipH="1">
            <a:off x="3826265" y="3036009"/>
            <a:ext cx="846695" cy="7092"/>
          </a:xfrm>
          <a:prstGeom prst="straightConnector1">
            <a:avLst/>
          </a:prstGeom>
          <a:ln w="6032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356469" y="2893060"/>
            <a:ext cx="1988329" cy="300082"/>
          </a:xfrm>
          <a:prstGeom prst="rect">
            <a:avLst/>
          </a:prstGeom>
          <a:noFill/>
        </p:spPr>
        <p:txBody>
          <a:bodyPr wrap="square" rtlCol="0">
            <a:spAutoFit/>
          </a:bodyPr>
          <a:lstStyle/>
          <a:p>
            <a:r>
              <a:rPr lang="en-US" sz="1350" dirty="0">
                <a:solidFill>
                  <a:srgbClr val="7030A0"/>
                </a:solidFill>
                <a:latin typeface="Palatino Linotype" panose="02040502050505030304" pitchFamily="18" charset="0"/>
              </a:rPr>
              <a:t>Physical  Barrier</a:t>
            </a:r>
            <a:r>
              <a:rPr lang="en-US" sz="1350" dirty="0">
                <a:solidFill>
                  <a:srgbClr val="7030A0"/>
                </a:solidFill>
              </a:rPr>
              <a:t>s</a:t>
            </a:r>
          </a:p>
        </p:txBody>
      </p:sp>
      <p:cxnSp>
        <p:nvCxnSpPr>
          <p:cNvPr id="34" name="Straight Arrow Connector 33"/>
          <p:cNvCxnSpPr>
            <a:cxnSpLocks/>
          </p:cNvCxnSpPr>
          <p:nvPr/>
        </p:nvCxnSpPr>
        <p:spPr>
          <a:xfrm flipH="1">
            <a:off x="5419402" y="3497421"/>
            <a:ext cx="828998" cy="11561"/>
          </a:xfrm>
          <a:prstGeom prst="straightConnector1">
            <a:avLst/>
          </a:prstGeom>
          <a:ln w="6032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346001" y="3358941"/>
            <a:ext cx="1163163" cy="300082"/>
          </a:xfrm>
          <a:prstGeom prst="rect">
            <a:avLst/>
          </a:prstGeom>
          <a:noFill/>
        </p:spPr>
        <p:txBody>
          <a:bodyPr wrap="square" rtlCol="0">
            <a:spAutoFit/>
          </a:bodyPr>
          <a:lstStyle/>
          <a:p>
            <a:r>
              <a:rPr lang="en-US" sz="1350" dirty="0">
                <a:solidFill>
                  <a:srgbClr val="FF6600"/>
                </a:solidFill>
                <a:latin typeface="Palatino Linotype" panose="02040502050505030304" pitchFamily="18" charset="0"/>
              </a:rPr>
              <a:t>Reporting</a:t>
            </a:r>
          </a:p>
        </p:txBody>
      </p:sp>
      <p:cxnSp>
        <p:nvCxnSpPr>
          <p:cNvPr id="36" name="Straight Arrow Connector 35"/>
          <p:cNvCxnSpPr/>
          <p:nvPr/>
        </p:nvCxnSpPr>
        <p:spPr>
          <a:xfrm flipH="1">
            <a:off x="5835796" y="3988570"/>
            <a:ext cx="677852" cy="29252"/>
          </a:xfrm>
          <a:prstGeom prst="straightConnector1">
            <a:avLst/>
          </a:prstGeom>
          <a:ln w="6032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513648" y="3838035"/>
            <a:ext cx="1639452" cy="300082"/>
          </a:xfrm>
          <a:prstGeom prst="rect">
            <a:avLst/>
          </a:prstGeom>
          <a:noFill/>
        </p:spPr>
        <p:txBody>
          <a:bodyPr wrap="square" rtlCol="0">
            <a:spAutoFit/>
          </a:bodyPr>
          <a:lstStyle/>
          <a:p>
            <a:r>
              <a:rPr lang="en-US" sz="1350" dirty="0">
                <a:solidFill>
                  <a:srgbClr val="FF6600"/>
                </a:solidFill>
                <a:latin typeface="Palatino Linotype" panose="02040502050505030304" pitchFamily="18" charset="0"/>
              </a:rPr>
              <a:t>Wellness Actions</a:t>
            </a:r>
          </a:p>
        </p:txBody>
      </p:sp>
      <p:pic>
        <p:nvPicPr>
          <p:cNvPr id="38" name="Picture 12" descr="A picture containing photo, water, wave, surfing&#10;&#10;Description generated with very high confidence">
            <a:extLst>
              <a:ext uri="{FF2B5EF4-FFF2-40B4-BE49-F238E27FC236}">
                <a16:creationId xmlns:a16="http://schemas.microsoft.com/office/drawing/2014/main" id="{3D7C143D-672A-41DC-9355-0436EB2777DA}"/>
              </a:ext>
            </a:extLst>
          </p:cNvPr>
          <p:cNvPicPr>
            <a:picLocks noChangeAspect="1"/>
          </p:cNvPicPr>
          <p:nvPr/>
        </p:nvPicPr>
        <p:blipFill>
          <a:blip r:embed="rId2"/>
          <a:stretch>
            <a:fillRect/>
          </a:stretch>
        </p:blipFill>
        <p:spPr>
          <a:xfrm>
            <a:off x="6693948" y="39623"/>
            <a:ext cx="2421209" cy="1585078"/>
          </a:xfrm>
          <a:prstGeom prst="rect">
            <a:avLst/>
          </a:prstGeom>
          <a:ln w="25400">
            <a:solidFill>
              <a:schemeClr val="accent1">
                <a:shade val="50000"/>
              </a:schemeClr>
            </a:solidFill>
          </a:ln>
        </p:spPr>
      </p:pic>
    </p:spTree>
    <p:extLst>
      <p:ext uri="{BB962C8B-B14F-4D97-AF65-F5344CB8AC3E}">
        <p14:creationId xmlns:p14="http://schemas.microsoft.com/office/powerpoint/2010/main" val="66108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par>
                                <p:cTn id="81" presetID="10"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17" grpId="0"/>
      <p:bldP spid="19" grpId="0"/>
      <p:bldP spid="21" grpId="0"/>
      <p:bldP spid="23" grpId="0"/>
      <p:bldP spid="25" grpId="0"/>
      <p:bldP spid="27" grpId="0"/>
      <p:bldP spid="31" grpId="0"/>
      <p:bldP spid="33" grpId="0"/>
      <p:bldP spid="35"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C9C500-29AD-4CEF-9977-4F8A0B33B8DC}"/>
              </a:ext>
            </a:extLst>
          </p:cNvPr>
          <p:cNvSpPr>
            <a:spLocks noGrp="1"/>
          </p:cNvSpPr>
          <p:nvPr>
            <p:ph type="body" sz="quarter" idx="13"/>
          </p:nvPr>
        </p:nvSpPr>
        <p:spPr>
          <a:xfrm>
            <a:off x="286959" y="732205"/>
            <a:ext cx="4979985" cy="4335981"/>
          </a:xfrm>
        </p:spPr>
        <p:txBody>
          <a:bodyPr/>
          <a:lstStyle/>
          <a:p>
            <a:pPr marL="0" indent="0">
              <a:buNone/>
            </a:pPr>
            <a:r>
              <a:rPr lang="en-US" sz="2000" b="1">
                <a:solidFill>
                  <a:schemeClr val="tx1"/>
                </a:solidFill>
              </a:rPr>
              <a:t>Cornell University</a:t>
            </a:r>
          </a:p>
          <a:p>
            <a:pPr marL="228600" indent="-228600"/>
            <a:r>
              <a:rPr lang="en-US" sz="1600">
                <a:solidFill>
                  <a:schemeClr val="tx1"/>
                </a:solidFill>
              </a:rPr>
              <a:t>5/11 Update, </a:t>
            </a:r>
            <a:r>
              <a:rPr lang="en-US" sz="1600" b="1">
                <a:solidFill>
                  <a:schemeClr val="tx1"/>
                </a:solidFill>
              </a:rPr>
              <a:t>“For the time being, everyone who has been working remotely should continue to do so.”</a:t>
            </a:r>
          </a:p>
          <a:p>
            <a:pPr marL="0" indent="0">
              <a:buNone/>
            </a:pPr>
            <a:r>
              <a:rPr lang="en-US" sz="2000" b="1">
                <a:solidFill>
                  <a:schemeClr val="tx1"/>
                </a:solidFill>
                <a:hlinkClick r:id="rId3"/>
              </a:rPr>
              <a:t>Tompkins County</a:t>
            </a:r>
            <a:endParaRPr lang="en-US" sz="2000" b="1">
              <a:solidFill>
                <a:schemeClr val="tx1"/>
              </a:solidFill>
            </a:endParaRPr>
          </a:p>
          <a:p>
            <a:pPr marL="228600" indent="-228600"/>
            <a:r>
              <a:rPr lang="en-US" sz="1800">
                <a:solidFill>
                  <a:schemeClr val="tx1"/>
                </a:solidFill>
              </a:rPr>
              <a:t>2.79% PUIs are confirmed cases</a:t>
            </a:r>
          </a:p>
          <a:p>
            <a:pPr marL="228600" indent="-228600"/>
            <a:r>
              <a:rPr lang="en-US" sz="1800">
                <a:solidFill>
                  <a:schemeClr val="tx1"/>
                </a:solidFill>
              </a:rPr>
              <a:t>Total Confirmed Cases 137</a:t>
            </a:r>
          </a:p>
          <a:p>
            <a:pPr marL="457200" lvl="1" indent="-228600">
              <a:buFont typeface="Courier New" panose="02070309020205020404" pitchFamily="49" charset="0"/>
              <a:buChar char="o"/>
            </a:pPr>
            <a:r>
              <a:rPr lang="en-US" sz="1600">
                <a:solidFill>
                  <a:schemeClr val="tx1"/>
                </a:solidFill>
              </a:rPr>
              <a:t>.13% of Tompkins County Population</a:t>
            </a:r>
            <a:endParaRPr lang="en-US" sz="600">
              <a:solidFill>
                <a:schemeClr val="tx1"/>
              </a:solidFill>
            </a:endParaRPr>
          </a:p>
          <a:p>
            <a:pPr marL="0" indent="0">
              <a:buNone/>
            </a:pPr>
            <a:r>
              <a:rPr lang="en-US" sz="2000" b="1">
                <a:solidFill>
                  <a:schemeClr val="tx1"/>
                </a:solidFill>
              </a:rPr>
              <a:t>New York State</a:t>
            </a:r>
          </a:p>
          <a:p>
            <a:pPr marL="228600" indent="-228600"/>
            <a:r>
              <a:rPr lang="en-US" sz="1800">
                <a:hlinkClick r:id="rId4"/>
              </a:rPr>
              <a:t>NY Forward </a:t>
            </a:r>
            <a:r>
              <a:rPr lang="en-US" sz="1800">
                <a:solidFill>
                  <a:schemeClr val="tx1"/>
                </a:solidFill>
              </a:rPr>
              <a:t>starting May 15</a:t>
            </a:r>
            <a:r>
              <a:rPr lang="en-US" sz="1800" baseline="30000">
                <a:solidFill>
                  <a:schemeClr val="tx1"/>
                </a:solidFill>
              </a:rPr>
              <a:t>th</a:t>
            </a:r>
          </a:p>
          <a:p>
            <a:pPr marL="457200" lvl="1" indent="-228600">
              <a:buFont typeface="Courier New" panose="02070309020205020404" pitchFamily="49" charset="0"/>
              <a:buChar char="o"/>
            </a:pPr>
            <a:r>
              <a:rPr lang="en-US" sz="1600">
                <a:solidFill>
                  <a:schemeClr val="tx1"/>
                </a:solidFill>
              </a:rPr>
              <a:t>Established 7 Metrics for Regional restarts</a:t>
            </a:r>
          </a:p>
          <a:p>
            <a:pPr marL="685800" lvl="2" indent="-173038">
              <a:buFont typeface="Wingdings" panose="05000000000000000000" pitchFamily="2" charset="2"/>
              <a:buChar char="§"/>
            </a:pPr>
            <a:r>
              <a:rPr lang="en-US" sz="1400">
                <a:solidFill>
                  <a:schemeClr val="tx1"/>
                </a:solidFill>
              </a:rPr>
              <a:t>Southern Tier region has the Green Light.</a:t>
            </a:r>
          </a:p>
          <a:p>
            <a:pPr marL="457200" lvl="1" indent="-228600">
              <a:buFont typeface="Courier New" panose="02070309020205020404" pitchFamily="49" charset="0"/>
              <a:buChar char="o"/>
            </a:pPr>
            <a:r>
              <a:rPr lang="en-US" sz="1600">
                <a:solidFill>
                  <a:schemeClr val="tx1"/>
                </a:solidFill>
              </a:rPr>
              <a:t>Four Phase Plan</a:t>
            </a:r>
          </a:p>
          <a:p>
            <a:pPr marL="457200" lvl="1" indent="-228600">
              <a:buFont typeface="Courier New" panose="02070309020205020404" pitchFamily="49" charset="0"/>
              <a:buChar char="o"/>
            </a:pPr>
            <a:r>
              <a:rPr lang="en-US" sz="1600">
                <a:solidFill>
                  <a:schemeClr val="tx1"/>
                </a:solidFill>
              </a:rPr>
              <a:t>Phase 1: Eligible for regional reopening 5/15.</a:t>
            </a:r>
          </a:p>
          <a:p>
            <a:pPr lvl="1">
              <a:buFont typeface="Courier New" panose="02070309020205020404" pitchFamily="49" charset="0"/>
              <a:buChar char="o"/>
            </a:pPr>
            <a:endParaRPr lang="en-US" sz="1400" baseline="30000">
              <a:solidFill>
                <a:schemeClr val="tx1"/>
              </a:solidFill>
            </a:endParaRPr>
          </a:p>
          <a:p>
            <a:pPr lvl="1">
              <a:buFont typeface="Courier New" panose="02070309020205020404" pitchFamily="49" charset="0"/>
              <a:buChar char="o"/>
            </a:pPr>
            <a:endParaRPr lang="en-US" sz="1600"/>
          </a:p>
          <a:p>
            <a:pPr lvl="1">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48CE87FB-6B97-40D5-ADC0-5801A38CEC03}"/>
              </a:ext>
            </a:extLst>
          </p:cNvPr>
          <p:cNvSpPr>
            <a:spLocks noGrp="1"/>
          </p:cNvSpPr>
          <p:nvPr>
            <p:ph type="title"/>
          </p:nvPr>
        </p:nvSpPr>
        <p:spPr>
          <a:xfrm>
            <a:off x="286960" y="172135"/>
            <a:ext cx="8677656" cy="514350"/>
          </a:xfrm>
        </p:spPr>
        <p:txBody>
          <a:bodyPr/>
          <a:lstStyle/>
          <a:p>
            <a:r>
              <a:rPr lang="en-US">
                <a:solidFill>
                  <a:schemeClr val="tx1"/>
                </a:solidFill>
                <a:latin typeface="Palatino Linotype" panose="02040502050505030304" pitchFamily="18" charset="0"/>
              </a:rPr>
              <a:t>Community Update</a:t>
            </a:r>
          </a:p>
        </p:txBody>
      </p:sp>
      <p:pic>
        <p:nvPicPr>
          <p:cNvPr id="4" name="Picture 3">
            <a:extLst>
              <a:ext uri="{FF2B5EF4-FFF2-40B4-BE49-F238E27FC236}">
                <a16:creationId xmlns:a16="http://schemas.microsoft.com/office/drawing/2014/main" id="{1297EC59-83DB-4EE8-801F-75A4222CDD56}"/>
              </a:ext>
            </a:extLst>
          </p:cNvPr>
          <p:cNvPicPr>
            <a:picLocks noChangeAspect="1"/>
          </p:cNvPicPr>
          <p:nvPr/>
        </p:nvPicPr>
        <p:blipFill rotWithShape="1">
          <a:blip r:embed="rId5"/>
          <a:srcRect r="1844"/>
          <a:stretch/>
        </p:blipFill>
        <p:spPr>
          <a:xfrm>
            <a:off x="5157216" y="392733"/>
            <a:ext cx="3986784" cy="2001299"/>
          </a:xfrm>
          <a:prstGeom prst="rect">
            <a:avLst/>
          </a:prstGeom>
          <a:ln w="12700">
            <a:solidFill>
              <a:schemeClr val="accent1"/>
            </a:solidFill>
          </a:ln>
        </p:spPr>
      </p:pic>
      <p:pic>
        <p:nvPicPr>
          <p:cNvPr id="8" name="Picture 7">
            <a:extLst>
              <a:ext uri="{FF2B5EF4-FFF2-40B4-BE49-F238E27FC236}">
                <a16:creationId xmlns:a16="http://schemas.microsoft.com/office/drawing/2014/main" id="{A75724A8-B7B9-43DC-AFC0-6DFD5226DA6E}"/>
              </a:ext>
            </a:extLst>
          </p:cNvPr>
          <p:cNvPicPr>
            <a:picLocks noChangeAspect="1"/>
          </p:cNvPicPr>
          <p:nvPr/>
        </p:nvPicPr>
        <p:blipFill>
          <a:blip r:embed="rId6"/>
          <a:stretch>
            <a:fillRect/>
          </a:stretch>
        </p:blipFill>
        <p:spPr>
          <a:xfrm>
            <a:off x="5633275" y="2560957"/>
            <a:ext cx="3024820" cy="2507229"/>
          </a:xfrm>
          <a:prstGeom prst="rect">
            <a:avLst/>
          </a:prstGeom>
          <a:ln w="12700">
            <a:solidFill>
              <a:schemeClr val="accent1"/>
            </a:solidFill>
          </a:ln>
        </p:spPr>
      </p:pic>
    </p:spTree>
    <p:extLst>
      <p:ext uri="{BB962C8B-B14F-4D97-AF65-F5344CB8AC3E}">
        <p14:creationId xmlns:p14="http://schemas.microsoft.com/office/powerpoint/2010/main" val="114960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FCAFB6-4E6C-47B1-90CD-6587D5767F79}"/>
              </a:ext>
            </a:extLst>
          </p:cNvPr>
          <p:cNvSpPr>
            <a:spLocks noGrp="1"/>
          </p:cNvSpPr>
          <p:nvPr>
            <p:ph type="title"/>
          </p:nvPr>
        </p:nvSpPr>
        <p:spPr>
          <a:xfrm>
            <a:off x="287899" y="284015"/>
            <a:ext cx="6554707" cy="452582"/>
          </a:xfrm>
        </p:spPr>
        <p:txBody>
          <a:bodyPr>
            <a:noAutofit/>
          </a:bodyPr>
          <a:lstStyle/>
          <a:p>
            <a:r>
              <a:rPr lang="en-US" sz="3600">
                <a:solidFill>
                  <a:schemeClr val="tx1"/>
                </a:solidFill>
                <a:latin typeface="Palatino Linotype" panose="02040502050505030304" pitchFamily="18" charset="0"/>
              </a:rPr>
              <a:t>Resources</a:t>
            </a:r>
          </a:p>
        </p:txBody>
      </p:sp>
      <p:sp>
        <p:nvSpPr>
          <p:cNvPr id="4" name="Text Placeholder 3">
            <a:extLst>
              <a:ext uri="{FF2B5EF4-FFF2-40B4-BE49-F238E27FC236}">
                <a16:creationId xmlns:a16="http://schemas.microsoft.com/office/drawing/2014/main" id="{9D0D6BAC-5783-4AFF-91CD-66F07435464B}"/>
              </a:ext>
            </a:extLst>
          </p:cNvPr>
          <p:cNvSpPr>
            <a:spLocks noGrp="1"/>
          </p:cNvSpPr>
          <p:nvPr>
            <p:ph type="body" sz="quarter" idx="14"/>
          </p:nvPr>
        </p:nvSpPr>
        <p:spPr>
          <a:xfrm>
            <a:off x="289409" y="846667"/>
            <a:ext cx="8566723" cy="4216399"/>
          </a:xfrm>
        </p:spPr>
        <p:txBody>
          <a:bodyPr>
            <a:normAutofit lnSpcReduction="10000"/>
          </a:bodyPr>
          <a:lstStyle/>
          <a:p>
            <a:pPr marL="0" indent="0" fontAlgn="base">
              <a:buNone/>
            </a:pPr>
            <a:r>
              <a:rPr lang="en-US">
                <a:solidFill>
                  <a:schemeClr val="tx1"/>
                </a:solidFill>
              </a:rPr>
              <a:t>Cornell University:</a:t>
            </a:r>
            <a:endParaRPr lang="en-US">
              <a:solidFill>
                <a:schemeClr val="tx1"/>
              </a:solidFill>
              <a:hlinkClick r:id="rId3">
                <a:extLst>
                  <a:ext uri="{A12FA001-AC4F-418D-AE19-62706E023703}">
                    <ahyp:hlinkClr xmlns:ahyp="http://schemas.microsoft.com/office/drawing/2018/hyperlinkcolor" val="tx"/>
                  </a:ext>
                </a:extLst>
              </a:hlinkClick>
            </a:endParaRPr>
          </a:p>
          <a:p>
            <a:pPr fontAlgn="base"/>
            <a:r>
              <a:rPr lang="en-US" sz="2000" u="sng">
                <a:solidFill>
                  <a:srgbClr val="3B4558"/>
                </a:solidFill>
                <a:hlinkClick r:id="rId3">
                  <a:extLst>
                    <a:ext uri="{A12FA001-AC4F-418D-AE19-62706E023703}">
                      <ahyp:hlinkClr xmlns:ahyp="http://schemas.microsoft.com/office/drawing/2018/hyperlinkcolor" val="tx"/>
                    </a:ext>
                  </a:extLst>
                </a:hlinkClick>
              </a:rPr>
              <a:t>Coronavirus Updates and FAQ </a:t>
            </a:r>
            <a:r>
              <a:rPr lang="en-US" sz="2000"/>
              <a:t> </a:t>
            </a:r>
          </a:p>
          <a:p>
            <a:pPr fontAlgn="base"/>
            <a:r>
              <a:rPr lang="en-US" sz="2000" u="sng">
                <a:hlinkClick r:id="rId4"/>
              </a:rPr>
              <a:t>Human Resources COVID-19 Workplace Guidance</a:t>
            </a:r>
            <a:r>
              <a:rPr lang="en-US" sz="2000">
                <a:hlinkClick r:id="rId4"/>
              </a:rPr>
              <a:t> </a:t>
            </a:r>
            <a:endParaRPr lang="en-US" sz="2000"/>
          </a:p>
          <a:p>
            <a:pPr fontAlgn="base"/>
            <a:r>
              <a:rPr lang="en-US" sz="2000" u="sng">
                <a:hlinkClick r:id="rId5"/>
              </a:rPr>
              <a:t>EHS COVID-19 Webpage</a:t>
            </a:r>
            <a:endParaRPr lang="en-US" sz="2000" u="sng"/>
          </a:p>
          <a:p>
            <a:pPr lvl="2" fontAlgn="base"/>
            <a:r>
              <a:rPr lang="en-US" u="sng">
                <a:hlinkClick r:id="rId6"/>
              </a:rPr>
              <a:t>SARS-CoV-2 BARS</a:t>
            </a:r>
            <a:r>
              <a:rPr lang="en-US"/>
              <a:t>, </a:t>
            </a:r>
            <a:r>
              <a:rPr lang="en-US">
                <a:hlinkClick r:id="rId7"/>
              </a:rPr>
              <a:t>Employee Health Protection Procedure</a:t>
            </a:r>
            <a:r>
              <a:rPr lang="en-US"/>
              <a:t>, </a:t>
            </a:r>
            <a:r>
              <a:rPr lang="en-US">
                <a:hlinkClick r:id="rId8"/>
              </a:rPr>
              <a:t>Hierarchy of Controls</a:t>
            </a:r>
            <a:r>
              <a:rPr lang="en-US"/>
              <a:t>, </a:t>
            </a:r>
            <a:r>
              <a:rPr lang="en-US">
                <a:hlinkClick r:id="rId9"/>
              </a:rPr>
              <a:t>Employee Guidance for Face Coverings and Masks</a:t>
            </a:r>
            <a:r>
              <a:rPr lang="en-US"/>
              <a:t>, </a:t>
            </a:r>
            <a:r>
              <a:rPr lang="en-US">
                <a:hlinkClick r:id="rId10"/>
              </a:rPr>
              <a:t>Guidance for Facilities Staff</a:t>
            </a:r>
            <a:r>
              <a:rPr lang="en-US"/>
              <a:t>, and </a:t>
            </a:r>
            <a:r>
              <a:rPr lang="en-US">
                <a:hlinkClick r:id="rId11" tooltip="Health and Safety Guidance for Essential Lab Work during the COVID-19 Pandemic"/>
              </a:rPr>
              <a:t>Guidance for Essential Lab Work during the COVID-19 Pandemic</a:t>
            </a:r>
            <a:r>
              <a:rPr lang="en-US"/>
              <a:t> </a:t>
            </a:r>
          </a:p>
          <a:p>
            <a:pPr marL="0" indent="0" fontAlgn="base">
              <a:buNone/>
            </a:pPr>
            <a:r>
              <a:rPr lang="en-US">
                <a:solidFill>
                  <a:schemeClr val="tx1"/>
                </a:solidFill>
              </a:rPr>
              <a:t>Government:</a:t>
            </a:r>
          </a:p>
          <a:p>
            <a:pPr fontAlgn="base"/>
            <a:r>
              <a:rPr lang="en-US" sz="2000" u="sng">
                <a:hlinkClick r:id="rId12"/>
              </a:rPr>
              <a:t>Tompkins County Health D</a:t>
            </a:r>
            <a:r>
              <a:rPr lang="en-US" sz="2000" u="sng"/>
              <a:t>epartment</a:t>
            </a:r>
          </a:p>
          <a:p>
            <a:pPr fontAlgn="base"/>
            <a:r>
              <a:rPr lang="en-US" sz="2000" u="sng">
                <a:hlinkClick r:id="rId13"/>
              </a:rPr>
              <a:t>New York State</a:t>
            </a:r>
            <a:endParaRPr lang="en-US" sz="2000" u="sng"/>
          </a:p>
          <a:p>
            <a:pPr lvl="1" fontAlgn="base">
              <a:buFont typeface="Courier New" panose="02070309020205020404" pitchFamily="49" charset="0"/>
              <a:buChar char="o"/>
            </a:pPr>
            <a:r>
              <a:rPr lang="en-US" sz="1600" u="sng">
                <a:hlinkClick r:id="rId14"/>
              </a:rPr>
              <a:t>New York Forward</a:t>
            </a:r>
            <a:r>
              <a:rPr lang="en-US" sz="1600" u="sng"/>
              <a:t>, and </a:t>
            </a:r>
            <a:r>
              <a:rPr lang="en-US" sz="1600" u="sng">
                <a:hlinkClick r:id="rId15"/>
              </a:rPr>
              <a:t>NYS DOH COVID-19 Tracker</a:t>
            </a:r>
            <a:endParaRPr lang="en-US" sz="1600" u="sng"/>
          </a:p>
          <a:p>
            <a:pPr fontAlgn="base">
              <a:buFont typeface="Courier New" panose="02070309020205020404" pitchFamily="49" charset="0"/>
              <a:buChar char="o"/>
            </a:pPr>
            <a:r>
              <a:rPr lang="en-US" sz="2000" u="sng">
                <a:hlinkClick r:id="rId16"/>
              </a:rPr>
              <a:t>Centers for Disease Control and Prevention</a:t>
            </a:r>
            <a:endParaRPr lang="en-US" sz="2000" u="sng"/>
          </a:p>
          <a:p>
            <a:pPr fontAlgn="base"/>
            <a:endParaRPr lang="en-US" sz="2000" u="sng"/>
          </a:p>
          <a:p>
            <a:pPr fontAlgn="base"/>
            <a:endParaRPr lang="en-US" u="sng"/>
          </a:p>
          <a:p>
            <a:pPr lvl="1" fontAlgn="base"/>
            <a:endParaRPr lang="en-US"/>
          </a:p>
        </p:txBody>
      </p:sp>
    </p:spTree>
    <p:extLst>
      <p:ext uri="{BB962C8B-B14F-4D97-AF65-F5344CB8AC3E}">
        <p14:creationId xmlns:p14="http://schemas.microsoft.com/office/powerpoint/2010/main" val="22032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1BAB-139A-4ACF-947A-08F7734D4AB1}"/>
              </a:ext>
            </a:extLst>
          </p:cNvPr>
          <p:cNvSpPr>
            <a:spLocks noGrp="1"/>
          </p:cNvSpPr>
          <p:nvPr>
            <p:ph type="title"/>
          </p:nvPr>
        </p:nvSpPr>
        <p:spPr/>
        <p:txBody>
          <a:bodyPr anchor="ctr">
            <a:noAutofit/>
          </a:bodyPr>
          <a:lstStyle/>
          <a:p>
            <a:pPr>
              <a:lnSpc>
                <a:spcPct val="90000"/>
              </a:lnSpc>
            </a:pPr>
            <a:r>
              <a:rPr lang="en-US" sz="4000">
                <a:solidFill>
                  <a:schemeClr val="tx1"/>
                </a:solidFill>
                <a:latin typeface="Palatino Linotype" panose="02040502050505030304" pitchFamily="18" charset="0"/>
              </a:rPr>
              <a:t>Questions</a:t>
            </a:r>
          </a:p>
        </p:txBody>
      </p:sp>
      <p:sp>
        <p:nvSpPr>
          <p:cNvPr id="6" name="Rectangle 5">
            <a:extLst>
              <a:ext uri="{FF2B5EF4-FFF2-40B4-BE49-F238E27FC236}">
                <a16:creationId xmlns:a16="http://schemas.microsoft.com/office/drawing/2014/main" id="{A4409356-EF63-4703-8C24-46B9C5B7D6F3}"/>
              </a:ext>
            </a:extLst>
          </p:cNvPr>
          <p:cNvSpPr/>
          <p:nvPr/>
        </p:nvSpPr>
        <p:spPr>
          <a:xfrm>
            <a:off x="1" y="1009182"/>
            <a:ext cx="9144000" cy="369332"/>
          </a:xfrm>
          <a:prstGeom prst="rect">
            <a:avLst/>
          </a:prstGeom>
        </p:spPr>
        <p:txBody>
          <a:bodyPr wrap="square">
            <a:spAutoFit/>
          </a:bodyPr>
          <a:lstStyle/>
          <a:p>
            <a:pPr algn="ctr"/>
            <a:r>
              <a:rPr lang="en-US">
                <a:latin typeface="Palatino Linotype" panose="02040502050505030304" pitchFamily="18" charset="0"/>
              </a:rPr>
              <a:t>Write </a:t>
            </a:r>
            <a:r>
              <a:rPr lang="en-US">
                <a:latin typeface="Palatino Linotype" panose="02040502050505030304" pitchFamily="18" charset="0"/>
                <a:hlinkClick r:id="rId3"/>
              </a:rPr>
              <a:t>AskEHS@cornell.edu</a:t>
            </a:r>
            <a:r>
              <a:rPr lang="en-US">
                <a:latin typeface="Palatino Linotype" panose="02040502050505030304" pitchFamily="18" charset="0"/>
              </a:rPr>
              <a:t> or by phone at 607-255-8200.</a:t>
            </a:r>
          </a:p>
        </p:txBody>
      </p:sp>
      <p:pic>
        <p:nvPicPr>
          <p:cNvPr id="5" name="Picture 4">
            <a:extLst>
              <a:ext uri="{FF2B5EF4-FFF2-40B4-BE49-F238E27FC236}">
                <a16:creationId xmlns:a16="http://schemas.microsoft.com/office/drawing/2014/main" id="{6E855646-0973-45A1-AD4B-F585C06BAE1E}"/>
              </a:ext>
            </a:extLst>
          </p:cNvPr>
          <p:cNvPicPr>
            <a:picLocks noChangeAspect="1"/>
          </p:cNvPicPr>
          <p:nvPr/>
        </p:nvPicPr>
        <p:blipFill>
          <a:blip r:embed="rId4"/>
          <a:stretch>
            <a:fillRect/>
          </a:stretch>
        </p:blipFill>
        <p:spPr>
          <a:xfrm>
            <a:off x="990600" y="1885369"/>
            <a:ext cx="7162800" cy="3171825"/>
          </a:xfrm>
          <a:prstGeom prst="rect">
            <a:avLst/>
          </a:prstGeom>
        </p:spPr>
      </p:pic>
    </p:spTree>
    <p:extLst>
      <p:ext uri="{BB962C8B-B14F-4D97-AF65-F5344CB8AC3E}">
        <p14:creationId xmlns:p14="http://schemas.microsoft.com/office/powerpoint/2010/main" val="318448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EBA2-169F-4C89-BBF8-30F377B084F2}"/>
              </a:ext>
            </a:extLst>
          </p:cNvPr>
          <p:cNvSpPr>
            <a:spLocks noGrp="1"/>
          </p:cNvSpPr>
          <p:nvPr>
            <p:ph type="title"/>
          </p:nvPr>
        </p:nvSpPr>
        <p:spPr>
          <a:xfrm>
            <a:off x="289405" y="429736"/>
            <a:ext cx="8534400" cy="646331"/>
          </a:xfrm>
        </p:spPr>
        <p:txBody>
          <a:bodyPr/>
          <a:lstStyle/>
          <a:p>
            <a:r>
              <a:rPr lang="en-US">
                <a:solidFill>
                  <a:schemeClr val="tx1"/>
                </a:solidFill>
                <a:latin typeface="Palatino Linotype" panose="02040502050505030304" pitchFamily="18" charset="0"/>
              </a:rPr>
              <a:t>SARS-CoV-2 Background</a:t>
            </a:r>
          </a:p>
        </p:txBody>
      </p:sp>
      <p:pic>
        <p:nvPicPr>
          <p:cNvPr id="5" name="Picture 2" descr="3D illustration of the novel coronavirus">
            <a:extLst>
              <a:ext uri="{FF2B5EF4-FFF2-40B4-BE49-F238E27FC236}">
                <a16:creationId xmlns:a16="http://schemas.microsoft.com/office/drawing/2014/main" id="{D3B61225-45A0-4D1A-93A1-5D2EF9139126}"/>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tretch>
            <a:fillRect/>
          </a:stretch>
        </p:blipFill>
        <p:spPr bwMode="auto">
          <a:xfrm>
            <a:off x="-859" y="2599680"/>
            <a:ext cx="9144000" cy="2543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010C8FE7-416F-492F-B411-9539398594D8}"/>
              </a:ext>
            </a:extLst>
          </p:cNvPr>
          <p:cNvSpPr>
            <a:spLocks noGrp="1"/>
          </p:cNvSpPr>
          <p:nvPr>
            <p:ph type="body" sz="quarter" idx="14"/>
          </p:nvPr>
        </p:nvSpPr>
        <p:spPr>
          <a:xfrm>
            <a:off x="289405" y="1119940"/>
            <a:ext cx="8534400" cy="1600200"/>
          </a:xfrm>
        </p:spPr>
        <p:txBody>
          <a:bodyPr numCol="1">
            <a:normAutofit/>
          </a:bodyPr>
          <a:lstStyle/>
          <a:p>
            <a:r>
              <a:rPr lang="en-US">
                <a:solidFill>
                  <a:schemeClr val="tx1"/>
                </a:solidFill>
              </a:rPr>
              <a:t>First reported in late 2019</a:t>
            </a:r>
          </a:p>
          <a:p>
            <a:r>
              <a:rPr lang="en-US">
                <a:solidFill>
                  <a:schemeClr val="tx1"/>
                </a:solidFill>
              </a:rPr>
              <a:t>Over 1 million cases within the U.S. </a:t>
            </a:r>
          </a:p>
          <a:p>
            <a:r>
              <a:rPr lang="en-US">
                <a:solidFill>
                  <a:schemeClr val="tx1"/>
                </a:solidFill>
              </a:rPr>
              <a:t>New York State highest number of confirmed cases</a:t>
            </a:r>
          </a:p>
        </p:txBody>
      </p:sp>
    </p:spTree>
    <p:extLst>
      <p:ext uri="{BB962C8B-B14F-4D97-AF65-F5344CB8AC3E}">
        <p14:creationId xmlns:p14="http://schemas.microsoft.com/office/powerpoint/2010/main" val="122812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B2BBB8-B558-4566-832B-6E153FB6E33E}"/>
              </a:ext>
            </a:extLst>
          </p:cNvPr>
          <p:cNvSpPr>
            <a:spLocks noGrp="1"/>
          </p:cNvSpPr>
          <p:nvPr>
            <p:ph type="body" sz="quarter" idx="13"/>
          </p:nvPr>
        </p:nvSpPr>
        <p:spPr/>
        <p:txBody>
          <a:bodyPr>
            <a:normAutofit/>
          </a:bodyPr>
          <a:lstStyle/>
          <a:p>
            <a:r>
              <a:rPr lang="en-US">
                <a:solidFill>
                  <a:schemeClr val="tx1"/>
                </a:solidFill>
              </a:rPr>
              <a:t>The virus spreads person-to-person</a:t>
            </a:r>
          </a:p>
          <a:p>
            <a:r>
              <a:rPr lang="en-US">
                <a:solidFill>
                  <a:schemeClr val="tx1"/>
                </a:solidFill>
              </a:rPr>
              <a:t>Like influenza and other respiratory viruses, transmission of COVID-19 spreads through respiratory droplets exchanged among close contacts.</a:t>
            </a:r>
          </a:p>
          <a:p>
            <a:pPr lvl="1">
              <a:buFont typeface="Courier New" panose="02070309020205020404" pitchFamily="49" charset="0"/>
              <a:buChar char="o"/>
            </a:pPr>
            <a:r>
              <a:rPr lang="en-US">
                <a:solidFill>
                  <a:schemeClr val="tx1"/>
                </a:solidFill>
              </a:rPr>
              <a:t>Close contact is defined as “being within 6 ft of a person displaying symptoms of COVID-19 or someone who has tested positive of COVID-19”.</a:t>
            </a:r>
          </a:p>
          <a:p>
            <a:pPr lvl="1">
              <a:buFont typeface="Courier New" panose="02070309020205020404" pitchFamily="49" charset="0"/>
              <a:buChar char="o"/>
            </a:pPr>
            <a:endParaRPr lang="en-US">
              <a:solidFill>
                <a:schemeClr val="tx1"/>
              </a:solidFill>
            </a:endParaRPr>
          </a:p>
        </p:txBody>
      </p:sp>
      <p:sp>
        <p:nvSpPr>
          <p:cNvPr id="3" name="Title 2">
            <a:extLst>
              <a:ext uri="{FF2B5EF4-FFF2-40B4-BE49-F238E27FC236}">
                <a16:creationId xmlns:a16="http://schemas.microsoft.com/office/drawing/2014/main" id="{D45EBAF6-07E3-426B-837B-E3E463BAC26C}"/>
              </a:ext>
            </a:extLst>
          </p:cNvPr>
          <p:cNvSpPr>
            <a:spLocks noGrp="1"/>
          </p:cNvSpPr>
          <p:nvPr>
            <p:ph type="title"/>
          </p:nvPr>
        </p:nvSpPr>
        <p:spPr/>
        <p:txBody>
          <a:bodyPr anchor="ctr">
            <a:noAutofit/>
          </a:bodyPr>
          <a:lstStyle/>
          <a:p>
            <a:pPr algn="l">
              <a:lnSpc>
                <a:spcPct val="90000"/>
              </a:lnSpc>
            </a:pPr>
            <a:r>
              <a:rPr lang="en-US">
                <a:solidFill>
                  <a:schemeClr val="tx1"/>
                </a:solidFill>
                <a:latin typeface="Palatino Linotype" panose="02040502050505030304" pitchFamily="18" charset="0"/>
              </a:rPr>
              <a:t>Route of Exposure</a:t>
            </a:r>
          </a:p>
        </p:txBody>
      </p:sp>
    </p:spTree>
    <p:extLst>
      <p:ext uri="{BB962C8B-B14F-4D97-AF65-F5344CB8AC3E}">
        <p14:creationId xmlns:p14="http://schemas.microsoft.com/office/powerpoint/2010/main" val="355547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91D83D0-38BA-42DB-8B9B-B56BD272EB1F}"/>
              </a:ext>
            </a:extLst>
          </p:cNvPr>
          <p:cNvGraphicFramePr>
            <a:graphicFrameLocks noGrp="1"/>
          </p:cNvGraphicFramePr>
          <p:nvPr>
            <p:ph sz="quarter" idx="13"/>
            <p:extLst>
              <p:ext uri="{D42A27DB-BD31-4B8C-83A1-F6EECF244321}">
                <p14:modId xmlns:p14="http://schemas.microsoft.com/office/powerpoint/2010/main" val="1545507402"/>
              </p:ext>
            </p:extLst>
          </p:nvPr>
        </p:nvGraphicFramePr>
        <p:xfrm>
          <a:off x="90152" y="2743200"/>
          <a:ext cx="8963696" cy="14859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280528">
                  <a:extLst>
                    <a:ext uri="{9D8B030D-6E8A-4147-A177-3AD203B41FA5}">
                      <a16:colId xmlns:a16="http://schemas.microsoft.com/office/drawing/2014/main" val="2160136845"/>
                    </a:ext>
                  </a:extLst>
                </a:gridCol>
                <a:gridCol w="1280528">
                  <a:extLst>
                    <a:ext uri="{9D8B030D-6E8A-4147-A177-3AD203B41FA5}">
                      <a16:colId xmlns:a16="http://schemas.microsoft.com/office/drawing/2014/main" val="2623764486"/>
                    </a:ext>
                  </a:extLst>
                </a:gridCol>
                <a:gridCol w="1280528">
                  <a:extLst>
                    <a:ext uri="{9D8B030D-6E8A-4147-A177-3AD203B41FA5}">
                      <a16:colId xmlns:a16="http://schemas.microsoft.com/office/drawing/2014/main" val="3877017873"/>
                    </a:ext>
                  </a:extLst>
                </a:gridCol>
                <a:gridCol w="1280528">
                  <a:extLst>
                    <a:ext uri="{9D8B030D-6E8A-4147-A177-3AD203B41FA5}">
                      <a16:colId xmlns:a16="http://schemas.microsoft.com/office/drawing/2014/main" val="1773592284"/>
                    </a:ext>
                  </a:extLst>
                </a:gridCol>
                <a:gridCol w="1280528">
                  <a:extLst>
                    <a:ext uri="{9D8B030D-6E8A-4147-A177-3AD203B41FA5}">
                      <a16:colId xmlns:a16="http://schemas.microsoft.com/office/drawing/2014/main" val="545652558"/>
                    </a:ext>
                  </a:extLst>
                </a:gridCol>
                <a:gridCol w="1280528">
                  <a:extLst>
                    <a:ext uri="{9D8B030D-6E8A-4147-A177-3AD203B41FA5}">
                      <a16:colId xmlns:a16="http://schemas.microsoft.com/office/drawing/2014/main" val="857465833"/>
                    </a:ext>
                  </a:extLst>
                </a:gridCol>
                <a:gridCol w="1280528">
                  <a:extLst>
                    <a:ext uri="{9D8B030D-6E8A-4147-A177-3AD203B41FA5}">
                      <a16:colId xmlns:a16="http://schemas.microsoft.com/office/drawing/2014/main" val="2687774781"/>
                    </a:ext>
                  </a:extLst>
                </a:gridCol>
              </a:tblGrid>
              <a:tr h="874059">
                <a:tc>
                  <a:txBody>
                    <a:bodyPr/>
                    <a:lstStyle/>
                    <a:p>
                      <a:r>
                        <a:rPr lang="en-US" sz="1600" b="0">
                          <a:solidFill>
                            <a:schemeClr val="tx1"/>
                          </a:solidFill>
                          <a:latin typeface="Palatino Linotype" panose="02040502050505030304" pitchFamily="18" charset="0"/>
                        </a:rPr>
                        <a:t>Material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latin typeface="Palatino Linotype" panose="02040502050505030304" pitchFamily="18" charset="0"/>
                        </a:rPr>
                        <a:t>Tissue or Printing Paper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latin typeface="Palatino Linotype" panose="02040502050505030304" pitchFamily="18" charset="0"/>
                        </a:rPr>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latin typeface="Palatino Linotype" panose="02040502050505030304" pitchFamily="18" charset="0"/>
                        </a:rPr>
                        <a:t>Cardboard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latin typeface="Palatino Linotype" panose="02040502050505030304" pitchFamily="18" charset="0"/>
                        </a:rPr>
                        <a:t>Wood or Cloth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latin typeface="Palatino Linotype" panose="02040502050505030304" pitchFamily="18" charset="0"/>
                        </a:rPr>
                        <a:t>Glass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latin typeface="Palatino Linotype" panose="02040502050505030304" pitchFamily="18" charset="0"/>
                        </a:rPr>
                        <a:t>Plastic or Stainless Steel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623666"/>
                  </a:ext>
                </a:extLst>
              </a:tr>
              <a:tr h="611841">
                <a:tc>
                  <a:txBody>
                    <a:bodyPr/>
                    <a:lstStyle/>
                    <a:p>
                      <a:r>
                        <a:rPr lang="en-US" sz="1600">
                          <a:solidFill>
                            <a:schemeClr val="tx1"/>
                          </a:solidFill>
                          <a:latin typeface="Palatino Linotype" panose="02040502050505030304" pitchFamily="18" charset="0"/>
                        </a:rPr>
                        <a:t>No viable virus 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200">
                          <a:latin typeface="Palatino Linotype" panose="02040502050505030304" pitchFamily="18" charset="0"/>
                        </a:rPr>
                        <a:t>3 hours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200">
                          <a:latin typeface="Palatino Linotype" panose="02040502050505030304" pitchFamily="18" charset="0"/>
                        </a:rPr>
                        <a:t>4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200">
                          <a:latin typeface="Palatino Linotype" panose="02040502050505030304" pitchFamily="18" charset="0"/>
                        </a:rPr>
                        <a:t>24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200">
                          <a:latin typeface="Palatino Linotype" panose="02040502050505030304" pitchFamily="18" charset="0"/>
                        </a:rPr>
                        <a:t>2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200">
                          <a:latin typeface="Palatino Linotype" panose="02040502050505030304" pitchFamily="18" charset="0"/>
                        </a:rPr>
                        <a:t>4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200">
                          <a:latin typeface="Palatino Linotype" panose="02040502050505030304" pitchFamily="18" charset="0"/>
                        </a:rPr>
                        <a:t>7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1311378"/>
                  </a:ext>
                </a:extLst>
              </a:tr>
            </a:tbl>
          </a:graphicData>
        </a:graphic>
      </p:graphicFrame>
      <p:sp>
        <p:nvSpPr>
          <p:cNvPr id="3" name="Title 2">
            <a:extLst>
              <a:ext uri="{FF2B5EF4-FFF2-40B4-BE49-F238E27FC236}">
                <a16:creationId xmlns:a16="http://schemas.microsoft.com/office/drawing/2014/main" id="{36195AB4-BA12-4C64-93A3-5258BEB73144}"/>
              </a:ext>
            </a:extLst>
          </p:cNvPr>
          <p:cNvSpPr>
            <a:spLocks noGrp="1"/>
          </p:cNvSpPr>
          <p:nvPr>
            <p:ph type="title"/>
          </p:nvPr>
        </p:nvSpPr>
        <p:spPr/>
        <p:txBody>
          <a:bodyPr>
            <a:noAutofit/>
          </a:bodyPr>
          <a:lstStyle/>
          <a:p>
            <a:r>
              <a:rPr lang="en-US">
                <a:solidFill>
                  <a:schemeClr val="tx1"/>
                </a:solidFill>
                <a:latin typeface="Palatino Linotype" panose="02040502050505030304" pitchFamily="18" charset="0"/>
              </a:rPr>
              <a:t>Virus Stability</a:t>
            </a:r>
          </a:p>
        </p:txBody>
      </p:sp>
      <p:sp>
        <p:nvSpPr>
          <p:cNvPr id="4" name="Text Placeholder 3">
            <a:extLst>
              <a:ext uri="{FF2B5EF4-FFF2-40B4-BE49-F238E27FC236}">
                <a16:creationId xmlns:a16="http://schemas.microsoft.com/office/drawing/2014/main" id="{3D63266B-1267-4565-9A3A-E44B936FFD4F}"/>
              </a:ext>
            </a:extLst>
          </p:cNvPr>
          <p:cNvSpPr>
            <a:spLocks noGrp="1"/>
          </p:cNvSpPr>
          <p:nvPr>
            <p:ph type="body" sz="quarter" idx="14"/>
          </p:nvPr>
        </p:nvSpPr>
        <p:spPr>
          <a:xfrm>
            <a:off x="289410" y="1085850"/>
            <a:ext cx="7631097" cy="1485900"/>
          </a:xfrm>
        </p:spPr>
        <p:txBody>
          <a:bodyPr>
            <a:normAutofit fontScale="85000" lnSpcReduction="10000"/>
          </a:bodyPr>
          <a:lstStyle/>
          <a:p>
            <a:pPr marL="0" indent="0" fontAlgn="base">
              <a:buNone/>
              <a:defRPr/>
            </a:pPr>
            <a:r>
              <a:rPr lang="en-US">
                <a:solidFill>
                  <a:schemeClr val="tx1"/>
                </a:solidFill>
              </a:rPr>
              <a:t>SARS-CoV-2 can remain infectious for hours to days on surfaces.</a:t>
            </a:r>
          </a:p>
          <a:p>
            <a:pPr marL="0" indent="0" fontAlgn="base">
              <a:buNone/>
              <a:defRPr/>
            </a:pPr>
            <a:r>
              <a:rPr lang="en-US">
                <a:solidFill>
                  <a:schemeClr val="tx1"/>
                </a:solidFill>
              </a:rPr>
              <a:t>A recent study found that viable virus is reduced after 72 hours. </a:t>
            </a:r>
            <a:endParaRPr lang="en-US">
              <a:solidFill>
                <a:schemeClr val="tx1"/>
              </a:solidFill>
              <a:cs typeface="Calibri" panose="020F0502020204030204"/>
            </a:endParaRPr>
          </a:p>
          <a:p>
            <a:pPr>
              <a:defRPr/>
            </a:pPr>
            <a:r>
              <a:rPr lang="en-US">
                <a:solidFill>
                  <a:schemeClr val="tx1"/>
                </a:solidFill>
              </a:rPr>
              <a:t>In the study it was found: </a:t>
            </a:r>
          </a:p>
          <a:p>
            <a:pPr marL="0" indent="0">
              <a:buNone/>
            </a:pPr>
            <a:endParaRPr lang="en-US"/>
          </a:p>
        </p:txBody>
      </p:sp>
      <p:pic>
        <p:nvPicPr>
          <p:cNvPr id="8" name="Graphic 7" descr="Bio-hazard">
            <a:extLst>
              <a:ext uri="{FF2B5EF4-FFF2-40B4-BE49-F238E27FC236}">
                <a16:creationId xmlns:a16="http://schemas.microsoft.com/office/drawing/2014/main" id="{1C6C6399-8C58-43D0-B0E9-047CC2C948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0659" y="128789"/>
            <a:ext cx="1133341" cy="1133341"/>
          </a:xfrm>
          <a:prstGeom prst="rect">
            <a:avLst/>
          </a:prstGeom>
        </p:spPr>
      </p:pic>
    </p:spTree>
    <p:extLst>
      <p:ext uri="{BB962C8B-B14F-4D97-AF65-F5344CB8AC3E}">
        <p14:creationId xmlns:p14="http://schemas.microsoft.com/office/powerpoint/2010/main" val="144108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95AB4-BA12-4C64-93A3-5258BEB73144}"/>
              </a:ext>
            </a:extLst>
          </p:cNvPr>
          <p:cNvSpPr>
            <a:spLocks noGrp="1"/>
          </p:cNvSpPr>
          <p:nvPr>
            <p:ph type="title"/>
          </p:nvPr>
        </p:nvSpPr>
        <p:spPr/>
        <p:txBody>
          <a:bodyPr>
            <a:noAutofit/>
          </a:bodyPr>
          <a:lstStyle/>
          <a:p>
            <a:r>
              <a:rPr lang="en-US">
                <a:solidFill>
                  <a:schemeClr val="tx1"/>
                </a:solidFill>
                <a:latin typeface="Palatino Linotype" panose="02040502050505030304" pitchFamily="18" charset="0"/>
              </a:rPr>
              <a:t>Travel Risk &amp; Guidance</a:t>
            </a:r>
          </a:p>
        </p:txBody>
      </p:sp>
      <p:sp>
        <p:nvSpPr>
          <p:cNvPr id="4" name="Text Placeholder 3">
            <a:extLst>
              <a:ext uri="{FF2B5EF4-FFF2-40B4-BE49-F238E27FC236}">
                <a16:creationId xmlns:a16="http://schemas.microsoft.com/office/drawing/2014/main" id="{3D63266B-1267-4565-9A3A-E44B936FFD4F}"/>
              </a:ext>
            </a:extLst>
          </p:cNvPr>
          <p:cNvSpPr>
            <a:spLocks noGrp="1"/>
          </p:cNvSpPr>
          <p:nvPr>
            <p:ph type="body" sz="quarter" idx="14"/>
          </p:nvPr>
        </p:nvSpPr>
        <p:spPr>
          <a:xfrm>
            <a:off x="289410" y="1085850"/>
            <a:ext cx="5260998" cy="3870198"/>
          </a:xfrm>
        </p:spPr>
        <p:txBody>
          <a:bodyPr>
            <a:noAutofit/>
          </a:bodyPr>
          <a:lstStyle/>
          <a:p>
            <a:r>
              <a:rPr lang="en-US" sz="2000">
                <a:solidFill>
                  <a:schemeClr val="tx1"/>
                </a:solidFill>
              </a:rPr>
              <a:t>There is an increased risk for virus exposure when traveling. </a:t>
            </a:r>
          </a:p>
          <a:p>
            <a:r>
              <a:rPr lang="en-US">
                <a:solidFill>
                  <a:schemeClr val="tx1"/>
                </a:solidFill>
              </a:rPr>
              <a:t>For students and employees, </a:t>
            </a:r>
            <a:r>
              <a:rPr lang="en-US" b="1">
                <a:solidFill>
                  <a:schemeClr val="tx1"/>
                </a:solidFill>
              </a:rPr>
              <a:t>“All Cornell-related travel is currently restricted to reduce the spread of COVID-19.” </a:t>
            </a:r>
          </a:p>
          <a:p>
            <a:r>
              <a:rPr lang="en-US" sz="2000">
                <a:solidFill>
                  <a:schemeClr val="tx1"/>
                </a:solidFill>
              </a:rPr>
              <a:t>Keep yourself informed on updates related to travel via </a:t>
            </a:r>
            <a:r>
              <a:rPr lang="en-US" sz="2000" u="sng">
                <a:solidFill>
                  <a:schemeClr val="tx1"/>
                </a:solidFill>
                <a:hlinkClick r:id="rId3"/>
              </a:rPr>
              <a:t>Cornell University’s Coronavirus website</a:t>
            </a:r>
            <a:r>
              <a:rPr lang="en-US" sz="2000">
                <a:solidFill>
                  <a:schemeClr val="tx1"/>
                </a:solidFill>
              </a:rPr>
              <a:t> under the </a:t>
            </a:r>
            <a:r>
              <a:rPr lang="en-US" sz="2000" b="1" i="1">
                <a:solidFill>
                  <a:schemeClr val="tx1"/>
                </a:solidFill>
              </a:rPr>
              <a:t>Travel Restrictions </a:t>
            </a:r>
            <a:r>
              <a:rPr lang="en-US" sz="2000" b="1">
                <a:solidFill>
                  <a:schemeClr val="tx1"/>
                </a:solidFill>
              </a:rPr>
              <a:t>heading.</a:t>
            </a:r>
            <a:endParaRPr lang="en-US" sz="2000">
              <a:solidFill>
                <a:schemeClr val="tx1"/>
              </a:solidFill>
            </a:endParaRPr>
          </a:p>
          <a:p>
            <a:endParaRPr lang="en-US" sz="2000"/>
          </a:p>
        </p:txBody>
      </p:sp>
      <p:pic>
        <p:nvPicPr>
          <p:cNvPr id="3074" name="Picture 2" descr="Lookin' At Road Signs - Postcards From The Road">
            <a:extLst>
              <a:ext uri="{FF2B5EF4-FFF2-40B4-BE49-F238E27FC236}">
                <a16:creationId xmlns:a16="http://schemas.microsoft.com/office/drawing/2014/main" id="{F7F5B898-B3FE-452B-BC9B-A6AC06B2B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172" y="1554692"/>
            <a:ext cx="3135291" cy="234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9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3B9ED-7DAE-4F98-B20B-AA1010E32489}"/>
              </a:ext>
            </a:extLst>
          </p:cNvPr>
          <p:cNvSpPr>
            <a:spLocks noGrp="1"/>
          </p:cNvSpPr>
          <p:nvPr>
            <p:ph type="body" sz="quarter" idx="13"/>
          </p:nvPr>
        </p:nvSpPr>
        <p:spPr>
          <a:xfrm>
            <a:off x="285753" y="1014941"/>
            <a:ext cx="6532983" cy="4031191"/>
          </a:xfrm>
        </p:spPr>
        <p:txBody>
          <a:bodyPr/>
          <a:lstStyle/>
          <a:p>
            <a:pPr marL="0" indent="0">
              <a:buNone/>
            </a:pPr>
            <a:r>
              <a:rPr lang="en-US" sz="2000">
                <a:solidFill>
                  <a:schemeClr val="tx1"/>
                </a:solidFill>
              </a:rPr>
              <a:t>Wide-Range of Symptoms and Severity.</a:t>
            </a:r>
          </a:p>
          <a:p>
            <a:pPr marL="0" indent="0">
              <a:buNone/>
            </a:pPr>
            <a:r>
              <a:rPr lang="en-US" sz="2000">
                <a:solidFill>
                  <a:schemeClr val="tx1"/>
                </a:solidFill>
              </a:rPr>
              <a:t>May appear </a:t>
            </a:r>
            <a:r>
              <a:rPr lang="en-US" sz="2000" b="1">
                <a:solidFill>
                  <a:schemeClr val="tx1"/>
                </a:solidFill>
              </a:rPr>
              <a:t>2-14 days after exposure</a:t>
            </a:r>
            <a:r>
              <a:rPr lang="en-US" sz="2000">
                <a:solidFill>
                  <a:schemeClr val="tx1"/>
                </a:solidFill>
              </a:rPr>
              <a:t> </a:t>
            </a:r>
            <a:r>
              <a:rPr lang="en-US" sz="2000" b="1">
                <a:solidFill>
                  <a:schemeClr val="tx1"/>
                </a:solidFill>
              </a:rPr>
              <a:t>to the virus.</a:t>
            </a:r>
            <a:endParaRPr lang="en-US" sz="2000">
              <a:solidFill>
                <a:schemeClr val="tx1"/>
              </a:solidFill>
            </a:endParaRPr>
          </a:p>
          <a:p>
            <a:r>
              <a:rPr lang="en-US" sz="1800">
                <a:solidFill>
                  <a:schemeClr val="tx1"/>
                </a:solidFill>
              </a:rPr>
              <a:t>Cough</a:t>
            </a:r>
          </a:p>
          <a:p>
            <a:r>
              <a:rPr lang="en-US" sz="1800">
                <a:solidFill>
                  <a:schemeClr val="tx1"/>
                </a:solidFill>
              </a:rPr>
              <a:t>Shortness of breath or difficulty breathing</a:t>
            </a:r>
          </a:p>
          <a:p>
            <a:r>
              <a:rPr lang="en-US" sz="1800">
                <a:solidFill>
                  <a:schemeClr val="tx1"/>
                </a:solidFill>
              </a:rPr>
              <a:t>Fever</a:t>
            </a:r>
          </a:p>
          <a:p>
            <a:r>
              <a:rPr lang="en-US" sz="1800">
                <a:solidFill>
                  <a:schemeClr val="tx1"/>
                </a:solidFill>
              </a:rPr>
              <a:t>Chills</a:t>
            </a:r>
          </a:p>
          <a:p>
            <a:r>
              <a:rPr lang="en-US" sz="1800">
                <a:solidFill>
                  <a:schemeClr val="tx1"/>
                </a:solidFill>
              </a:rPr>
              <a:t>Muscle Pain</a:t>
            </a:r>
          </a:p>
          <a:p>
            <a:r>
              <a:rPr lang="en-US" sz="1800">
                <a:solidFill>
                  <a:schemeClr val="tx1"/>
                </a:solidFill>
              </a:rPr>
              <a:t>Sore throat</a:t>
            </a:r>
          </a:p>
          <a:p>
            <a:r>
              <a:rPr lang="en-US" sz="1800">
                <a:solidFill>
                  <a:schemeClr val="tx1"/>
                </a:solidFill>
              </a:rPr>
              <a:t>New loss of taste or smell</a:t>
            </a:r>
          </a:p>
          <a:p>
            <a:r>
              <a:rPr lang="en-US" sz="1800">
                <a:solidFill>
                  <a:schemeClr val="tx1"/>
                </a:solidFill>
              </a:rPr>
              <a:t>Other less common symptoms, include gastrointestinal symptoms like nausea, vomiting, or diarrhea.</a:t>
            </a:r>
          </a:p>
        </p:txBody>
      </p:sp>
      <p:sp>
        <p:nvSpPr>
          <p:cNvPr id="3" name="Title 2">
            <a:extLst>
              <a:ext uri="{FF2B5EF4-FFF2-40B4-BE49-F238E27FC236}">
                <a16:creationId xmlns:a16="http://schemas.microsoft.com/office/drawing/2014/main" id="{D831104D-FD1A-4925-A58B-89FC581B23E0}"/>
              </a:ext>
            </a:extLst>
          </p:cNvPr>
          <p:cNvSpPr>
            <a:spLocks noGrp="1"/>
          </p:cNvSpPr>
          <p:nvPr>
            <p:ph type="title"/>
          </p:nvPr>
        </p:nvSpPr>
        <p:spPr>
          <a:xfrm>
            <a:off x="285750" y="439209"/>
            <a:ext cx="8677656" cy="514350"/>
          </a:xfrm>
        </p:spPr>
        <p:txBody>
          <a:bodyPr/>
          <a:lstStyle/>
          <a:p>
            <a:r>
              <a:rPr lang="en-US">
                <a:solidFill>
                  <a:schemeClr val="tx1"/>
                </a:solidFill>
                <a:latin typeface="Palatino Linotype" panose="02040502050505030304" pitchFamily="18" charset="0"/>
                <a:hlinkClick r:id="rId3">
                  <a:extLst>
                    <a:ext uri="{A12FA001-AC4F-418D-AE19-62706E023703}">
                      <ahyp:hlinkClr xmlns:ahyp="http://schemas.microsoft.com/office/drawing/2018/hyperlinkcolor" val="tx"/>
                    </a:ext>
                  </a:extLst>
                </a:hlinkClick>
              </a:rPr>
              <a:t>COVID-19 Symptoms </a:t>
            </a:r>
            <a:endParaRPr lang="en-US">
              <a:solidFill>
                <a:schemeClr val="tx1"/>
              </a:solidFill>
              <a:latin typeface="Palatino Linotype" panose="02040502050505030304" pitchFamily="18" charset="0"/>
            </a:endParaRPr>
          </a:p>
        </p:txBody>
      </p:sp>
      <p:grpSp>
        <p:nvGrpSpPr>
          <p:cNvPr id="5" name="Group 4">
            <a:extLst>
              <a:ext uri="{FF2B5EF4-FFF2-40B4-BE49-F238E27FC236}">
                <a16:creationId xmlns:a16="http://schemas.microsoft.com/office/drawing/2014/main" id="{10F4C437-1099-47D2-A744-E6CDA2D7A6BC}"/>
              </a:ext>
            </a:extLst>
          </p:cNvPr>
          <p:cNvGrpSpPr/>
          <p:nvPr/>
        </p:nvGrpSpPr>
        <p:grpSpPr>
          <a:xfrm>
            <a:off x="6254496" y="173736"/>
            <a:ext cx="2789529" cy="4872395"/>
            <a:chOff x="5985753" y="237331"/>
            <a:chExt cx="2225289" cy="3930650"/>
          </a:xfrm>
        </p:grpSpPr>
        <p:pic>
          <p:nvPicPr>
            <p:cNvPr id="13" name="Picture 12">
              <a:extLst>
                <a:ext uri="{FF2B5EF4-FFF2-40B4-BE49-F238E27FC236}">
                  <a16:creationId xmlns:a16="http://schemas.microsoft.com/office/drawing/2014/main" id="{490D7DC6-F989-41EF-8019-00A03ABFA613}"/>
                </a:ext>
              </a:extLst>
            </p:cNvPr>
            <p:cNvPicPr>
              <a:picLocks noChangeAspect="1"/>
            </p:cNvPicPr>
            <p:nvPr/>
          </p:nvPicPr>
          <p:blipFill>
            <a:blip r:embed="rId4"/>
            <a:stretch>
              <a:fillRect/>
            </a:stretch>
          </p:blipFill>
          <p:spPr>
            <a:xfrm>
              <a:off x="5985753" y="237331"/>
              <a:ext cx="2225289" cy="3818467"/>
            </a:xfrm>
            <a:prstGeom prst="rect">
              <a:avLst/>
            </a:prstGeom>
          </p:spPr>
        </p:pic>
        <p:sp>
          <p:nvSpPr>
            <p:cNvPr id="14" name="Rectangle 13">
              <a:extLst>
                <a:ext uri="{FF2B5EF4-FFF2-40B4-BE49-F238E27FC236}">
                  <a16:creationId xmlns:a16="http://schemas.microsoft.com/office/drawing/2014/main" id="{969E5A9F-C304-4AB0-91C2-0EF30AA449D2}"/>
                </a:ext>
              </a:extLst>
            </p:cNvPr>
            <p:cNvSpPr/>
            <p:nvPr/>
          </p:nvSpPr>
          <p:spPr>
            <a:xfrm>
              <a:off x="6187689" y="3921760"/>
              <a:ext cx="1923378" cy="246221"/>
            </a:xfrm>
            <a:prstGeom prst="rect">
              <a:avLst/>
            </a:prstGeom>
          </p:spPr>
          <p:txBody>
            <a:bodyPr wrap="square">
              <a:spAutoFit/>
            </a:bodyPr>
            <a:lstStyle/>
            <a:p>
              <a:pPr algn="r"/>
              <a:r>
                <a:rPr lang="en-US" sz="1000">
                  <a:latin typeface="Palatino Linotype" panose="02040502050505030304" pitchFamily="18" charset="0"/>
                </a:rPr>
                <a:t>CDC NCIRD, 2020</a:t>
              </a:r>
            </a:p>
          </p:txBody>
        </p:sp>
      </p:grpSp>
    </p:spTree>
    <p:extLst>
      <p:ext uri="{BB962C8B-B14F-4D97-AF65-F5344CB8AC3E}">
        <p14:creationId xmlns:p14="http://schemas.microsoft.com/office/powerpoint/2010/main" val="178851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13B7104-2E29-43EE-8473-4A0B82F9FEE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171339" y="203677"/>
            <a:ext cx="4538008" cy="4905955"/>
          </a:xfrm>
          <a:noFill/>
        </p:spPr>
      </p:pic>
      <p:sp>
        <p:nvSpPr>
          <p:cNvPr id="7" name="Rectangle 6">
            <a:extLst>
              <a:ext uri="{FF2B5EF4-FFF2-40B4-BE49-F238E27FC236}">
                <a16:creationId xmlns:a16="http://schemas.microsoft.com/office/drawing/2014/main" id="{04EFC948-156F-4E3B-AC62-C99E646C19D8}"/>
              </a:ext>
            </a:extLst>
          </p:cNvPr>
          <p:cNvSpPr/>
          <p:nvPr/>
        </p:nvSpPr>
        <p:spPr>
          <a:xfrm>
            <a:off x="0" y="4524857"/>
            <a:ext cx="4182532" cy="584775"/>
          </a:xfrm>
          <a:prstGeom prst="rect">
            <a:avLst/>
          </a:prstGeom>
        </p:spPr>
        <p:txBody>
          <a:bodyPr wrap="square">
            <a:spAutoFit/>
          </a:bodyPr>
          <a:lstStyle/>
          <a:p>
            <a:r>
              <a:rPr lang="en-US" sz="1600">
                <a:latin typeface="Palatino Linotype" panose="02040502050505030304" pitchFamily="18" charset="0"/>
              </a:rPr>
              <a:t>For more information, visit:</a:t>
            </a:r>
            <a:endParaRPr lang="en-US" sz="1600">
              <a:latin typeface="Palatino Linotype" panose="02040502050505030304" pitchFamily="18" charset="0"/>
              <a:hlinkClick r:id="rId4"/>
            </a:endParaRPr>
          </a:p>
          <a:p>
            <a:r>
              <a:rPr lang="en-US" sz="1600">
                <a:latin typeface="Palatino Linotype" panose="02040502050505030304" pitchFamily="18" charset="0"/>
                <a:hlinkClick r:id="rId4"/>
              </a:rPr>
              <a:t>COVID-19 Hierarchy of Controls</a:t>
            </a:r>
            <a:endParaRPr lang="en-US" sz="1600">
              <a:latin typeface="Palatino Linotype" panose="02040502050505030304" pitchFamily="18" charset="0"/>
            </a:endParaRPr>
          </a:p>
        </p:txBody>
      </p:sp>
      <p:sp>
        <p:nvSpPr>
          <p:cNvPr id="8" name="TextBox 7">
            <a:extLst>
              <a:ext uri="{FF2B5EF4-FFF2-40B4-BE49-F238E27FC236}">
                <a16:creationId xmlns:a16="http://schemas.microsoft.com/office/drawing/2014/main" id="{389B5198-32FD-4389-8D37-C3B9AAA1B769}"/>
              </a:ext>
            </a:extLst>
          </p:cNvPr>
          <p:cNvSpPr txBox="1"/>
          <p:nvPr/>
        </p:nvSpPr>
        <p:spPr>
          <a:xfrm>
            <a:off x="211668" y="315913"/>
            <a:ext cx="2822155" cy="1569660"/>
          </a:xfrm>
          <a:prstGeom prst="rect">
            <a:avLst/>
          </a:prstGeom>
          <a:noFill/>
        </p:spPr>
        <p:txBody>
          <a:bodyPr wrap="square" rtlCol="0">
            <a:spAutoFit/>
          </a:bodyPr>
          <a:lstStyle/>
          <a:p>
            <a:r>
              <a:rPr lang="en-US" sz="3200">
                <a:latin typeface="Palatino Linotype" panose="02040502050505030304" pitchFamily="18" charset="0"/>
              </a:rPr>
              <a:t>Hierarchy of Controls for COVID-19</a:t>
            </a:r>
          </a:p>
        </p:txBody>
      </p:sp>
    </p:spTree>
    <p:extLst>
      <p:ext uri="{BB962C8B-B14F-4D97-AF65-F5344CB8AC3E}">
        <p14:creationId xmlns:p14="http://schemas.microsoft.com/office/powerpoint/2010/main" val="2201228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3A6FC-8ED9-4A06-A1BA-1251E25B00EF}"/>
              </a:ext>
            </a:extLst>
          </p:cNvPr>
          <p:cNvSpPr>
            <a:spLocks noGrp="1"/>
          </p:cNvSpPr>
          <p:nvPr>
            <p:ph type="body" sz="quarter" idx="13"/>
          </p:nvPr>
        </p:nvSpPr>
        <p:spPr>
          <a:xfrm>
            <a:off x="137837" y="1352550"/>
            <a:ext cx="4693024" cy="3251534"/>
          </a:xfrm>
        </p:spPr>
        <p:txBody>
          <a:bodyPr/>
          <a:lstStyle/>
          <a:p>
            <a:pPr fontAlgn="base"/>
            <a:r>
              <a:rPr lang="en-US">
                <a:solidFill>
                  <a:schemeClr val="tx1"/>
                </a:solidFill>
              </a:rPr>
              <a:t>Remote Work</a:t>
            </a:r>
          </a:p>
          <a:p>
            <a:pPr lvl="1" fontAlgn="base">
              <a:buFont typeface="Arial" panose="020B0604020202020204" pitchFamily="34" charset="0"/>
              <a:buChar char="•"/>
            </a:pPr>
            <a:r>
              <a:rPr lang="en-US" sz="2400" u="sng">
                <a:solidFill>
                  <a:schemeClr val="tx1"/>
                </a:solidFill>
                <a:hlinkClick r:id="rId3"/>
              </a:rPr>
              <a:t>New York State on PAUSE</a:t>
            </a:r>
            <a:endParaRPr lang="en-US" sz="2400"/>
          </a:p>
          <a:p>
            <a:pPr fontAlgn="base"/>
            <a:r>
              <a:rPr lang="en-US">
                <a:solidFill>
                  <a:schemeClr val="tx1"/>
                </a:solidFill>
              </a:rPr>
              <a:t>Virtual Meetings </a:t>
            </a:r>
          </a:p>
          <a:p>
            <a:pPr lvl="1" fontAlgn="base">
              <a:buFont typeface="Arial" panose="020B0604020202020204" pitchFamily="34" charset="0"/>
              <a:buChar char="•"/>
            </a:pPr>
            <a:r>
              <a:rPr lang="en-US" sz="2400">
                <a:solidFill>
                  <a:schemeClr val="tx1"/>
                </a:solidFill>
              </a:rPr>
              <a:t>Avoid Scheduling in-person meetings</a:t>
            </a:r>
          </a:p>
          <a:p>
            <a:pPr fontAlgn="base"/>
            <a:r>
              <a:rPr lang="en-US">
                <a:solidFill>
                  <a:schemeClr val="tx1"/>
                </a:solidFill>
              </a:rPr>
              <a:t>Avoid Public Places</a:t>
            </a:r>
          </a:p>
        </p:txBody>
      </p:sp>
      <p:sp>
        <p:nvSpPr>
          <p:cNvPr id="3" name="Title 2">
            <a:extLst>
              <a:ext uri="{FF2B5EF4-FFF2-40B4-BE49-F238E27FC236}">
                <a16:creationId xmlns:a16="http://schemas.microsoft.com/office/drawing/2014/main" id="{CBB0DBA0-E102-4C54-9E22-3CBAAD878FEE}"/>
              </a:ext>
            </a:extLst>
          </p:cNvPr>
          <p:cNvSpPr>
            <a:spLocks noGrp="1"/>
          </p:cNvSpPr>
          <p:nvPr>
            <p:ph type="title"/>
          </p:nvPr>
        </p:nvSpPr>
        <p:spPr>
          <a:xfrm>
            <a:off x="137837" y="217069"/>
            <a:ext cx="8677656" cy="1038225"/>
          </a:xfrm>
        </p:spPr>
        <p:txBody>
          <a:bodyPr/>
          <a:lstStyle/>
          <a:p>
            <a:r>
              <a:rPr lang="en-US">
                <a:solidFill>
                  <a:schemeClr val="tx1"/>
                </a:solidFill>
                <a:latin typeface="Palatino Linotype" panose="02040502050505030304" pitchFamily="18" charset="0"/>
              </a:rPr>
              <a:t>Elimination</a:t>
            </a:r>
          </a:p>
        </p:txBody>
      </p:sp>
      <p:pic>
        <p:nvPicPr>
          <p:cNvPr id="6" name="Picture 5" descr="A person sitting in front of a computer&#10;&#10;Description automatically generated">
            <a:extLst>
              <a:ext uri="{FF2B5EF4-FFF2-40B4-BE49-F238E27FC236}">
                <a16:creationId xmlns:a16="http://schemas.microsoft.com/office/drawing/2014/main" id="{E38D2EC4-D8CB-4C0E-B78D-DB7308786FEF}"/>
              </a:ext>
            </a:extLst>
          </p:cNvPr>
          <p:cNvPicPr>
            <a:picLocks noChangeAspect="1"/>
          </p:cNvPicPr>
          <p:nvPr/>
        </p:nvPicPr>
        <p:blipFill rotWithShape="1">
          <a:blip r:embed="rId4">
            <a:extLst>
              <a:ext uri="{28A0092B-C50C-407E-A947-70E740481C1C}">
                <a14:useLocalDpi xmlns:a14="http://schemas.microsoft.com/office/drawing/2010/main" val="0"/>
              </a:ext>
            </a:extLst>
          </a:blip>
          <a:srcRect l="9914" r="29714" b="-2356"/>
          <a:stretch/>
        </p:blipFill>
        <p:spPr>
          <a:xfrm>
            <a:off x="4830861" y="627231"/>
            <a:ext cx="4313139" cy="4108031"/>
          </a:xfrm>
          <a:prstGeom prst="rect">
            <a:avLst/>
          </a:prstGeom>
        </p:spPr>
      </p:pic>
    </p:spTree>
    <p:extLst>
      <p:ext uri="{BB962C8B-B14F-4D97-AF65-F5344CB8AC3E}">
        <p14:creationId xmlns:p14="http://schemas.microsoft.com/office/powerpoint/2010/main" val="1281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99102808-967D-7C45-B952-F50DCD98AF33}" vid="{CF8696D2-C8CE-2B49-849F-4350B1850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39d213d4-f79c-4fbb-ae15-645e0b56d982">
      <Terms xmlns="http://schemas.microsoft.com/office/infopath/2007/PartnerControls"/>
    </TaxKeywordTaxHTField>
    <TaxCatchAll xmlns="39d213d4-f79c-4fbb-ae15-645e0b56d982"/>
    <_Flow_SignoffStatus xmlns="ac3af0e7-85f0-4ae5-be2e-8a90c4557b1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24D81ED296AF448393EABBF2E2AB2E" ma:contentTypeVersion="16" ma:contentTypeDescription="Create a new document." ma:contentTypeScope="" ma:versionID="f0d4c1f85b5cf0633b1f762af61baf3a">
  <xsd:schema xmlns:xsd="http://www.w3.org/2001/XMLSchema" xmlns:xs="http://www.w3.org/2001/XMLSchema" xmlns:p="http://schemas.microsoft.com/office/2006/metadata/properties" xmlns:ns2="ac3af0e7-85f0-4ae5-be2e-8a90c4557b10" xmlns:ns3="ec5ce4c8-b508-4fd3-890b-4582b4d21f94" xmlns:ns4="39d213d4-f79c-4fbb-ae15-645e0b56d982" targetNamespace="http://schemas.microsoft.com/office/2006/metadata/properties" ma:root="true" ma:fieldsID="c15a66e51309f40174ed8d3a95aff15b" ns2:_="" ns3:_="" ns4:_="">
    <xsd:import namespace="ac3af0e7-85f0-4ae5-be2e-8a90c4557b10"/>
    <xsd:import namespace="ec5ce4c8-b508-4fd3-890b-4582b4d21f94"/>
    <xsd:import namespace="39d213d4-f79c-4fbb-ae15-645e0b56d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_Flow_SignoffStatus" minOccurs="0"/>
                <xsd:element ref="ns2:MediaServiceGenerationTime" minOccurs="0"/>
                <xsd:element ref="ns2:MediaServiceEventHashCode" minOccurs="0"/>
                <xsd:element ref="ns2:MediaServiceAutoKeyPoints" minOccurs="0"/>
                <xsd:element ref="ns2:MediaServiceKeyPoints" minOccurs="0"/>
                <xsd:element ref="ns4:TaxKeywordTaxHTField"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af0e7-85f0-4ae5-be2e-8a90c4557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_Flow_SignoffStatus" ma:index="15" nillable="true" ma:displayName="Sign-off status" ma:internalName="_x0024_Resources_x003a_core_x002c_Signoff_Status_x003b_">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5ce4c8-b508-4fd3-890b-4582b4d21f9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d213d4-f79c-4fbb-ae15-645e0b56d982" elementFormDefault="qualified">
    <xsd:import namespace="http://schemas.microsoft.com/office/2006/documentManagement/types"/>
    <xsd:import namespace="http://schemas.microsoft.com/office/infopath/2007/PartnerControls"/>
    <xsd:element name="TaxKeywordTaxHTField" ma:index="21" nillable="true" ma:taxonomy="true" ma:internalName="TaxKeywordTaxHTField" ma:taxonomyFieldName="TaxKeyword" ma:displayName="Enterprise Keywords" ma:fieldId="{23f27201-bee3-471e-b2e7-b64fd8b7ca38}" ma:taxonomyMulti="true" ma:sspId="728e4bf1-390e-4d69-b605-753bdc4c271e"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7fe93b11-2b76-4d58-b357-3b03ab4819d6}" ma:internalName="TaxCatchAll" ma:showField="CatchAllData" ma:web="39d213d4-f79c-4fbb-ae15-645e0b56d9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69373-594B-497F-B29F-9AD96F02CA37}">
  <ds:schemaRefs>
    <ds:schemaRef ds:uri="http://schemas.microsoft.com/office/2006/metadata/properties"/>
    <ds:schemaRef ds:uri="http://purl.org/dc/terms/"/>
    <ds:schemaRef ds:uri="http://schemas.microsoft.com/office/infopath/2007/PartnerControls"/>
    <ds:schemaRef ds:uri="39d213d4-f79c-4fbb-ae15-645e0b56d982"/>
    <ds:schemaRef ds:uri="http://schemas.openxmlformats.org/package/2006/metadata/core-properties"/>
    <ds:schemaRef ds:uri="http://schemas.microsoft.com/office/2006/documentManagement/types"/>
    <ds:schemaRef ds:uri="http://www.w3.org/XML/1998/namespace"/>
    <ds:schemaRef ds:uri="http://purl.org/dc/dcmitype/"/>
    <ds:schemaRef ds:uri="ec5ce4c8-b508-4fd3-890b-4582b4d21f94"/>
    <ds:schemaRef ds:uri="ac3af0e7-85f0-4ae5-be2e-8a90c4557b10"/>
    <ds:schemaRef ds:uri="http://purl.org/dc/elements/1.1/"/>
  </ds:schemaRefs>
</ds:datastoreItem>
</file>

<file path=customXml/itemProps2.xml><?xml version="1.0" encoding="utf-8"?>
<ds:datastoreItem xmlns:ds="http://schemas.openxmlformats.org/officeDocument/2006/customXml" ds:itemID="{DB9EA3FC-8944-416D-8E40-B4EA5A4E1D54}">
  <ds:schemaRefs>
    <ds:schemaRef ds:uri="http://schemas.microsoft.com/sharepoint/v3/contenttype/forms"/>
  </ds:schemaRefs>
</ds:datastoreItem>
</file>

<file path=customXml/itemProps3.xml><?xml version="1.0" encoding="utf-8"?>
<ds:datastoreItem xmlns:ds="http://schemas.openxmlformats.org/officeDocument/2006/customXml" ds:itemID="{C5EC798B-3CF4-4C31-AADC-E966947ECA64}">
  <ds:schemaRefs>
    <ds:schemaRef ds:uri="39d213d4-f79c-4fbb-ae15-645e0b56d982"/>
    <ds:schemaRef ds:uri="ac3af0e7-85f0-4ae5-be2e-8a90c4557b10"/>
    <ds:schemaRef ds:uri="ec5ce4c8-b508-4fd3-890b-4582b4d21f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4435</Words>
  <Application>Microsoft Office PowerPoint</Application>
  <PresentationFormat>On-screen Show (16:9)</PresentationFormat>
  <Paragraphs>397</Paragraphs>
  <Slides>29</Slides>
  <Notes>27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Courier New</vt:lpstr>
      <vt:lpstr>FreightSans Pro Book</vt:lpstr>
      <vt:lpstr>Helvetica</vt:lpstr>
      <vt:lpstr>Palatino Linotype</vt:lpstr>
      <vt:lpstr>Times</vt:lpstr>
      <vt:lpstr>Wingdings</vt:lpstr>
      <vt:lpstr>Office Theme</vt:lpstr>
      <vt:lpstr>Return to Work  Health and Safety Training for COVID-19 </vt:lpstr>
      <vt:lpstr>Objectives:</vt:lpstr>
      <vt:lpstr>SARS-CoV-2 Background</vt:lpstr>
      <vt:lpstr>Route of Exposure</vt:lpstr>
      <vt:lpstr>Virus Stability</vt:lpstr>
      <vt:lpstr>Travel Risk &amp; Guidance</vt:lpstr>
      <vt:lpstr>COVID-19 Symptoms </vt:lpstr>
      <vt:lpstr>PowerPoint Presentation</vt:lpstr>
      <vt:lpstr>Elimination</vt:lpstr>
      <vt:lpstr>PowerPoint Presentation</vt:lpstr>
      <vt:lpstr>Engineering Controls</vt:lpstr>
      <vt:lpstr>PowerPoint Presentation</vt:lpstr>
      <vt:lpstr>Employee Health Protection Procedure</vt:lpstr>
      <vt:lpstr>PowerPoint Presentation</vt:lpstr>
      <vt:lpstr>Social Distancing Guidelines</vt:lpstr>
      <vt:lpstr>Hygiene Practices</vt:lpstr>
      <vt:lpstr>Disinfectant products and procedures</vt:lpstr>
      <vt:lpstr>Visitors and Shift Change Procedures</vt:lpstr>
      <vt:lpstr>PowerPoint Presentation</vt:lpstr>
      <vt:lpstr>Personal Protective Equipment</vt:lpstr>
      <vt:lpstr>PowerPoint Presentation</vt:lpstr>
      <vt:lpstr>Community Protective Equipment (CPE)</vt:lpstr>
      <vt:lpstr>Effectiveness of Face Coverings</vt:lpstr>
      <vt:lpstr>Community Protective Equipment continued…</vt:lpstr>
      <vt:lpstr>Community Protective Equipment continued…</vt:lpstr>
      <vt:lpstr>Breaking the Chain</vt:lpstr>
      <vt:lpstr>Community Update</vt:lpstr>
      <vt:lpstr>Resources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Return to Work Health and Safety Training for COVID-19</dc:title>
  <dc:subject/>
  <dc:creator>Stephanie Elline Morse Mattoon</dc:creator>
  <cp:keywords/>
  <dc:description/>
  <cp:lastModifiedBy>Levi James Harmon</cp:lastModifiedBy>
  <cp:revision>2</cp:revision>
  <dcterms:created xsi:type="dcterms:W3CDTF">2020-05-08T17:09:47Z</dcterms:created>
  <dcterms:modified xsi:type="dcterms:W3CDTF">2020-05-15T11:47:44Z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0x0101001724D81ED296AF448393EABBF2E2AB2E</vt:lpwstr>
  </property>
</Properties>
</file>