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7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notesSlides/notesSlide2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12"/>
  </p:notesMasterIdLst>
  <p:sldIdLst>
    <p:sldId id="256" r:id="rId6"/>
    <p:sldId id="360" r:id="rId7"/>
    <p:sldId id="359" r:id="rId8"/>
    <p:sldId id="361" r:id="rId9"/>
    <p:sldId id="357" r:id="rId10"/>
    <p:sldId id="358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6" autoAdjust="0"/>
    <p:restoredTop sz="79330" autoAdjust="0"/>
  </p:normalViewPr>
  <p:slideViewPr>
    <p:cSldViewPr>
      <p:cViewPr varScale="1">
        <p:scale>
          <a:sx n="68" d="100"/>
          <a:sy n="68" d="100"/>
        </p:scale>
        <p:origin x="583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</a:t>
            </a:r>
            <a:r>
              <a:rPr lang="en-US" baseline="0" dirty="0" smtClean="0"/>
              <a:t>s to Bidders</a:t>
            </a:r>
          </a:p>
          <a:p>
            <a:r>
              <a:rPr lang="en-US" baseline="0" dirty="0" smtClean="0"/>
              <a:t>Bid form </a:t>
            </a:r>
          </a:p>
          <a:p>
            <a:r>
              <a:rPr lang="en-US" baseline="0" dirty="0" smtClean="0"/>
              <a:t>General Conditions</a:t>
            </a:r>
          </a:p>
          <a:p>
            <a:r>
              <a:rPr lang="en-US" baseline="0" dirty="0" smtClean="0"/>
              <a:t>General </a:t>
            </a:r>
            <a:r>
              <a:rPr lang="en-US" baseline="0" dirty="0" err="1" smtClean="0"/>
              <a:t>Req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Push and Pull on </a:t>
            </a:r>
            <a:r>
              <a:rPr lang="en-US" baseline="0" dirty="0" err="1" smtClean="0"/>
              <a:t>reasources</a:t>
            </a:r>
            <a:r>
              <a:rPr lang="en-US" baseline="0" dirty="0" smtClean="0"/>
              <a:t> and unclear expectations…..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1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5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7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77F8E-9C4D-4960-B431-4B30DC4ACF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1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5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1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4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912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18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02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yeaah-life.blogspot.com/2010/04/one-more-year-down.html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54254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– 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3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2897675"/>
            <a:ext cx="54781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Project Management  </a:t>
            </a:r>
            <a:r>
              <a:rPr lang="en-US" sz="2800" spc="-5" dirty="0">
                <a:solidFill>
                  <a:srgbClr val="FFFFFF"/>
                </a:solidFill>
                <a:latin typeface="Calibri"/>
                <a:cs typeface="Calibri"/>
              </a:rPr>
              <a:t>May 14, 2020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/>
              <a:t>Bid </a:t>
            </a:r>
            <a:r>
              <a:rPr lang="en-US" dirty="0" smtClean="0"/>
              <a:t>Phase – </a:t>
            </a:r>
            <a:r>
              <a:rPr lang="en-US" dirty="0" smtClean="0"/>
              <a:t>Bid Phase Master Checklist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768437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600" y="1405086"/>
            <a:ext cx="5272400" cy="5452914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sz="4000" b="1" dirty="0"/>
              <a:t>Bid Preparation Process (BP</a:t>
            </a:r>
            <a:r>
              <a:rPr lang="en-US" sz="4000" b="1" dirty="0" smtClean="0"/>
              <a:t>)</a:t>
            </a:r>
          </a:p>
          <a:p>
            <a:pPr marL="57150" indent="0">
              <a:buNone/>
            </a:pPr>
            <a:endParaRPr lang="en-US" sz="1600" b="1" dirty="0" smtClean="0"/>
          </a:p>
          <a:p>
            <a:pPr marL="57150" indent="0">
              <a:buNone/>
            </a:pPr>
            <a:endParaRPr lang="en-US" sz="1600" b="1" dirty="0"/>
          </a:p>
          <a:p>
            <a:pPr marL="57150" indent="0">
              <a:buNone/>
            </a:pPr>
            <a:endParaRPr lang="en-US" sz="1600" b="1" dirty="0" smtClean="0"/>
          </a:p>
          <a:p>
            <a:pPr marL="57150" indent="0">
              <a:buNone/>
            </a:pPr>
            <a:r>
              <a:rPr lang="en-US" sz="4000" b="1" dirty="0" smtClean="0"/>
              <a:t>What </a:t>
            </a:r>
            <a:r>
              <a:rPr lang="en-US" sz="4000" b="1" dirty="0" smtClean="0"/>
              <a:t>is a success Bid Process?</a:t>
            </a:r>
          </a:p>
          <a:p>
            <a:pPr marL="1028700" lvl="1" indent="-571500"/>
            <a:r>
              <a:rPr lang="en-US" sz="3600" dirty="0" smtClean="0"/>
              <a:t>Construction Document Package</a:t>
            </a:r>
          </a:p>
          <a:p>
            <a:pPr marL="1428750" lvl="2" indent="-571500"/>
            <a:r>
              <a:rPr lang="en-US" sz="3200" dirty="0" smtClean="0"/>
              <a:t>Drawings and Specifications</a:t>
            </a:r>
          </a:p>
          <a:p>
            <a:pPr marL="1028700" lvl="1" indent="-571500"/>
            <a:r>
              <a:rPr lang="en-US" sz="3600" dirty="0" smtClean="0"/>
              <a:t>Contractual Documentation &amp; Requirements - </a:t>
            </a:r>
            <a:r>
              <a:rPr lang="en-US" sz="3200" dirty="0" smtClean="0"/>
              <a:t>“Front Ends”</a:t>
            </a:r>
          </a:p>
          <a:p>
            <a:pPr marL="1428750" lvl="2" indent="-571500"/>
            <a:r>
              <a:rPr lang="en-US" sz="3200" dirty="0" smtClean="0"/>
              <a:t>Instructions to Bidders</a:t>
            </a:r>
          </a:p>
          <a:p>
            <a:pPr marL="1428750" lvl="2" indent="-571500"/>
            <a:r>
              <a:rPr lang="en-US" sz="3200" dirty="0" smtClean="0"/>
              <a:t>Bid Form </a:t>
            </a:r>
          </a:p>
          <a:p>
            <a:pPr marL="1428750" lvl="2" indent="-571500"/>
            <a:r>
              <a:rPr lang="en-US" sz="3200" dirty="0" smtClean="0"/>
              <a:t>GC’s &amp; GR’s</a:t>
            </a:r>
          </a:p>
          <a:p>
            <a:pPr marL="1028700" lvl="1" indent="-571500"/>
            <a:r>
              <a:rPr lang="en-US" sz="3600" dirty="0" smtClean="0"/>
              <a:t>Project Schedule &amp; Approvals </a:t>
            </a:r>
          </a:p>
        </p:txBody>
      </p:sp>
      <p:sp>
        <p:nvSpPr>
          <p:cNvPr id="2" name="Oval 1"/>
          <p:cNvSpPr/>
          <p:nvPr/>
        </p:nvSpPr>
        <p:spPr>
          <a:xfrm>
            <a:off x="5410200" y="3048000"/>
            <a:ext cx="361603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28" y="1293072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28" y="1443072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28" y="1593072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8" y="1743072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28" y="1893072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86" y="2047083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90" y="2201094"/>
            <a:ext cx="3118882" cy="403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/>
              <a:t>Bid </a:t>
            </a:r>
            <a:r>
              <a:rPr lang="en-US" dirty="0" smtClean="0"/>
              <a:t>Phase – </a:t>
            </a:r>
            <a:r>
              <a:rPr lang="en-US" b="1" dirty="0"/>
              <a:t>Bid Preparation Process (BP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4829" y="1459114"/>
            <a:ext cx="4967599" cy="5791200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sz="4000" b="1" dirty="0" smtClean="0"/>
              <a:t>Front </a:t>
            </a:r>
            <a:r>
              <a:rPr lang="en-US" sz="4000" b="1" dirty="0" smtClean="0"/>
              <a:t>End </a:t>
            </a:r>
            <a:r>
              <a:rPr lang="en-US" sz="4000" b="1" dirty="0" smtClean="0"/>
              <a:t>Doc Preparation:</a:t>
            </a:r>
            <a:endParaRPr lang="en-US" sz="4000" b="1" dirty="0" smtClean="0"/>
          </a:p>
          <a:p>
            <a:pPr lvl="1"/>
            <a:r>
              <a:rPr lang="en-US" sz="2900" dirty="0" smtClean="0"/>
              <a:t>When to process?</a:t>
            </a:r>
          </a:p>
          <a:p>
            <a:pPr lvl="1"/>
            <a:r>
              <a:rPr lang="en-US" sz="2900" dirty="0" smtClean="0"/>
              <a:t>How complete to the process?</a:t>
            </a:r>
            <a:endParaRPr lang="en-US" sz="2500" dirty="0"/>
          </a:p>
          <a:p>
            <a:pPr lvl="1"/>
            <a:endParaRPr lang="en-US" sz="1600" b="1" dirty="0" smtClean="0"/>
          </a:p>
          <a:p>
            <a:pPr marL="57150" indent="0">
              <a:buNone/>
            </a:pPr>
            <a:r>
              <a:rPr lang="en-US" sz="4000" b="1" dirty="0" smtClean="0"/>
              <a:t>Document Review:</a:t>
            </a:r>
          </a:p>
          <a:p>
            <a:pPr marL="1028700" lvl="1" indent="-571500"/>
            <a:r>
              <a:rPr lang="en-US" sz="3600" dirty="0" smtClean="0"/>
              <a:t>What to look for?</a:t>
            </a:r>
          </a:p>
          <a:p>
            <a:pPr marL="1028700" lvl="1" indent="-571500"/>
            <a:r>
              <a:rPr lang="en-US" sz="3600" dirty="0" smtClean="0"/>
              <a:t>Who is looking for what?</a:t>
            </a:r>
          </a:p>
          <a:p>
            <a:pPr marL="457200" lvl="1" indent="0">
              <a:buNone/>
            </a:pPr>
            <a:endParaRPr lang="en-US" sz="1300" dirty="0"/>
          </a:p>
          <a:p>
            <a:pPr marL="857250" lvl="2" indent="0">
              <a:buNone/>
            </a:pPr>
            <a:endParaRPr lang="en-US" sz="200" dirty="0" smtClean="0"/>
          </a:p>
          <a:p>
            <a:pPr marL="57150" indent="0">
              <a:buNone/>
            </a:pPr>
            <a:r>
              <a:rPr lang="en-US" sz="4000" b="1" dirty="0" smtClean="0"/>
              <a:t>Projected Bid Schedule</a:t>
            </a:r>
            <a:r>
              <a:rPr lang="en-US" sz="4000" b="1" dirty="0" smtClean="0"/>
              <a:t>:</a:t>
            </a:r>
            <a:endParaRPr lang="en-US" sz="4000" dirty="0" smtClean="0"/>
          </a:p>
          <a:p>
            <a:pPr lvl="1"/>
            <a:r>
              <a:rPr lang="en-US" dirty="0" err="1" smtClean="0"/>
              <a:t>eBuilder</a:t>
            </a:r>
            <a:r>
              <a:rPr lang="en-US" dirty="0" smtClean="0"/>
              <a:t> Data (Planning)</a:t>
            </a:r>
          </a:p>
          <a:p>
            <a:pPr lvl="2"/>
            <a:r>
              <a:rPr lang="en-US" dirty="0" smtClean="0"/>
              <a:t>Project </a:t>
            </a:r>
            <a:r>
              <a:rPr lang="en-US" dirty="0" smtClean="0"/>
              <a:t>Schedule - “Bid Documents to Contracts”</a:t>
            </a:r>
          </a:p>
          <a:p>
            <a:pPr lvl="2"/>
            <a:r>
              <a:rPr lang="en-US" dirty="0" smtClean="0"/>
              <a:t>Bid Preparation </a:t>
            </a:r>
            <a:r>
              <a:rPr lang="en-US" dirty="0" smtClean="0"/>
              <a:t>Process</a:t>
            </a:r>
            <a:endParaRPr lang="en-US" dirty="0" smtClean="0"/>
          </a:p>
          <a:p>
            <a:pPr lvl="1"/>
            <a:r>
              <a:rPr lang="en-US" dirty="0" smtClean="0"/>
              <a:t>Bid Dates: (Reporting)</a:t>
            </a:r>
            <a:endParaRPr lang="en-US" dirty="0"/>
          </a:p>
          <a:p>
            <a:pPr lvl="2"/>
            <a:r>
              <a:rPr lang="en-US" dirty="0" smtClean="0"/>
              <a:t>Dates assigned by Contacts</a:t>
            </a:r>
          </a:p>
          <a:p>
            <a:pPr lvl="3"/>
            <a:r>
              <a:rPr lang="en-US" dirty="0" smtClean="0"/>
              <a:t>Completion of Bid Preparation Process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6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/>
              <a:t>Bid </a:t>
            </a:r>
            <a:r>
              <a:rPr lang="en-US" dirty="0" smtClean="0"/>
              <a:t>Phase – </a:t>
            </a:r>
            <a:r>
              <a:rPr lang="en-US" dirty="0" smtClean="0"/>
              <a:t>Bid Prep Workflow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1143000"/>
            <a:ext cx="8638171" cy="114300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4000" b="1" dirty="0" smtClean="0"/>
              <a:t>Added </a:t>
            </a:r>
            <a:r>
              <a:rPr lang="en-US" sz="4000" b="1" dirty="0" smtClean="0"/>
              <a:t>Step: “Improve our Game”</a:t>
            </a:r>
            <a:br>
              <a:rPr lang="en-US" sz="4000" b="1" dirty="0" smtClean="0"/>
            </a:br>
            <a:r>
              <a:rPr lang="en-US" sz="4000" b="1" dirty="0" smtClean="0"/>
              <a:t>	</a:t>
            </a:r>
            <a:r>
              <a:rPr lang="en-US" sz="4000" dirty="0" smtClean="0"/>
              <a:t>- Accountability &amp; Consistency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399" t="18936" r="15223"/>
          <a:stretch/>
        </p:blipFill>
        <p:spPr>
          <a:xfrm>
            <a:off x="87168" y="2819400"/>
            <a:ext cx="8703403" cy="3505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43000" y="2759242"/>
            <a:ext cx="17526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0633" y="639248"/>
            <a:ext cx="8875059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24" b="1" dirty="0">
                <a:solidFill>
                  <a:prstClr val="black"/>
                </a:solidFill>
                <a:latin typeface="Arial" panose="020B0604020202020204" pitchFamily="34" charset="0"/>
              </a:rPr>
              <a:t>Bid Package Review/Prep </a:t>
            </a:r>
            <a:endParaRPr lang="en-US" sz="2824" b="1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9144000" cy="441448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B31B1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174" y="19526"/>
            <a:ext cx="3882423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3" eaLnBrk="0" fontAlgn="base" hangingPunct="0">
              <a:spcBef>
                <a:spcPct val="0"/>
              </a:spcBef>
              <a:spcAft>
                <a:spcPct val="0"/>
              </a:spcAft>
              <a:tabLst>
                <a:tab pos="3682730" algn="l"/>
                <a:tab pos="7717063" algn="l"/>
              </a:tabLst>
            </a:pPr>
            <a:r>
              <a:rPr lang="en-US" sz="1765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sz="1765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0" y="32175"/>
            <a:ext cx="1462368" cy="36139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780929" y="6403227"/>
            <a:ext cx="2286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06971" y="6482417"/>
            <a:ext cx="2286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87976" y="6609936"/>
            <a:ext cx="2666209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3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192" y="1284359"/>
            <a:ext cx="7653617" cy="519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>
                <a:latin typeface="Arial" panose="020B0604020202020204" pitchFamily="34" charset="0"/>
              </a:rPr>
              <a:t>Bid </a:t>
            </a:r>
            <a:r>
              <a:rPr lang="en-US" sz="2118">
                <a:latin typeface="Arial" panose="020B0604020202020204" pitchFamily="34" charset="0"/>
              </a:rPr>
              <a:t>Package QA </a:t>
            </a:r>
            <a:r>
              <a:rPr lang="en-US" sz="2118" dirty="0">
                <a:latin typeface="Arial" panose="020B0604020202020204" pitchFamily="34" charset="0"/>
              </a:rPr>
              <a:t>review should not add time to your schedule if you do the following:</a:t>
            </a:r>
          </a:p>
          <a:p>
            <a:endParaRPr lang="en-US" sz="2118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Engage project support staff at the beginning of CDs</a:t>
            </a:r>
          </a:p>
          <a:p>
            <a:pPr lvl="2"/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We can assist you with your Bid Prep Process!</a:t>
            </a:r>
          </a:p>
          <a:p>
            <a:pPr lvl="2"/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We can help gather documentation required</a:t>
            </a:r>
          </a:p>
          <a:p>
            <a:pPr marL="1201585" lvl="2" indent="-302575">
              <a:buFont typeface="Wingdings" panose="05000000000000000000" pitchFamily="2" charset="2"/>
              <a:buChar char="Ø"/>
            </a:pPr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Front Ends share the fun let us do the editing for/with you! </a:t>
            </a:r>
            <a:r>
              <a:rPr lang="en-US" sz="1765" dirty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1201585" lvl="2" indent="-302575">
              <a:buFont typeface="Wingdings" panose="05000000000000000000" pitchFamily="2" charset="2"/>
              <a:buChar char="Ø"/>
            </a:pPr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Don’t wait until you receive the final CD Submission to engage us…then you </a:t>
            </a:r>
            <a:r>
              <a:rPr lang="en-US" sz="1765" u="sng" dirty="0">
                <a:latin typeface="Arial" panose="020B0604020202020204" pitchFamily="34" charset="0"/>
              </a:rPr>
              <a:t>will</a:t>
            </a:r>
            <a:r>
              <a:rPr lang="en-US" sz="1765" dirty="0">
                <a:latin typeface="Arial" panose="020B0604020202020204" pitchFamily="34" charset="0"/>
              </a:rPr>
              <a:t> be adding time </a:t>
            </a:r>
            <a:r>
              <a:rPr lang="en-US" sz="1765" dirty="0">
                <a:latin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1201585" lvl="2" indent="-302575">
              <a:buFont typeface="Wingdings" panose="05000000000000000000" pitchFamily="2" charset="2"/>
              <a:buChar char="Ø"/>
            </a:pPr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We are here to help, please reach out to Jessie </a:t>
            </a:r>
          </a:p>
          <a:p>
            <a:pPr marL="1201585" lvl="2" indent="-302575">
              <a:buFont typeface="Wingdings" panose="05000000000000000000" pitchFamily="2" charset="2"/>
              <a:buChar char="Ø"/>
            </a:pPr>
            <a:endParaRPr lang="en-US" sz="1765" dirty="0">
              <a:latin typeface="Arial" panose="020B0604020202020204" pitchFamily="34" charset="0"/>
            </a:endParaRPr>
          </a:p>
          <a:p>
            <a:pPr marL="1201585" lvl="2" indent="-302575">
              <a:buFont typeface="Wingdings" panose="05000000000000000000" pitchFamily="2" charset="2"/>
              <a:buChar char="Ø"/>
            </a:pPr>
            <a:r>
              <a:rPr lang="en-US" sz="1765" dirty="0">
                <a:latin typeface="Arial" panose="020B0604020202020204" pitchFamily="34" charset="0"/>
              </a:rPr>
              <a:t>We follow the steps outlined in the Bid Prep Process</a:t>
            </a:r>
          </a:p>
          <a:p>
            <a:pPr marL="1651091" lvl="3" indent="-302575">
              <a:buFont typeface="Wingdings" panose="05000000000000000000" pitchFamily="2" charset="2"/>
              <a:buChar char="Ø"/>
            </a:pPr>
            <a:endParaRPr lang="en-US" sz="2118" dirty="0"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38FA9-E527-411F-A85B-CAAD1099E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873965" y="5095516"/>
            <a:ext cx="787998" cy="6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1505"/>
            <a:ext cx="9144000" cy="441448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B31B1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174" y="19526"/>
            <a:ext cx="3882423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3" eaLnBrk="0" fontAlgn="base" hangingPunct="0">
              <a:spcBef>
                <a:spcPct val="0"/>
              </a:spcBef>
              <a:spcAft>
                <a:spcPct val="0"/>
              </a:spcAft>
              <a:tabLst>
                <a:tab pos="3682730" algn="l"/>
                <a:tab pos="7717063" algn="l"/>
              </a:tabLst>
            </a:pPr>
            <a:r>
              <a:rPr lang="en-US" sz="1765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sz="1765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0" y="32175"/>
            <a:ext cx="1462368" cy="36139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780929" y="6403227"/>
            <a:ext cx="2286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06971" y="6482417"/>
            <a:ext cx="2286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87976" y="6609936"/>
            <a:ext cx="2666209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3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1E2BD-E1D5-4A76-BD3C-8887F982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2" y="645052"/>
            <a:ext cx="7834700" cy="60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0" ma:contentTypeDescription="Create a new document." ma:contentTypeScope="" ma:versionID="76efa384247cb961e38b1e3154ce915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7525b80701d7f9de7bf7677ee7eb1cc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67AF9-C4C7-4C55-9F76-7F8576223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462109-9046-42F5-B9E1-85C1683CD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5799D-9EEA-4260-8DBE-41096987FA6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4c1ce05-e5f0-4c81-a246-c4d1ac965303"/>
    <ds:schemaRef ds:uri="http://purl.org/dc/terms/"/>
    <ds:schemaRef ds:uri="http://schemas.microsoft.com/office/2006/documentManagement/types"/>
    <ds:schemaRef ds:uri="ece15c1f-51c3-484a-811e-5f7df647bd5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284</Words>
  <Application>Microsoft Office PowerPoint</Application>
  <PresentationFormat>On-screen Show (4:3)</PresentationFormat>
  <Paragraphs>65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</vt:lpstr>
      <vt:lpstr>Times</vt:lpstr>
      <vt:lpstr>Times New Roman</vt:lpstr>
      <vt:lpstr>Wingdings</vt:lpstr>
      <vt:lpstr>Office Theme</vt:lpstr>
      <vt:lpstr>1_Office Theme</vt:lpstr>
      <vt:lpstr>PowerPoint Presentation</vt:lpstr>
      <vt:lpstr>Bid Phase – Bid Phase Master Checklist </vt:lpstr>
      <vt:lpstr>Bid Phase – Bid Preparation Process (BP)</vt:lpstr>
      <vt:lpstr>Bid Phase – Bid Prep Workflow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Andrew M. Germain</cp:lastModifiedBy>
  <cp:revision>51</cp:revision>
  <dcterms:created xsi:type="dcterms:W3CDTF">2020-02-13T14:27:06Z</dcterms:created>
  <dcterms:modified xsi:type="dcterms:W3CDTF">2020-05-14T16:55:02Z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