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61" r:id="rId5"/>
    <p:sldId id="337" r:id="rId6"/>
    <p:sldId id="347" r:id="rId7"/>
    <p:sldId id="343" r:id="rId8"/>
    <p:sldId id="352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3" autoAdjust="0"/>
    <p:restoredTop sz="65158" autoAdjust="0"/>
  </p:normalViewPr>
  <p:slideViewPr>
    <p:cSldViewPr>
      <p:cViewPr varScale="1">
        <p:scale>
          <a:sx n="56" d="100"/>
          <a:sy n="56" d="100"/>
        </p:scale>
        <p:origin x="775" y="7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BDB1636-BF83-424F-A466-198C4D3A87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BB7603-7A3E-7C49-AC97-3857D624E9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61C29-8CB8-A946-A82B-BCDC2B864F99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E0C73F-AB01-8541-933B-675071B088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FBE9E6-C514-1A4C-B89C-AAB80BFD7F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8FF3E-2F8B-1641-95A5-5C75A7E53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36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70C50C-F46C-8A4B-8A41-6A6FBB958D92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153D443-CBAC-934A-8506-FB4DF260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98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155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aseline="0" dirty="0" smtClean="0"/>
              <a:t>Memo – Signed Back in January 2020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- Planned Maintenance Projects will utilize a pooled contingency </a:t>
            </a:r>
            <a:endParaRPr lang="en-US" baseline="0" dirty="0" smtClean="0"/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10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04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1200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Audience:</a:t>
            </a:r>
          </a:p>
          <a:p>
            <a:pPr marL="0" indent="0">
              <a:buFontTx/>
              <a:buNone/>
            </a:pPr>
            <a:endParaRPr lang="en-US" sz="1200" baseline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Tx/>
              <a:buNone/>
            </a:pPr>
            <a:r>
              <a:rPr lang="en-US" sz="1200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Who is this for?</a:t>
            </a:r>
          </a:p>
          <a:p>
            <a:pPr marL="0" indent="0">
              <a:buFontTx/>
              <a:buNone/>
            </a:pPr>
            <a:endParaRPr lang="en-US" sz="1200" baseline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Stakeholders, Project Directors, and Administration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 of the Project Status Update is to fully inform the project directors / Executives and Stakeholders of your project's status and overall direction without having to get involved themselves.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Directors/Stakeholders should be able to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read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project status without having to reach out to the PM directly to find out where things are.  A project manager is to create clarity from confusion for the project team and for management. Essentially, the task of a project status update  is one of analysis and communication. </a:t>
            </a:r>
          </a:p>
          <a:p>
            <a:pPr marL="0" indent="0">
              <a:buFontTx/>
              <a:buNone/>
            </a:pPr>
            <a:endParaRPr lang="en-US" sz="1200" baseline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81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1200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Audience:</a:t>
            </a:r>
          </a:p>
          <a:p>
            <a:pPr marL="0" indent="0">
              <a:buFontTx/>
              <a:buNone/>
            </a:pPr>
            <a:endParaRPr lang="en-US" sz="1200" baseline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Tx/>
              <a:buNone/>
            </a:pPr>
            <a:r>
              <a:rPr lang="en-US" sz="1200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Who is this for?</a:t>
            </a:r>
          </a:p>
          <a:p>
            <a:pPr marL="0" indent="0">
              <a:buFontTx/>
              <a:buNone/>
            </a:pPr>
            <a:endParaRPr lang="en-US" sz="1200" baseline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Stakeholders, Project Directors, and Administration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 of the Project Status Update is to fully inform the project directors / Executives and Stakeholders of your project's status and overall direction without having to get involved themselves.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Directors/Stakeholders should be able to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read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project status without having to reach out to the PM directly to find out where things are.  A project manager is to create clarity from confusion for the project team and for management. Essentially, the task of a project status update  is one of analysis and communication. </a:t>
            </a:r>
          </a:p>
          <a:p>
            <a:pPr marL="0" indent="0">
              <a:buFontTx/>
              <a:buNone/>
            </a:pPr>
            <a:endParaRPr lang="en-US" sz="1200" baseline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77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rgbClr val="FFFFFF"/>
              </a:solidFill>
              <a:latin typeface="+mn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4315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4029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844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4504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49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4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12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4" y="3877558"/>
            <a:ext cx="8558213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238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1447800"/>
            <a:ext cx="405050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447800"/>
            <a:ext cx="4358795" cy="4876800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311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0"/>
            <a:ext cx="9144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5"/>
            <a:ext cx="9144000" cy="5381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150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5641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601E4-3F87-485E-BCF1-0932C51EED9D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0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4" r:id="rId4"/>
    <p:sldLayoutId id="2147483650" r:id="rId5"/>
    <p:sldLayoutId id="2147483661" r:id="rId6"/>
    <p:sldLayoutId id="2147483665" r:id="rId7"/>
    <p:sldLayoutId id="2147483657" r:id="rId8"/>
    <p:sldLayoutId id="2147483654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085" y="1752600"/>
            <a:ext cx="8434915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Project Management – </a:t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Professional Development Series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28085" y="2971800"/>
            <a:ext cx="6453187" cy="1752578"/>
          </a:xfrm>
        </p:spPr>
        <p:txBody>
          <a:bodyPr/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Facilities and Campus Services 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Engineering and Project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Management</a:t>
            </a: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April 14, 2020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7818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81000" y="1295400"/>
            <a:ext cx="4343400" cy="4953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900" b="1" dirty="0"/>
              <a:t>Why </a:t>
            </a:r>
          </a:p>
          <a:p>
            <a:pPr lvl="1"/>
            <a:r>
              <a:rPr lang="en-US" sz="2900" dirty="0"/>
              <a:t>Issue </a:t>
            </a:r>
          </a:p>
          <a:p>
            <a:pPr lvl="1"/>
            <a:r>
              <a:rPr lang="en-US" sz="2900" dirty="0"/>
              <a:t>Goal</a:t>
            </a:r>
          </a:p>
          <a:p>
            <a:pPr marL="0" indent="0">
              <a:buNone/>
            </a:pPr>
            <a:r>
              <a:rPr lang="en-US" sz="3900" b="1" dirty="0" smtClean="0"/>
              <a:t>What</a:t>
            </a:r>
            <a:endParaRPr lang="en-US" sz="2900" i="1" dirty="0" smtClean="0"/>
          </a:p>
          <a:p>
            <a:pPr lvl="1"/>
            <a:r>
              <a:rPr lang="en-US" sz="2900" i="1" dirty="0" smtClean="0"/>
              <a:t> </a:t>
            </a:r>
            <a:r>
              <a:rPr lang="en-US" sz="2900" dirty="0" smtClean="0"/>
              <a:t>Historical Data </a:t>
            </a:r>
          </a:p>
          <a:p>
            <a:pPr lvl="1"/>
            <a:r>
              <a:rPr lang="en-US" sz="2900" dirty="0" smtClean="0"/>
              <a:t>Recommendations </a:t>
            </a:r>
            <a:endParaRPr lang="en-US" sz="3900" dirty="0" smtClean="0"/>
          </a:p>
          <a:p>
            <a:pPr marL="0" indent="0">
              <a:buNone/>
            </a:pPr>
            <a:r>
              <a:rPr lang="en-US" sz="3900" b="1" dirty="0" smtClean="0"/>
              <a:t>How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Budgeting </a:t>
            </a:r>
          </a:p>
          <a:p>
            <a:pPr lvl="1"/>
            <a:r>
              <a:rPr lang="en-US" dirty="0" smtClean="0"/>
              <a:t>Approvals </a:t>
            </a:r>
            <a:endParaRPr lang="en-US" dirty="0" smtClean="0"/>
          </a:p>
          <a:p>
            <a:pPr marL="0" indent="0">
              <a:buNone/>
            </a:pPr>
            <a:endParaRPr lang="en-US" sz="2800" dirty="0"/>
          </a:p>
          <a:p>
            <a:pPr lvl="1"/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2713" y="381000"/>
            <a:ext cx="8677656" cy="685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Pooled Contingency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362" y="1447800"/>
            <a:ext cx="3848705" cy="501889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087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6957" y="304800"/>
            <a:ext cx="8677656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Why -</a:t>
            </a:r>
            <a:endParaRPr lang="en-US" dirty="0"/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685800" y="1023026"/>
            <a:ext cx="8077200" cy="514917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US" b="1" dirty="0"/>
              <a:t>Issue: </a:t>
            </a:r>
            <a:endParaRPr lang="en-US" b="1" dirty="0" smtClean="0"/>
          </a:p>
          <a:p>
            <a:pPr marL="57150" indent="0">
              <a:buNone/>
            </a:pPr>
            <a:r>
              <a:rPr lang="en-US" i="1" dirty="0" smtClean="0"/>
              <a:t>Unused Contingency Funds tied up for the duration of a project</a:t>
            </a:r>
            <a:endParaRPr lang="en-US" i="1" dirty="0"/>
          </a:p>
          <a:p>
            <a:pPr marL="57150" indent="0">
              <a:buNone/>
            </a:pPr>
            <a:endParaRPr lang="en-US" sz="800" dirty="0"/>
          </a:p>
          <a:p>
            <a:pPr marL="57150" indent="0">
              <a:buNone/>
            </a:pPr>
            <a:r>
              <a:rPr lang="en-US" b="1" dirty="0" smtClean="0"/>
              <a:t>Goal: </a:t>
            </a:r>
          </a:p>
          <a:p>
            <a:pPr marL="57150" indent="0">
              <a:buNone/>
            </a:pPr>
            <a:r>
              <a:rPr lang="en-US" i="1" dirty="0" smtClean="0"/>
              <a:t>Ensure that Planned Maintenance funds are spent in a timely manner</a:t>
            </a:r>
            <a:r>
              <a:rPr lang="en-US" dirty="0" smtClean="0"/>
              <a:t>.</a:t>
            </a:r>
          </a:p>
          <a:p>
            <a:pPr marL="57150" indent="0">
              <a:buNone/>
            </a:pPr>
            <a:endParaRPr lang="en-US" sz="800" dirty="0" smtClean="0"/>
          </a:p>
          <a:p>
            <a:pPr marL="57150" indent="0">
              <a:buNone/>
            </a:pPr>
            <a:endParaRPr lang="en-US" sz="800" dirty="0" smtClean="0"/>
          </a:p>
          <a:p>
            <a:pPr marL="57150" indent="0">
              <a:buNone/>
            </a:pPr>
            <a:r>
              <a:rPr lang="en-US" b="1" dirty="0" smtClean="0"/>
              <a:t>Historical Data: </a:t>
            </a:r>
            <a:r>
              <a:rPr lang="en-US" dirty="0" smtClean="0"/>
              <a:t>Planned Maintenance</a:t>
            </a:r>
          </a:p>
          <a:p>
            <a:pPr marL="914400" lvl="1" indent="-457200"/>
            <a:r>
              <a:rPr lang="en-US" dirty="0" smtClean="0"/>
              <a:t>Average Contingency 8.5%</a:t>
            </a:r>
          </a:p>
          <a:p>
            <a:pPr marL="914400" lvl="1" indent="-457200"/>
            <a:r>
              <a:rPr lang="en-US" dirty="0" smtClean="0"/>
              <a:t>37% spent on average (~ 3.5%)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18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94032" y="1336343"/>
            <a:ext cx="5239968" cy="453105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Recommendations:</a:t>
            </a:r>
          </a:p>
          <a:p>
            <a:pPr marL="0" indent="0">
              <a:buNone/>
            </a:pPr>
            <a:r>
              <a:rPr lang="en-US" dirty="0" smtClean="0"/>
              <a:t>Projects Under $2M </a:t>
            </a:r>
          </a:p>
          <a:p>
            <a:pPr lvl="1"/>
            <a:r>
              <a:rPr lang="en-US" dirty="0" smtClean="0"/>
              <a:t>3.5% Contingency Budgeted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Establish Pooled Contingency</a:t>
            </a:r>
          </a:p>
          <a:p>
            <a:pPr lvl="1"/>
            <a:r>
              <a:rPr lang="en-US" dirty="0" smtClean="0"/>
              <a:t>Pool to be Tracked &amp; Managed</a:t>
            </a:r>
          </a:p>
          <a:p>
            <a:pPr lvl="1"/>
            <a:r>
              <a:rPr lang="en-US" dirty="0" smtClean="0"/>
              <a:t>Requests for funds via signature PAR</a:t>
            </a:r>
          </a:p>
          <a:p>
            <a:pPr lvl="1"/>
            <a:r>
              <a:rPr lang="en-US" dirty="0" smtClean="0"/>
              <a:t> Gibbs &amp; Barton delegated </a:t>
            </a:r>
            <a:r>
              <a:rPr lang="en-US" dirty="0"/>
              <a:t>T</a:t>
            </a:r>
            <a:r>
              <a:rPr lang="en-US" dirty="0" smtClean="0"/>
              <a:t>ransaction </a:t>
            </a:r>
            <a:r>
              <a:rPr lang="en-US" dirty="0"/>
              <a:t>A</a:t>
            </a:r>
            <a:r>
              <a:rPr lang="en-US" dirty="0" smtClean="0"/>
              <a:t>uthority up $100k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lvl="1">
              <a:buFontTx/>
              <a:buChar char="-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2713" y="381000"/>
            <a:ext cx="8677656" cy="685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- 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804" y="1126526"/>
            <a:ext cx="3635507" cy="474087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016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94032" y="1336343"/>
            <a:ext cx="6001968" cy="529305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800" b="1" dirty="0" smtClean="0"/>
              <a:t>Leverage PM Tool </a:t>
            </a:r>
            <a:r>
              <a:rPr lang="en-US" sz="3800" b="1" dirty="0" err="1" smtClean="0"/>
              <a:t>eBuilder</a:t>
            </a:r>
            <a:endParaRPr lang="en-US" sz="3800" b="1" dirty="0" smtClean="0"/>
          </a:p>
          <a:p>
            <a:pPr>
              <a:buFontTx/>
              <a:buChar char="-"/>
            </a:pPr>
            <a:r>
              <a:rPr lang="en-US" dirty="0" smtClean="0"/>
              <a:t>Details Page</a:t>
            </a:r>
          </a:p>
          <a:p>
            <a:pPr lvl="1">
              <a:buFontTx/>
              <a:buChar char="-"/>
            </a:pPr>
            <a:r>
              <a:rPr lang="en-US" dirty="0" smtClean="0"/>
              <a:t>Is project eligible</a:t>
            </a:r>
          </a:p>
          <a:p>
            <a:pPr>
              <a:buFontTx/>
              <a:buChar char="-"/>
            </a:pPr>
            <a:r>
              <a:rPr lang="en-US" dirty="0" smtClean="0"/>
              <a:t>Budgets</a:t>
            </a:r>
          </a:p>
          <a:p>
            <a:pPr lvl="1">
              <a:buFontTx/>
              <a:buChar char="-"/>
            </a:pPr>
            <a:r>
              <a:rPr lang="en-US" dirty="0" smtClean="0"/>
              <a:t>Establishing your Project Budget </a:t>
            </a:r>
          </a:p>
          <a:p>
            <a:pPr>
              <a:buFontTx/>
              <a:buChar char="-"/>
            </a:pPr>
            <a:r>
              <a:rPr lang="en-US" dirty="0" smtClean="0"/>
              <a:t>Approval Process &amp; Cornell Policy</a:t>
            </a:r>
          </a:p>
          <a:p>
            <a:pPr lvl="1">
              <a:buFontTx/>
              <a:buChar char="-"/>
            </a:pPr>
            <a:r>
              <a:rPr lang="en-US" dirty="0" err="1" smtClean="0"/>
              <a:t>eBuilder</a:t>
            </a:r>
            <a:r>
              <a:rPr lang="en-US" dirty="0" smtClean="0"/>
              <a:t> Process TBD </a:t>
            </a:r>
          </a:p>
          <a:p>
            <a:pPr lvl="2">
              <a:buFontTx/>
              <a:buChar char="-"/>
            </a:pPr>
            <a:r>
              <a:rPr lang="en-US" dirty="0" smtClean="0"/>
              <a:t>Revised Pooled Contingency PAR</a:t>
            </a:r>
          </a:p>
          <a:p>
            <a:pPr lvl="2">
              <a:buFontTx/>
              <a:buChar char="-"/>
            </a:pPr>
            <a:r>
              <a:rPr lang="en-US" dirty="0" smtClean="0"/>
              <a:t>Pooled Contingency Budget Change?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2713" y="381000"/>
            <a:ext cx="8677656" cy="685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How </a:t>
            </a:r>
            <a:r>
              <a:rPr lang="en-US" sz="3600" dirty="0" smtClean="0"/>
              <a:t>-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7332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4c1ce05-e5f0-4c81-a246-c4d1ac965303">
      <UserInfo>
        <DisplayName>Tracy Vosburgh</DisplayName>
        <AccountId>39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E48E5D017E1E4BAC6C235E437E8B81" ma:contentTypeVersion="8" ma:contentTypeDescription="Create a new document." ma:contentTypeScope="" ma:versionID="fe6efeea1490aa1ee28f65fea1d812cc">
  <xsd:schema xmlns:xsd="http://www.w3.org/2001/XMLSchema" xmlns:xs="http://www.w3.org/2001/XMLSchema" xmlns:p="http://schemas.microsoft.com/office/2006/metadata/properties" xmlns:ns3="e4c1ce05-e5f0-4c81-a246-c4d1ac965303" xmlns:ns4="ece15c1f-51c3-484a-811e-5f7df647bd55" targetNamespace="http://schemas.microsoft.com/office/2006/metadata/properties" ma:root="true" ma:fieldsID="90ce9f5d65df3377146351696ddd3efa" ns3:_="" ns4:_="">
    <xsd:import namespace="e4c1ce05-e5f0-4c81-a246-c4d1ac965303"/>
    <xsd:import namespace="ece15c1f-51c3-484a-811e-5f7df647bd5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c1ce05-e5f0-4c81-a246-c4d1ac96530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e15c1f-51c3-484a-811e-5f7df647bd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769373-594B-497F-B29F-9AD96F02CA37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ece15c1f-51c3-484a-811e-5f7df647bd55"/>
    <ds:schemaRef ds:uri="e4c1ce05-e5f0-4c81-a246-c4d1ac965303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561DFF5-A0FD-45DC-86E6-8DA72B2A6F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1A3747-F4F9-4D72-83BF-DA3468598B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c1ce05-e5f0-4c81-a246-c4d1ac965303"/>
    <ds:schemaRef ds:uri="ece15c1f-51c3-484a-811e-5f7df647bd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21344</TotalTime>
  <Words>379</Words>
  <Application>Microsoft Office PowerPoint</Application>
  <PresentationFormat>On-screen Show (4:3)</PresentationFormat>
  <Paragraphs>77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Helvetica</vt:lpstr>
      <vt:lpstr>Times</vt:lpstr>
      <vt:lpstr>Office Theme</vt:lpstr>
      <vt:lpstr>Project Management –  Professional Development Series </vt:lpstr>
      <vt:lpstr>Pooled Contingency </vt:lpstr>
      <vt:lpstr>Why -</vt:lpstr>
      <vt:lpstr>What - </vt:lpstr>
      <vt:lpstr>How -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J. Lind</dc:creator>
  <cp:lastModifiedBy>Andrew M. Germain</cp:lastModifiedBy>
  <cp:revision>611</cp:revision>
  <cp:lastPrinted>2019-09-26T15:38:16Z</cp:lastPrinted>
  <dcterms:created xsi:type="dcterms:W3CDTF">2014-05-07T13:58:10Z</dcterms:created>
  <dcterms:modified xsi:type="dcterms:W3CDTF">2020-04-14T16:59:32Z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0x010100E4E48E5D017E1E4BAC6C235E437E8B81</vt:lpwstr>
  </property>
</Properties>
</file>