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337" r:id="rId6"/>
    <p:sldId id="343" r:id="rId7"/>
    <p:sldId id="347" r:id="rId8"/>
    <p:sldId id="345" r:id="rId9"/>
    <p:sldId id="350" r:id="rId10"/>
    <p:sldId id="348" r:id="rId11"/>
    <p:sldId id="34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65158" autoAdjust="0"/>
  </p:normalViewPr>
  <p:slideViewPr>
    <p:cSldViewPr>
      <p:cViewPr varScale="1">
        <p:scale>
          <a:sx n="56" d="100"/>
          <a:sy n="56" d="100"/>
        </p:scale>
        <p:origin x="775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is this for?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Stakeholders, Project Directors, and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the Project Status Update is to fully inform the project directors / Executives and Stakeholders of your project's status and overall direction without having to get involved themselves.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Directors/Stakeholders should be able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status without having to reach out to the PM directly to find out where things are.  A project manager is to create clarity from confusion for the project team and for management. Essentially, the task of a project status update  is one of analysis and communication. 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baseline="0" dirty="0" smtClean="0"/>
              <a:t>Minor tweaks to improve the tool for the Project Managers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Project Phase: Added to the Process Page: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Previous Months Update is Shown for PM to provide consistency from month to month: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Monthly PSU push has been established from our PM admin to provide a consistent reminder to update the status of our projects.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Colleges and Unit PM Centers have adopted the process to help with their reporting.  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is this for?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Stakeholders, Project Directors, and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the Project Status Update is to fully inform the project directors / Executives and Stakeholders of your project's status and overall direction without having to get involved themselves.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Directors/Stakeholders should be able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status without having to reach out to the PM directly to find out where things are.  A project manager is to create clarity from confusion for the project team and for management. Essentially, the task of a project status update  is one of analysis and communication. 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e-Builder Mail Merge</a:t>
            </a:r>
          </a:p>
          <a:p>
            <a:pPr marL="457200" lvl="1" indent="0">
              <a:buNone/>
            </a:pPr>
            <a:r>
              <a:rPr lang="en-US" dirty="0" smtClean="0"/>
              <a:t>Project Details Page</a:t>
            </a:r>
          </a:p>
          <a:p>
            <a:pPr lvl="2">
              <a:buFontTx/>
              <a:buChar char="-"/>
            </a:pPr>
            <a:r>
              <a:rPr lang="en-US" dirty="0" smtClean="0"/>
              <a:t>Project Name </a:t>
            </a:r>
          </a:p>
          <a:p>
            <a:pPr lvl="2">
              <a:buFontTx/>
              <a:buChar char="-"/>
            </a:pPr>
            <a:r>
              <a:rPr lang="en-US" dirty="0" smtClean="0"/>
              <a:t>Project Manager</a:t>
            </a:r>
          </a:p>
          <a:p>
            <a:pPr lvl="2">
              <a:buFontTx/>
              <a:buChar char="-"/>
            </a:pPr>
            <a:r>
              <a:rPr lang="en-US" dirty="0" smtClean="0"/>
              <a:t>eBuilder number </a:t>
            </a:r>
          </a:p>
          <a:p>
            <a:pPr lvl="2">
              <a:buFontTx/>
              <a:buChar char="-"/>
            </a:pPr>
            <a:r>
              <a:rPr lang="en-US" dirty="0" smtClean="0"/>
              <a:t>Project Phase</a:t>
            </a:r>
          </a:p>
          <a:p>
            <a:pPr marL="457200" lvl="1" indent="0">
              <a:buNone/>
            </a:pPr>
            <a:r>
              <a:rPr lang="en-US" dirty="0" smtClean="0"/>
              <a:t>Project Status Update</a:t>
            </a:r>
          </a:p>
          <a:p>
            <a:pPr lvl="2">
              <a:buFontTx/>
              <a:buChar char="-"/>
            </a:pPr>
            <a:r>
              <a:rPr lang="en-US" dirty="0" smtClean="0"/>
              <a:t>Impact Statement</a:t>
            </a:r>
          </a:p>
          <a:p>
            <a:pPr marL="457200" lvl="1" indent="0">
              <a:buNone/>
            </a:pPr>
            <a:r>
              <a:rPr lang="en-US" dirty="0" smtClean="0"/>
              <a:t>Project Schedule Module </a:t>
            </a:r>
          </a:p>
          <a:p>
            <a:pPr lvl="2">
              <a:buFontTx/>
              <a:buChar char="-"/>
            </a:pPr>
            <a:r>
              <a:rPr lang="en-US" dirty="0" smtClean="0"/>
              <a:t>Construction Begins </a:t>
            </a:r>
          </a:p>
          <a:p>
            <a:pPr lvl="2">
              <a:buFontTx/>
              <a:buChar char="-"/>
            </a:pPr>
            <a:r>
              <a:rPr lang="en-US" dirty="0" smtClean="0"/>
              <a:t>Construction Finishes</a:t>
            </a:r>
          </a:p>
          <a:p>
            <a:pPr marL="457200" lvl="1" indent="0">
              <a:buNone/>
            </a:pPr>
            <a:r>
              <a:rPr lang="en-US" dirty="0" smtClean="0"/>
              <a:t>Annotated Image</a:t>
            </a:r>
          </a:p>
          <a:p>
            <a:pPr marL="457200" lvl="1" indent="0">
              <a:buNone/>
            </a:pPr>
            <a:r>
              <a:rPr lang="en-US" dirty="0" smtClean="0"/>
              <a:t>	- Google Earth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is this for?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Stakeholders, Project Directors, and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the Project Status Update is to fully inform the project directors / Executives and Stakeholders of your project's status and overall direction without having to get involved themselves.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Directors/Stakeholders should be able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status without having to reach out to the PM directly to find out where things are.  A project manager is to create clarity from confusion for the project team and for management. Essentially, the task of a project status update  is one of analysis and communication. </a:t>
            </a:r>
          </a:p>
          <a:p>
            <a:pPr marL="0" indent="0">
              <a:buFontTx/>
              <a:buNone/>
            </a:pPr>
            <a:endParaRPr lang="en-US" sz="120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5" y="1752600"/>
            <a:ext cx="843491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Management –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Series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8085" y="2971800"/>
            <a:ext cx="6453187" cy="175257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and Campus Services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Engineering and Project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April 14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2020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83" y="1447800"/>
            <a:ext cx="3650673" cy="472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295400"/>
            <a:ext cx="43434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900" b="1" dirty="0" smtClean="0"/>
              <a:t>Timeline </a:t>
            </a:r>
          </a:p>
          <a:p>
            <a:pPr lvl="1"/>
            <a:r>
              <a:rPr lang="en-US" sz="2900" dirty="0" smtClean="0"/>
              <a:t>April 2019: Pilot Phase</a:t>
            </a:r>
          </a:p>
          <a:p>
            <a:pPr lvl="1"/>
            <a:r>
              <a:rPr lang="en-US" sz="2900" dirty="0" smtClean="0"/>
              <a:t>June 2019: Go Live – </a:t>
            </a:r>
            <a:r>
              <a:rPr lang="en-US" sz="2900" dirty="0" smtClean="0"/>
              <a:t>Monthly</a:t>
            </a:r>
          </a:p>
          <a:p>
            <a:pPr lvl="1"/>
            <a:r>
              <a:rPr lang="en-US" sz="2900" dirty="0" smtClean="0"/>
              <a:t>September 2019: Guidance Doc.</a:t>
            </a:r>
            <a:r>
              <a:rPr lang="en-US" sz="2900" dirty="0" smtClean="0"/>
              <a:t> </a:t>
            </a:r>
            <a:endParaRPr lang="en-US" sz="2900" dirty="0" smtClean="0"/>
          </a:p>
          <a:p>
            <a:pPr marL="0" indent="0">
              <a:buNone/>
            </a:pPr>
            <a:r>
              <a:rPr lang="en-US" sz="3900" b="1" dirty="0" smtClean="0"/>
              <a:t>Feedback </a:t>
            </a:r>
          </a:p>
          <a:p>
            <a:pPr lvl="1"/>
            <a:r>
              <a:rPr lang="en-US" sz="2900" i="1" dirty="0" smtClean="0"/>
              <a:t>“…helped </a:t>
            </a:r>
            <a:r>
              <a:rPr lang="en-US" sz="2900" i="1" dirty="0"/>
              <a:t>s</a:t>
            </a:r>
            <a:r>
              <a:rPr lang="en-US" sz="2900" i="1" dirty="0" smtClean="0"/>
              <a:t>treamlined the update process…”</a:t>
            </a:r>
          </a:p>
          <a:p>
            <a:pPr lvl="1"/>
            <a:r>
              <a:rPr lang="en-US" sz="2900" i="1" dirty="0" smtClean="0"/>
              <a:t>“…has improved project reporting...”</a:t>
            </a:r>
          </a:p>
          <a:p>
            <a:pPr lvl="1"/>
            <a:r>
              <a:rPr lang="en-US" sz="2900" i="1" dirty="0" smtClean="0"/>
              <a:t>“… a need to emphasize key data points…” </a:t>
            </a:r>
            <a:endParaRPr lang="en-US" sz="2900" i="1" dirty="0"/>
          </a:p>
          <a:p>
            <a:pPr marL="0" indent="0">
              <a:buNone/>
            </a:pPr>
            <a:r>
              <a:rPr lang="en-US" sz="3900" b="1" dirty="0" smtClean="0"/>
              <a:t>Next Steps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sz="3200" dirty="0" smtClean="0"/>
              <a:t>Refine PSU Format </a:t>
            </a:r>
          </a:p>
          <a:p>
            <a:pPr lvl="1"/>
            <a:r>
              <a:rPr lang="en-US" sz="3200" dirty="0" smtClean="0"/>
              <a:t>Key Data Points</a:t>
            </a:r>
          </a:p>
          <a:p>
            <a:pPr lvl="1"/>
            <a:r>
              <a:rPr lang="en-US" sz="3200" dirty="0" smtClean="0"/>
              <a:t>Consistency</a:t>
            </a:r>
          </a:p>
          <a:p>
            <a:pPr lvl="1"/>
            <a:r>
              <a:rPr lang="en-US" sz="3200" dirty="0" smtClean="0"/>
              <a:t>Reporting</a:t>
            </a:r>
            <a:endParaRPr lang="en-US" sz="3200" dirty="0" smtClean="0"/>
          </a:p>
          <a:p>
            <a:pPr marL="914400" lvl="2" indent="0"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Project Status Update (PSU) </a:t>
            </a:r>
            <a:r>
              <a:rPr lang="en-US" sz="3600" dirty="0" smtClean="0"/>
              <a:t>Process (v1.0)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79712"/>
            <a:ext cx="3650673" cy="472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1"/>
          <p:cNvSpPr txBox="1">
            <a:spLocks/>
          </p:cNvSpPr>
          <p:nvPr/>
        </p:nvSpPr>
        <p:spPr>
          <a:xfrm rot="19463600">
            <a:off x="2350325" y="3045685"/>
            <a:ext cx="4343400" cy="132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Success!</a:t>
            </a:r>
          </a:p>
          <a:p>
            <a:pPr lvl="1"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60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4032" y="1336343"/>
            <a:ext cx="8973768" cy="552165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 smtClean="0"/>
              <a:t>Refinement of Monthly Project Status Update –</a:t>
            </a:r>
          </a:p>
          <a:p>
            <a:pPr marL="400050" lvl="1" indent="0">
              <a:buNone/>
            </a:pPr>
            <a:r>
              <a:rPr lang="en-US" sz="4000" b="1" dirty="0" smtClean="0"/>
              <a:t>Process &amp; Expectations </a:t>
            </a:r>
          </a:p>
          <a:p>
            <a:pPr lvl="2" indent="-342900"/>
            <a:r>
              <a:rPr lang="en-US" sz="3800" dirty="0" smtClean="0"/>
              <a:t>Monthly PSU &amp; Schedule Updates</a:t>
            </a:r>
            <a:endParaRPr lang="en-US" sz="3800" b="1" dirty="0" smtClean="0"/>
          </a:p>
          <a:p>
            <a:pPr marL="400050" lvl="1" indent="0">
              <a:buNone/>
            </a:pPr>
            <a:r>
              <a:rPr lang="en-US" sz="4000" b="1" dirty="0" smtClean="0"/>
              <a:t>Key Data Points</a:t>
            </a:r>
            <a:endParaRPr lang="en-US" sz="4000" b="1" dirty="0"/>
          </a:p>
          <a:p>
            <a:pPr lvl="2" indent="-342900"/>
            <a:r>
              <a:rPr lang="en-US" sz="3800" dirty="0" smtClean="0"/>
              <a:t>Data Field Added - Project Phase </a:t>
            </a:r>
          </a:p>
          <a:p>
            <a:pPr marL="400050" lvl="1" indent="0">
              <a:buNone/>
            </a:pPr>
            <a:r>
              <a:rPr lang="en-US" sz="4000" b="1" dirty="0" smtClean="0"/>
              <a:t>Consistency &amp; Reporting</a:t>
            </a:r>
          </a:p>
          <a:p>
            <a:pPr lvl="2" indent="-342900"/>
            <a:r>
              <a:rPr lang="en-US" sz="3800" dirty="0" smtClean="0"/>
              <a:t>Colleges &amp; Units adopted practice </a:t>
            </a:r>
          </a:p>
          <a:p>
            <a:pPr marL="800100" lvl="2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5100" b="1" dirty="0" smtClean="0"/>
              <a:t>Opportunity: Partner w/ FM &amp; OUA </a:t>
            </a:r>
          </a:p>
          <a:p>
            <a:pPr marL="400050" lvl="1" indent="0">
              <a:buNone/>
            </a:pPr>
            <a:r>
              <a:rPr lang="en-US" sz="4000" b="1" dirty="0" smtClean="0"/>
              <a:t>Leverage PSU Process – Improve Campus </a:t>
            </a:r>
          </a:p>
          <a:p>
            <a:pPr marL="400050" lvl="1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			Communication </a:t>
            </a:r>
          </a:p>
          <a:p>
            <a:pPr lvl="2" indent="-342900"/>
            <a:r>
              <a:rPr lang="en-US" sz="3800" dirty="0" smtClean="0"/>
              <a:t>“Summer Operations” - Impacts</a:t>
            </a:r>
            <a:endParaRPr lang="en-US" sz="51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5100" b="1" dirty="0" smtClean="0"/>
              <a:t>Timeline:  </a:t>
            </a:r>
            <a:endParaRPr lang="en-US" sz="5100" b="1" dirty="0"/>
          </a:p>
          <a:p>
            <a:pPr lvl="1"/>
            <a:r>
              <a:rPr lang="en-US" sz="3800" dirty="0"/>
              <a:t>April/May 2020: Pilot Phase</a:t>
            </a:r>
          </a:p>
          <a:p>
            <a:pPr lvl="1"/>
            <a:r>
              <a:rPr lang="en-US" sz="3800" dirty="0"/>
              <a:t>Summer 2020: Guidance Doc</a:t>
            </a:r>
            <a:r>
              <a:rPr lang="en-US" sz="3800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Project Status Update (PSU) </a:t>
            </a:r>
            <a:r>
              <a:rPr lang="en-US" sz="3600" dirty="0" smtClean="0"/>
              <a:t>Process (v2.0)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Construction Impact on Operations 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006830" y="2057400"/>
            <a:ext cx="3060970" cy="3810000"/>
            <a:chOff x="5181600" y="1295400"/>
            <a:chExt cx="3832272" cy="4953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199" y="1524000"/>
              <a:ext cx="3650673" cy="47244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295400"/>
              <a:ext cx="3650673" cy="47244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1" descr="image0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905000"/>
              <a:ext cx="1986657" cy="103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1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0200" y="1066800"/>
            <a:ext cx="4967599" cy="5452914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en-US" sz="4000" b="1" dirty="0" smtClean="0"/>
              <a:t>Purpose &amp; Need:</a:t>
            </a:r>
          </a:p>
          <a:p>
            <a:pPr lvl="1"/>
            <a:r>
              <a:rPr lang="en-US" sz="3600" dirty="0" smtClean="0"/>
              <a:t>Project Specific Info.</a:t>
            </a:r>
          </a:p>
          <a:p>
            <a:pPr lvl="2"/>
            <a:r>
              <a:rPr lang="en-US" sz="3200" dirty="0" smtClean="0"/>
              <a:t>Schedule Information</a:t>
            </a:r>
          </a:p>
          <a:p>
            <a:pPr lvl="2"/>
            <a:r>
              <a:rPr lang="en-US" sz="3200" dirty="0" smtClean="0"/>
              <a:t>Project Limit Lines</a:t>
            </a:r>
            <a:endParaRPr lang="en-US" sz="3200" dirty="0"/>
          </a:p>
          <a:p>
            <a:pPr lvl="1"/>
            <a:r>
              <a:rPr lang="en-US" sz="3600" dirty="0"/>
              <a:t>S</a:t>
            </a:r>
            <a:r>
              <a:rPr lang="en-US" sz="3600" dirty="0" smtClean="0"/>
              <a:t>hare with Campus Community </a:t>
            </a:r>
          </a:p>
          <a:p>
            <a:pPr marL="457200" lvl="1" indent="0">
              <a:buNone/>
            </a:pPr>
            <a:endParaRPr lang="en-US" sz="1600" b="1" dirty="0" smtClean="0"/>
          </a:p>
          <a:p>
            <a:pPr marL="57150" indent="0">
              <a:buNone/>
            </a:pPr>
            <a:r>
              <a:rPr lang="en-US" sz="4000" b="1" dirty="0" smtClean="0"/>
              <a:t>Consistent Deliverable (PDF):</a:t>
            </a:r>
            <a:endParaRPr lang="en-US" sz="4000" dirty="0" smtClean="0"/>
          </a:p>
          <a:p>
            <a:pPr lvl="1"/>
            <a:r>
              <a:rPr lang="en-US" dirty="0" smtClean="0"/>
              <a:t>Project Details Page</a:t>
            </a:r>
          </a:p>
          <a:p>
            <a:pPr lvl="1"/>
            <a:r>
              <a:rPr lang="en-US" dirty="0" smtClean="0"/>
              <a:t>Project Status Update</a:t>
            </a:r>
          </a:p>
          <a:p>
            <a:pPr lvl="1"/>
            <a:r>
              <a:rPr lang="en-US" dirty="0" smtClean="0"/>
              <a:t>Project Schedule Module </a:t>
            </a:r>
          </a:p>
          <a:p>
            <a:pPr lvl="1"/>
            <a:r>
              <a:rPr lang="en-US" dirty="0" smtClean="0"/>
              <a:t>Annotated Image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957" y="304800"/>
            <a:ext cx="8677656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 Phase Impact Statement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57800" y="1371600"/>
            <a:ext cx="3546452" cy="4666665"/>
            <a:chOff x="3352799" y="533400"/>
            <a:chExt cx="4461164" cy="57732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99" y="533400"/>
              <a:ext cx="4461164" cy="5773271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05" t="12346" r="21339" b="2994"/>
            <a:stretch/>
          </p:blipFill>
          <p:spPr>
            <a:xfrm>
              <a:off x="3868880" y="2514600"/>
              <a:ext cx="3429001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Workflow: Project Status Update (v1.0) vs. (v2.0)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5888" r="25981" b="66635"/>
          <a:stretch/>
        </p:blipFill>
        <p:spPr>
          <a:xfrm>
            <a:off x="152400" y="1066800"/>
            <a:ext cx="3962400" cy="19362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6699" r="8167" b="16505"/>
          <a:stretch/>
        </p:blipFill>
        <p:spPr bwMode="auto">
          <a:xfrm>
            <a:off x="2590800" y="4198113"/>
            <a:ext cx="6391656" cy="2485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87876" y="1077254"/>
            <a:ext cx="4694580" cy="20469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Project Status Update </a:t>
            </a:r>
            <a:r>
              <a:rPr lang="en-US" sz="3300" b="1" dirty="0"/>
              <a:t>(</a:t>
            </a:r>
            <a:r>
              <a:rPr lang="en-US" sz="3300" b="1" dirty="0" smtClean="0"/>
              <a:t>v 1.0)</a:t>
            </a:r>
          </a:p>
          <a:p>
            <a:pPr marL="400050" lvl="1" indent="0">
              <a:buNone/>
            </a:pPr>
            <a:r>
              <a:rPr lang="en-US" dirty="0" smtClean="0"/>
              <a:t>-Schedule</a:t>
            </a:r>
          </a:p>
          <a:p>
            <a:pPr marL="400050" lvl="1" indent="0">
              <a:buNone/>
            </a:pPr>
            <a:r>
              <a:rPr lang="en-US" dirty="0" smtClean="0"/>
              <a:t>- Budget </a:t>
            </a:r>
          </a:p>
          <a:p>
            <a:pPr marL="400050" lvl="1" indent="0">
              <a:buNone/>
            </a:pPr>
            <a:r>
              <a:rPr lang="en-US" dirty="0" smtClean="0"/>
              <a:t>- Milestones</a:t>
            </a:r>
          </a:p>
          <a:p>
            <a:pPr marL="400050" lvl="1" indent="0">
              <a:buNone/>
            </a:pPr>
            <a:r>
              <a:rPr lang="en-US" dirty="0" smtClean="0"/>
              <a:t>- Key Issues</a:t>
            </a:r>
            <a:endParaRPr lang="en-US" dirty="0"/>
          </a:p>
          <a:p>
            <a:pPr lvl="1"/>
            <a:endParaRPr lang="en-US" sz="3200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52400" y="3688842"/>
            <a:ext cx="5089187" cy="263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smtClean="0"/>
              <a:t>Project Status Update (v 2.0)</a:t>
            </a:r>
          </a:p>
          <a:p>
            <a:pPr lvl="1"/>
            <a:r>
              <a:rPr lang="en-US" sz="2400" dirty="0" smtClean="0"/>
              <a:t>ADDED</a:t>
            </a:r>
          </a:p>
          <a:p>
            <a:pPr marL="457200" lvl="1" indent="0">
              <a:buNone/>
            </a:pPr>
            <a:r>
              <a:rPr lang="en-US" sz="2400" dirty="0" smtClean="0"/>
              <a:t>Construction </a:t>
            </a:r>
          </a:p>
          <a:p>
            <a:pPr marL="457200" lvl="1" indent="0">
              <a:buNone/>
            </a:pPr>
            <a:r>
              <a:rPr lang="en-US" sz="2400" dirty="0" smtClean="0"/>
              <a:t>Phase Impact</a:t>
            </a:r>
          </a:p>
          <a:p>
            <a:pPr marL="457200" lvl="1" indent="0">
              <a:buNone/>
            </a:pPr>
            <a:r>
              <a:rPr lang="en-US" sz="2400" dirty="0" smtClean="0"/>
              <a:t>Statement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1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957" y="533400"/>
            <a:ext cx="8677656" cy="685800"/>
          </a:xfrm>
        </p:spPr>
        <p:txBody>
          <a:bodyPr/>
          <a:lstStyle/>
          <a:p>
            <a:r>
              <a:rPr lang="en-US" dirty="0" smtClean="0"/>
              <a:t>Process &amp; Expectations: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" t="-6343" r="-427" b="57778"/>
          <a:stretch/>
        </p:blipFill>
        <p:spPr>
          <a:xfrm>
            <a:off x="1139468" y="3937276"/>
            <a:ext cx="6156423" cy="12223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55" y="5344726"/>
            <a:ext cx="6997498" cy="12116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4"/>
          <p:cNvSpPr txBox="1"/>
          <p:nvPr/>
        </p:nvSpPr>
        <p:spPr>
          <a:xfrm>
            <a:off x="2514600" y="5715000"/>
            <a:ext cx="5396409" cy="438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2244" y="1262492"/>
            <a:ext cx="8244200" cy="2547507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US" b="1" dirty="0" smtClean="0"/>
              <a:t>Process – PSU </a:t>
            </a:r>
          </a:p>
          <a:p>
            <a:pPr marL="914400" lvl="1" indent="-457200"/>
            <a:r>
              <a:rPr lang="en-US" dirty="0" smtClean="0"/>
              <a:t>Added Impact Statement Field</a:t>
            </a:r>
          </a:p>
          <a:p>
            <a:pPr marL="57150" indent="0">
              <a:buNone/>
            </a:pPr>
            <a:r>
              <a:rPr lang="en-US" b="1" dirty="0" smtClean="0"/>
              <a:t>Expectations – Update with monthly PSU </a:t>
            </a:r>
          </a:p>
          <a:p>
            <a:pPr marL="914400" lvl="1" indent="-457200"/>
            <a:r>
              <a:rPr lang="en-US" dirty="0" smtClean="0"/>
              <a:t>Impact Statement (Optional)</a:t>
            </a:r>
          </a:p>
          <a:p>
            <a:pPr marL="914400" lvl="1" indent="-457200"/>
            <a:r>
              <a:rPr lang="en-US" dirty="0" smtClean="0"/>
              <a:t>Schedule (Construction Phase) Updated </a:t>
            </a:r>
          </a:p>
          <a:p>
            <a:pPr marL="914400" lvl="1" indent="-457200"/>
            <a:r>
              <a:rPr lang="en-US" dirty="0" smtClean="0"/>
              <a:t>Annotate Map with proposed contact limit lines </a:t>
            </a:r>
          </a:p>
        </p:txBody>
      </p:sp>
    </p:spTree>
    <p:extLst>
      <p:ext uri="{BB962C8B-B14F-4D97-AF65-F5344CB8AC3E}">
        <p14:creationId xmlns:p14="http://schemas.microsoft.com/office/powerpoint/2010/main" val="19741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5608" y="990600"/>
            <a:ext cx="4591049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eBuilder Mail </a:t>
            </a:r>
            <a:r>
              <a:rPr lang="en-US" b="1" dirty="0" smtClean="0"/>
              <a:t>Merge</a:t>
            </a:r>
          </a:p>
          <a:p>
            <a:pPr lvl="1"/>
            <a:r>
              <a:rPr lang="en-US" dirty="0" smtClean="0"/>
              <a:t>Pull project data</a:t>
            </a:r>
          </a:p>
          <a:p>
            <a:pPr lvl="1"/>
            <a:r>
              <a:rPr lang="en-US" sz="2800" dirty="0" smtClean="0"/>
              <a:t>Create deliverable </a:t>
            </a:r>
            <a:endParaRPr lang="en-US" sz="2800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 smtClean="0"/>
              <a:t>eBuilder Notification</a:t>
            </a:r>
          </a:p>
          <a:p>
            <a:pPr lvl="1"/>
            <a:r>
              <a:rPr lang="en-US" dirty="0" smtClean="0"/>
              <a:t>Document Saved in eBuilder File Structure</a:t>
            </a:r>
          </a:p>
          <a:p>
            <a:pPr lvl="1"/>
            <a:r>
              <a:rPr lang="en-US" dirty="0"/>
              <a:t>Message sent to </a:t>
            </a:r>
            <a:r>
              <a:rPr lang="en-US" dirty="0" smtClean="0"/>
              <a:t>OUA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b="1" dirty="0" smtClean="0"/>
              <a:t>ARC GIS – MAPs</a:t>
            </a:r>
          </a:p>
          <a:p>
            <a:pPr lvl="1"/>
            <a:r>
              <a:rPr lang="en-US" dirty="0" smtClean="0"/>
              <a:t>Link project data to Map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957" y="304800"/>
            <a:ext cx="8677656" cy="685800"/>
          </a:xfrm>
        </p:spPr>
        <p:txBody>
          <a:bodyPr/>
          <a:lstStyle/>
          <a:p>
            <a:r>
              <a:rPr lang="en-US" dirty="0" smtClean="0"/>
              <a:t>Automation –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50" r="9737"/>
          <a:stretch/>
        </p:blipFill>
        <p:spPr>
          <a:xfrm>
            <a:off x="4969543" y="838200"/>
            <a:ext cx="4047344" cy="42513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955" t="70750" r="12467"/>
          <a:stretch/>
        </p:blipFill>
        <p:spPr>
          <a:xfrm>
            <a:off x="4973915" y="4389499"/>
            <a:ext cx="4038600" cy="18589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59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ArcGIS – Construction Impact Map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53" y="1676400"/>
            <a:ext cx="7957575" cy="40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8" ma:contentTypeDescription="Create a new document." ma:contentTypeScope="" ma:versionID="fe6efeea1490aa1ee28f65fea1d812cc">
  <xsd:schema xmlns:xsd="http://www.w3.org/2001/XMLSchema" xmlns:xs="http://www.w3.org/2001/XMLSchema" xmlns:p="http://schemas.microsoft.com/office/2006/metadata/properties" xmlns:ns3="e4c1ce05-e5f0-4c81-a246-c4d1ac965303" xmlns:ns4="ece15c1f-51c3-484a-811e-5f7df647bd55" targetNamespace="http://schemas.microsoft.com/office/2006/metadata/properties" ma:root="true" ma:fieldsID="90ce9f5d65df3377146351696ddd3efa" ns3:_="" ns4:_="">
    <xsd:import namespace="e4c1ce05-e5f0-4c81-a246-c4d1ac965303"/>
    <xsd:import namespace="ece15c1f-51c3-484a-811e-5f7df647bd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15c1f-51c3-484a-811e-5f7df647b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c1ce05-e5f0-4c81-a246-c4d1ac965303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1A3747-F4F9-4D72-83BF-DA3468598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ece15c1f-51c3-484a-811e-5f7df647b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ece15c1f-51c3-484a-811e-5f7df647bd55"/>
    <ds:schemaRef ds:uri="e4c1ce05-e5f0-4c81-a246-c4d1ac96530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21310</TotalTime>
  <Words>741</Words>
  <Application>Microsoft Office PowerPoint</Application>
  <PresentationFormat>On-screen Show (4:3)</PresentationFormat>
  <Paragraphs>134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Times</vt:lpstr>
      <vt:lpstr>Times New Roman</vt:lpstr>
      <vt:lpstr>Office Theme</vt:lpstr>
      <vt:lpstr>Project Management –  Professional Development Series </vt:lpstr>
      <vt:lpstr>Project Status Update (PSU) Process (v1.0)</vt:lpstr>
      <vt:lpstr>Project Status Update (PSU) Process (v2.0) Construction Impact on Operations </vt:lpstr>
      <vt:lpstr>Construction Phase Impact Statement</vt:lpstr>
      <vt:lpstr>Workflow: Project Status Update (v1.0) vs. (v2.0)</vt:lpstr>
      <vt:lpstr>Process &amp; Expectations:</vt:lpstr>
      <vt:lpstr>Automation – </vt:lpstr>
      <vt:lpstr>ArcGIS – Construction Impact Map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Andrew M. Germain</cp:lastModifiedBy>
  <cp:revision>607</cp:revision>
  <cp:lastPrinted>2019-09-26T15:38:16Z</cp:lastPrinted>
  <dcterms:created xsi:type="dcterms:W3CDTF">2014-05-07T13:58:10Z</dcterms:created>
  <dcterms:modified xsi:type="dcterms:W3CDTF">2020-04-14T05:29:17Z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