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sldIdLst>
    <p:sldId id="627" r:id="rId2"/>
    <p:sldId id="259" r:id="rId3"/>
    <p:sldId id="632" r:id="rId4"/>
    <p:sldId id="540" r:id="rId5"/>
    <p:sldId id="631" r:id="rId6"/>
    <p:sldId id="256" r:id="rId7"/>
    <p:sldId id="257" r:id="rId8"/>
    <p:sldId id="629" r:id="rId9"/>
    <p:sldId id="258" r:id="rId10"/>
    <p:sldId id="628" r:id="rId11"/>
    <p:sldId id="630" r:id="rId12"/>
    <p:sldId id="541" r:id="rId13"/>
    <p:sldId id="542" r:id="rId14"/>
  </p:sldIdLst>
  <p:sldSz cx="9601200" cy="7315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58"/>
    <p:restoredTop sz="94663"/>
  </p:normalViewPr>
  <p:slideViewPr>
    <p:cSldViewPr snapToGrid="0" snapToObjects="1">
      <p:cViewPr varScale="1">
        <p:scale>
          <a:sx n="105" d="100"/>
          <a:sy n="105" d="100"/>
        </p:scale>
        <p:origin x="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5298AD-1588-B446-A814-B90BDA034932}" type="doc">
      <dgm:prSet loTypeId="urn:microsoft.com/office/officeart/2005/8/layout/hierarchy3" loCatId="" qsTypeId="urn:microsoft.com/office/officeart/2005/8/quickstyle/simple1" qsCatId="simple" csTypeId="urn:microsoft.com/office/officeart/2005/8/colors/accent1_2" csCatId="accent1" phldr="1"/>
      <dgm:spPr/>
      <dgm:t>
        <a:bodyPr/>
        <a:lstStyle/>
        <a:p>
          <a:endParaRPr lang="en-US"/>
        </a:p>
      </dgm:t>
    </dgm:pt>
    <dgm:pt modelId="{5FD9A8DB-82D2-A147-ADFF-C84E93E78E88}">
      <dgm:prSet phldrT="[Text]"/>
      <dgm:spPr/>
      <dgm:t>
        <a:bodyPr/>
        <a:lstStyle/>
        <a:p>
          <a:pPr algn="l"/>
          <a:r>
            <a:rPr lang="en-US" dirty="0"/>
            <a:t>Past Process</a:t>
          </a:r>
        </a:p>
      </dgm:t>
    </dgm:pt>
    <dgm:pt modelId="{62CCB23A-EAC5-EC42-9CFC-B9283BF2E578}" type="parTrans" cxnId="{C0831649-E25F-CA4F-A5B3-1D0CE8E75963}">
      <dgm:prSet/>
      <dgm:spPr/>
      <dgm:t>
        <a:bodyPr/>
        <a:lstStyle/>
        <a:p>
          <a:endParaRPr lang="en-US"/>
        </a:p>
      </dgm:t>
    </dgm:pt>
    <dgm:pt modelId="{B8F6C39F-DEF0-F942-A6F9-82BCC86B9B4D}" type="sibTrans" cxnId="{C0831649-E25F-CA4F-A5B3-1D0CE8E75963}">
      <dgm:prSet/>
      <dgm:spPr/>
      <dgm:t>
        <a:bodyPr/>
        <a:lstStyle/>
        <a:p>
          <a:endParaRPr lang="en-US"/>
        </a:p>
      </dgm:t>
    </dgm:pt>
    <dgm:pt modelId="{8B89132C-7F9A-A24F-81E5-D16CCF97790B}">
      <dgm:prSet phldrT="[Text]" custT="1"/>
      <dgm:spPr/>
      <dgm:t>
        <a:bodyPr/>
        <a:lstStyle/>
        <a:p>
          <a:r>
            <a:rPr lang="en-US" sz="1400" dirty="0"/>
            <a:t>“The PAR should be initiated at the first phase at which it is understood that total project costs will exceed the PAR dollar threshold unless the phase is a feasibility or concept study costing under $10,000.”</a:t>
          </a:r>
        </a:p>
        <a:p>
          <a:r>
            <a:rPr lang="en-US" sz="1400" dirty="0"/>
            <a:t>Therefore:  All studies &gt; $10,000 required a PAR</a:t>
          </a:r>
        </a:p>
      </dgm:t>
    </dgm:pt>
    <dgm:pt modelId="{C0364974-2602-2346-A950-60EBF76471D8}" type="parTrans" cxnId="{835CEBAA-7E5C-5440-A7D6-FBD9FDB5162F}">
      <dgm:prSet/>
      <dgm:spPr/>
      <dgm:t>
        <a:bodyPr/>
        <a:lstStyle/>
        <a:p>
          <a:endParaRPr lang="en-US"/>
        </a:p>
      </dgm:t>
    </dgm:pt>
    <dgm:pt modelId="{F6FAAA28-EC76-514E-A9FE-0041067DE265}" type="sibTrans" cxnId="{835CEBAA-7E5C-5440-A7D6-FBD9FDB5162F}">
      <dgm:prSet/>
      <dgm:spPr/>
      <dgm:t>
        <a:bodyPr/>
        <a:lstStyle/>
        <a:p>
          <a:endParaRPr lang="en-US"/>
        </a:p>
      </dgm:t>
    </dgm:pt>
    <dgm:pt modelId="{C90F9AF9-9E14-D04F-BB8B-F4980C5FE5B6}">
      <dgm:prSet phldrT="[Text]"/>
      <dgm:spPr/>
      <dgm:t>
        <a:bodyPr/>
        <a:lstStyle/>
        <a:p>
          <a:pPr algn="l"/>
          <a:r>
            <a:rPr lang="en-US" dirty="0"/>
            <a:t>Current Process</a:t>
          </a:r>
        </a:p>
      </dgm:t>
    </dgm:pt>
    <dgm:pt modelId="{DF5DA753-D39B-1A4F-A6AD-BA3D20A33EB7}" type="parTrans" cxnId="{3F30362C-651D-714A-B9C0-18E6187455CF}">
      <dgm:prSet/>
      <dgm:spPr/>
      <dgm:t>
        <a:bodyPr/>
        <a:lstStyle/>
        <a:p>
          <a:endParaRPr lang="en-US"/>
        </a:p>
      </dgm:t>
    </dgm:pt>
    <dgm:pt modelId="{3FEB67F5-1C80-0A45-A346-E01DA7280330}" type="sibTrans" cxnId="{3F30362C-651D-714A-B9C0-18E6187455CF}">
      <dgm:prSet/>
      <dgm:spPr/>
      <dgm:t>
        <a:bodyPr/>
        <a:lstStyle/>
        <a:p>
          <a:endParaRPr lang="en-US"/>
        </a:p>
      </dgm:t>
    </dgm:pt>
    <dgm:pt modelId="{28B5FA00-32DA-D44F-8CBC-FEF6AF631C57}">
      <dgm:prSet phldrT="[Text]" custT="1"/>
      <dgm:spPr/>
      <dgm:t>
        <a:bodyPr/>
        <a:lstStyle/>
        <a:p>
          <a:r>
            <a:rPr lang="en-US" sz="1800" dirty="0"/>
            <a:t>Cost of Study &lt;$10,000</a:t>
          </a:r>
        </a:p>
        <a:p>
          <a:r>
            <a:rPr lang="en-US" sz="1800" dirty="0"/>
            <a:t>PAR Not Required</a:t>
          </a:r>
        </a:p>
      </dgm:t>
    </dgm:pt>
    <dgm:pt modelId="{325BA9F9-C40E-7D4C-960A-C86F4F90A4DB}" type="parTrans" cxnId="{8E93B911-5FB4-4E4D-B512-A3A8B2591BA3}">
      <dgm:prSet/>
      <dgm:spPr/>
      <dgm:t>
        <a:bodyPr/>
        <a:lstStyle/>
        <a:p>
          <a:endParaRPr lang="en-US"/>
        </a:p>
      </dgm:t>
    </dgm:pt>
    <dgm:pt modelId="{62F3E7BD-80E9-BF42-98AE-D0B77FF0C441}" type="sibTrans" cxnId="{8E93B911-5FB4-4E4D-B512-A3A8B2591BA3}">
      <dgm:prSet/>
      <dgm:spPr/>
      <dgm:t>
        <a:bodyPr/>
        <a:lstStyle/>
        <a:p>
          <a:endParaRPr lang="en-US"/>
        </a:p>
      </dgm:t>
    </dgm:pt>
    <dgm:pt modelId="{A3F0A7DC-02F7-C94F-8B7B-C0E5E6368393}">
      <dgm:prSet phldrT="[Text]" custT="1"/>
      <dgm:spPr/>
      <dgm:t>
        <a:bodyPr/>
        <a:lstStyle/>
        <a:p>
          <a:r>
            <a:rPr lang="en-US" sz="1800" dirty="0"/>
            <a:t>Cost of Study &gt; $100,000</a:t>
          </a:r>
        </a:p>
        <a:p>
          <a:r>
            <a:rPr lang="en-US" sz="1800" dirty="0"/>
            <a:t>PAR is Required</a:t>
          </a:r>
        </a:p>
      </dgm:t>
    </dgm:pt>
    <dgm:pt modelId="{8938E8C7-2AD0-8D43-9E2A-A6BDE9036ECD}" type="parTrans" cxnId="{13806EDB-D36A-C646-96BA-A5E29A1D6CE5}">
      <dgm:prSet/>
      <dgm:spPr/>
      <dgm:t>
        <a:bodyPr/>
        <a:lstStyle/>
        <a:p>
          <a:endParaRPr lang="en-US"/>
        </a:p>
      </dgm:t>
    </dgm:pt>
    <dgm:pt modelId="{0C35AFFE-7268-D84C-9631-7D711F3CCE17}" type="sibTrans" cxnId="{13806EDB-D36A-C646-96BA-A5E29A1D6CE5}">
      <dgm:prSet/>
      <dgm:spPr/>
      <dgm:t>
        <a:bodyPr/>
        <a:lstStyle/>
        <a:p>
          <a:endParaRPr lang="en-US"/>
        </a:p>
      </dgm:t>
    </dgm:pt>
    <dgm:pt modelId="{794221A9-261B-EE47-9448-AFE5B210D442}">
      <dgm:prSet phldrT="[Text]" custT="1"/>
      <dgm:spPr/>
      <dgm:t>
        <a:bodyPr/>
        <a:lstStyle/>
        <a:p>
          <a:pPr>
            <a:lnSpc>
              <a:spcPct val="100000"/>
            </a:lnSpc>
            <a:spcAft>
              <a:spcPts val="200"/>
            </a:spcAft>
          </a:pPr>
          <a:r>
            <a:rPr lang="en-US" sz="1800" dirty="0"/>
            <a:t>Cost of Study $10,000-$99,999 &amp; Project is Planned</a:t>
          </a:r>
        </a:p>
        <a:p>
          <a:pPr>
            <a:lnSpc>
              <a:spcPct val="100000"/>
            </a:lnSpc>
            <a:spcAft>
              <a:spcPts val="200"/>
            </a:spcAft>
          </a:pPr>
          <a:r>
            <a:rPr lang="en-US" sz="1200" dirty="0"/>
            <a:t>Study will inform work that is intended to occur and that will likely exceed the PAR threshold when it does occur.</a:t>
          </a:r>
        </a:p>
        <a:p>
          <a:pPr>
            <a:lnSpc>
              <a:spcPct val="100000"/>
            </a:lnSpc>
            <a:spcAft>
              <a:spcPts val="200"/>
            </a:spcAft>
          </a:pPr>
          <a:r>
            <a:rPr lang="en-US" sz="1200" b="1" dirty="0"/>
            <a:t>PAR is Required</a:t>
          </a:r>
        </a:p>
      </dgm:t>
    </dgm:pt>
    <dgm:pt modelId="{ADAEAD2B-7A85-8142-B77A-6E1FF73CBEC9}" type="parTrans" cxnId="{91AEBA6B-A958-4B45-875A-5CC9EF50A471}">
      <dgm:prSet/>
      <dgm:spPr/>
      <dgm:t>
        <a:bodyPr/>
        <a:lstStyle/>
        <a:p>
          <a:endParaRPr lang="en-US"/>
        </a:p>
      </dgm:t>
    </dgm:pt>
    <dgm:pt modelId="{632BA267-F5AA-484F-B67D-03DDBF9198DC}" type="sibTrans" cxnId="{91AEBA6B-A958-4B45-875A-5CC9EF50A471}">
      <dgm:prSet/>
      <dgm:spPr/>
      <dgm:t>
        <a:bodyPr/>
        <a:lstStyle/>
        <a:p>
          <a:endParaRPr lang="en-US"/>
        </a:p>
      </dgm:t>
    </dgm:pt>
    <dgm:pt modelId="{67C83835-0704-984F-9690-870B69F45EF6}">
      <dgm:prSet phldrT="[Text]" custT="1"/>
      <dgm:spPr>
        <a:solidFill>
          <a:schemeClr val="accent5">
            <a:lumMod val="40000"/>
            <a:lumOff val="60000"/>
            <a:alpha val="90000"/>
          </a:schemeClr>
        </a:solidFill>
      </dgm:spPr>
      <dgm:t>
        <a:bodyPr/>
        <a:lstStyle/>
        <a:p>
          <a:pPr>
            <a:lnSpc>
              <a:spcPct val="100000"/>
            </a:lnSpc>
            <a:spcAft>
              <a:spcPts val="200"/>
            </a:spcAft>
          </a:pPr>
          <a:r>
            <a:rPr lang="en-US" sz="1800" dirty="0"/>
            <a:t>Cost of Study $10,000-$99,999 &amp; Project is Uncertain</a:t>
          </a:r>
        </a:p>
        <a:p>
          <a:pPr>
            <a:lnSpc>
              <a:spcPct val="100000"/>
            </a:lnSpc>
            <a:spcAft>
              <a:spcPts val="200"/>
            </a:spcAft>
          </a:pPr>
          <a:r>
            <a:rPr lang="en-US" sz="1200" dirty="0"/>
            <a:t>Scoping and/or budgeting developed in study will inform longer-range plans, priorities, and true feasibility (e.g., Is it even possible?  How urgent is this?).</a:t>
          </a:r>
        </a:p>
        <a:p>
          <a:pPr>
            <a:lnSpc>
              <a:spcPct val="100000"/>
            </a:lnSpc>
            <a:spcAft>
              <a:spcPts val="200"/>
            </a:spcAft>
          </a:pPr>
          <a:r>
            <a:rPr lang="en-US" sz="1200" b="1" dirty="0"/>
            <a:t>Need for PAR will be Evaluated</a:t>
          </a:r>
        </a:p>
      </dgm:t>
    </dgm:pt>
    <dgm:pt modelId="{9B11D199-EA66-2046-ADDB-AE7FEC38E2CD}" type="parTrans" cxnId="{4811EC74-0AFF-DD42-BEF4-A7B357610D96}">
      <dgm:prSet/>
      <dgm:spPr/>
      <dgm:t>
        <a:bodyPr/>
        <a:lstStyle/>
        <a:p>
          <a:endParaRPr lang="en-US"/>
        </a:p>
      </dgm:t>
    </dgm:pt>
    <dgm:pt modelId="{E341BD6F-0822-E64D-A437-6401420744D0}" type="sibTrans" cxnId="{4811EC74-0AFF-DD42-BEF4-A7B357610D96}">
      <dgm:prSet/>
      <dgm:spPr/>
      <dgm:t>
        <a:bodyPr/>
        <a:lstStyle/>
        <a:p>
          <a:endParaRPr lang="en-US"/>
        </a:p>
      </dgm:t>
    </dgm:pt>
    <dgm:pt modelId="{36B30AD8-A726-6242-BB2B-6F40F7F00617}" type="pres">
      <dgm:prSet presAssocID="{D55298AD-1588-B446-A814-B90BDA034932}" presName="diagram" presStyleCnt="0">
        <dgm:presLayoutVars>
          <dgm:chPref val="1"/>
          <dgm:dir/>
          <dgm:animOne val="branch"/>
          <dgm:animLvl val="lvl"/>
          <dgm:resizeHandles/>
        </dgm:presLayoutVars>
      </dgm:prSet>
      <dgm:spPr/>
    </dgm:pt>
    <dgm:pt modelId="{BDF954BB-7960-314A-A354-9CDE1F17B4E0}" type="pres">
      <dgm:prSet presAssocID="{5FD9A8DB-82D2-A147-ADFF-C84E93E78E88}" presName="root" presStyleCnt="0"/>
      <dgm:spPr/>
    </dgm:pt>
    <dgm:pt modelId="{C7E18EFF-B496-2740-844F-E63A1BDAA582}" type="pres">
      <dgm:prSet presAssocID="{5FD9A8DB-82D2-A147-ADFF-C84E93E78E88}" presName="rootComposite" presStyleCnt="0"/>
      <dgm:spPr/>
    </dgm:pt>
    <dgm:pt modelId="{E96FEE3A-9DC1-604D-B435-15CCE0F92F41}" type="pres">
      <dgm:prSet presAssocID="{5FD9A8DB-82D2-A147-ADFF-C84E93E78E88}" presName="rootText" presStyleLbl="node1" presStyleIdx="0" presStyleCnt="2" custScaleX="150178" custLinFactNeighborX="-52597" custLinFactNeighborY="-4306"/>
      <dgm:spPr/>
    </dgm:pt>
    <dgm:pt modelId="{86CD3640-4316-4543-BB9F-BE36C315880C}" type="pres">
      <dgm:prSet presAssocID="{5FD9A8DB-82D2-A147-ADFF-C84E93E78E88}" presName="rootConnector" presStyleLbl="node1" presStyleIdx="0" presStyleCnt="2"/>
      <dgm:spPr/>
    </dgm:pt>
    <dgm:pt modelId="{01C7E905-C36F-0445-B9F4-FEAFFF6B2C1B}" type="pres">
      <dgm:prSet presAssocID="{5FD9A8DB-82D2-A147-ADFF-C84E93E78E88}" presName="childShape" presStyleCnt="0"/>
      <dgm:spPr/>
    </dgm:pt>
    <dgm:pt modelId="{B6C20991-7CD9-6344-A566-F98BD3CF5932}" type="pres">
      <dgm:prSet presAssocID="{C0364974-2602-2346-A950-60EBF76471D8}" presName="Name13" presStyleLbl="parChTrans1D2" presStyleIdx="0" presStyleCnt="5"/>
      <dgm:spPr/>
    </dgm:pt>
    <dgm:pt modelId="{A5E6FA75-EDC4-D74A-9C68-79C0DDA83D18}" type="pres">
      <dgm:prSet presAssocID="{8B89132C-7F9A-A24F-81E5-D16CCF97790B}" presName="childText" presStyleLbl="bgAcc1" presStyleIdx="0" presStyleCnt="5" custScaleX="146705" custScaleY="266816" custLinFactNeighborX="-23085">
        <dgm:presLayoutVars>
          <dgm:bulletEnabled val="1"/>
        </dgm:presLayoutVars>
      </dgm:prSet>
      <dgm:spPr/>
    </dgm:pt>
    <dgm:pt modelId="{5DCB006D-C9D9-8540-9AA6-D8FFCDAA229C}" type="pres">
      <dgm:prSet presAssocID="{C90F9AF9-9E14-D04F-BB8B-F4980C5FE5B6}" presName="root" presStyleCnt="0"/>
      <dgm:spPr/>
    </dgm:pt>
    <dgm:pt modelId="{1E761253-2E41-B14E-B8CB-19E1E08FF88C}" type="pres">
      <dgm:prSet presAssocID="{C90F9AF9-9E14-D04F-BB8B-F4980C5FE5B6}" presName="rootComposite" presStyleCnt="0"/>
      <dgm:spPr/>
    </dgm:pt>
    <dgm:pt modelId="{B4A8F3FA-18BE-934B-A303-9DF8B2EAB9C2}" type="pres">
      <dgm:prSet presAssocID="{C90F9AF9-9E14-D04F-BB8B-F4980C5FE5B6}" presName="rootText" presStyleLbl="node1" presStyleIdx="1" presStyleCnt="2" custScaleX="188293" custLinFactNeighborY="-2588"/>
      <dgm:spPr/>
    </dgm:pt>
    <dgm:pt modelId="{4123AD8C-150F-C34F-B474-1D9796C7BA0D}" type="pres">
      <dgm:prSet presAssocID="{C90F9AF9-9E14-D04F-BB8B-F4980C5FE5B6}" presName="rootConnector" presStyleLbl="node1" presStyleIdx="1" presStyleCnt="2"/>
      <dgm:spPr/>
    </dgm:pt>
    <dgm:pt modelId="{EC0C0C62-B2C8-A043-B04A-0D2B1939D209}" type="pres">
      <dgm:prSet presAssocID="{C90F9AF9-9E14-D04F-BB8B-F4980C5FE5B6}" presName="childShape" presStyleCnt="0"/>
      <dgm:spPr/>
    </dgm:pt>
    <dgm:pt modelId="{0F8ED953-0193-8E49-AED9-AF22FE92C1E5}" type="pres">
      <dgm:prSet presAssocID="{325BA9F9-C40E-7D4C-960A-C86F4F90A4DB}" presName="Name13" presStyleLbl="parChTrans1D2" presStyleIdx="1" presStyleCnt="5"/>
      <dgm:spPr/>
    </dgm:pt>
    <dgm:pt modelId="{EFCE160A-83DE-5D4D-884D-2A4E376EE164}" type="pres">
      <dgm:prSet presAssocID="{28B5FA00-32DA-D44F-8CBC-FEF6AF631C57}" presName="childText" presStyleLbl="bgAcc1" presStyleIdx="1" presStyleCnt="5" custScaleX="375897" custLinFactNeighborY="-12940">
        <dgm:presLayoutVars>
          <dgm:bulletEnabled val="1"/>
        </dgm:presLayoutVars>
      </dgm:prSet>
      <dgm:spPr/>
    </dgm:pt>
    <dgm:pt modelId="{1A419044-4DDA-A648-BDC7-2857172F55DF}" type="pres">
      <dgm:prSet presAssocID="{ADAEAD2B-7A85-8142-B77A-6E1FF73CBEC9}" presName="Name13" presStyleLbl="parChTrans1D2" presStyleIdx="2" presStyleCnt="5"/>
      <dgm:spPr/>
    </dgm:pt>
    <dgm:pt modelId="{76A7DF8E-2804-5240-8D67-4680BF61A19B}" type="pres">
      <dgm:prSet presAssocID="{794221A9-261B-EE47-9448-AFE5B210D442}" presName="childText" presStyleLbl="bgAcc1" presStyleIdx="2" presStyleCnt="5" custScaleX="375897" custScaleY="127437" custLinFactNeighborY="-12939">
        <dgm:presLayoutVars>
          <dgm:bulletEnabled val="1"/>
        </dgm:presLayoutVars>
      </dgm:prSet>
      <dgm:spPr/>
    </dgm:pt>
    <dgm:pt modelId="{5DF65E72-9815-8045-BB3C-467D58B0A41F}" type="pres">
      <dgm:prSet presAssocID="{9B11D199-EA66-2046-ADDB-AE7FEC38E2CD}" presName="Name13" presStyleLbl="parChTrans1D2" presStyleIdx="3" presStyleCnt="5"/>
      <dgm:spPr/>
    </dgm:pt>
    <dgm:pt modelId="{B013A579-29D4-6849-9D56-1A222B2CA0B6}" type="pres">
      <dgm:prSet presAssocID="{67C83835-0704-984F-9690-870B69F45EF6}" presName="childText" presStyleLbl="bgAcc1" presStyleIdx="3" presStyleCnt="5" custScaleX="375897" custScaleY="133194" custLinFactNeighborY="-6470">
        <dgm:presLayoutVars>
          <dgm:bulletEnabled val="1"/>
        </dgm:presLayoutVars>
      </dgm:prSet>
      <dgm:spPr/>
    </dgm:pt>
    <dgm:pt modelId="{C8AD5B73-6040-BE40-9DAC-5B5D50BB35D3}" type="pres">
      <dgm:prSet presAssocID="{8938E8C7-2AD0-8D43-9E2A-A6BDE9036ECD}" presName="Name13" presStyleLbl="parChTrans1D2" presStyleIdx="4" presStyleCnt="5"/>
      <dgm:spPr/>
    </dgm:pt>
    <dgm:pt modelId="{24AA40B9-FBC0-034E-8333-0BED373FD15C}" type="pres">
      <dgm:prSet presAssocID="{A3F0A7DC-02F7-C94F-8B7B-C0E5E6368393}" presName="childText" presStyleLbl="bgAcc1" presStyleIdx="4" presStyleCnt="5" custScaleX="375897" custLinFactNeighborY="-6470">
        <dgm:presLayoutVars>
          <dgm:bulletEnabled val="1"/>
        </dgm:presLayoutVars>
      </dgm:prSet>
      <dgm:spPr/>
    </dgm:pt>
  </dgm:ptLst>
  <dgm:cxnLst>
    <dgm:cxn modelId="{8E93B911-5FB4-4E4D-B512-A3A8B2591BA3}" srcId="{C90F9AF9-9E14-D04F-BB8B-F4980C5FE5B6}" destId="{28B5FA00-32DA-D44F-8CBC-FEF6AF631C57}" srcOrd="0" destOrd="0" parTransId="{325BA9F9-C40E-7D4C-960A-C86F4F90A4DB}" sibTransId="{62F3E7BD-80E9-BF42-98AE-D0B77FF0C441}"/>
    <dgm:cxn modelId="{337EB71B-C394-3641-B867-BB30DC81E012}" type="presOf" srcId="{ADAEAD2B-7A85-8142-B77A-6E1FF73CBEC9}" destId="{1A419044-4DDA-A648-BDC7-2857172F55DF}" srcOrd="0" destOrd="0" presId="urn:microsoft.com/office/officeart/2005/8/layout/hierarchy3"/>
    <dgm:cxn modelId="{3F30362C-651D-714A-B9C0-18E6187455CF}" srcId="{D55298AD-1588-B446-A814-B90BDA034932}" destId="{C90F9AF9-9E14-D04F-BB8B-F4980C5FE5B6}" srcOrd="1" destOrd="0" parTransId="{DF5DA753-D39B-1A4F-A6AD-BA3D20A33EB7}" sibTransId="{3FEB67F5-1C80-0A45-A346-E01DA7280330}"/>
    <dgm:cxn modelId="{88503B38-271A-F846-A6DB-60D13877D573}" type="presOf" srcId="{C90F9AF9-9E14-D04F-BB8B-F4980C5FE5B6}" destId="{B4A8F3FA-18BE-934B-A303-9DF8B2EAB9C2}" srcOrd="0" destOrd="0" presId="urn:microsoft.com/office/officeart/2005/8/layout/hierarchy3"/>
    <dgm:cxn modelId="{BE1FB03B-B52B-5649-8ADB-66C72790F54E}" type="presOf" srcId="{9B11D199-EA66-2046-ADDB-AE7FEC38E2CD}" destId="{5DF65E72-9815-8045-BB3C-467D58B0A41F}" srcOrd="0" destOrd="0" presId="urn:microsoft.com/office/officeart/2005/8/layout/hierarchy3"/>
    <dgm:cxn modelId="{8825BB48-0E32-B441-AAFA-C0E87292F5E6}" type="presOf" srcId="{A3F0A7DC-02F7-C94F-8B7B-C0E5E6368393}" destId="{24AA40B9-FBC0-034E-8333-0BED373FD15C}" srcOrd="0" destOrd="0" presId="urn:microsoft.com/office/officeart/2005/8/layout/hierarchy3"/>
    <dgm:cxn modelId="{C0831649-E25F-CA4F-A5B3-1D0CE8E75963}" srcId="{D55298AD-1588-B446-A814-B90BDA034932}" destId="{5FD9A8DB-82D2-A147-ADFF-C84E93E78E88}" srcOrd="0" destOrd="0" parTransId="{62CCB23A-EAC5-EC42-9CFC-B9283BF2E578}" sibTransId="{B8F6C39F-DEF0-F942-A6F9-82BCC86B9B4D}"/>
    <dgm:cxn modelId="{91AEBA6B-A958-4B45-875A-5CC9EF50A471}" srcId="{C90F9AF9-9E14-D04F-BB8B-F4980C5FE5B6}" destId="{794221A9-261B-EE47-9448-AFE5B210D442}" srcOrd="1" destOrd="0" parTransId="{ADAEAD2B-7A85-8142-B77A-6E1FF73CBEC9}" sibTransId="{632BA267-F5AA-484F-B67D-03DDBF9198DC}"/>
    <dgm:cxn modelId="{4811EC74-0AFF-DD42-BEF4-A7B357610D96}" srcId="{C90F9AF9-9E14-D04F-BB8B-F4980C5FE5B6}" destId="{67C83835-0704-984F-9690-870B69F45EF6}" srcOrd="2" destOrd="0" parTransId="{9B11D199-EA66-2046-ADDB-AE7FEC38E2CD}" sibTransId="{E341BD6F-0822-E64D-A437-6401420744D0}"/>
    <dgm:cxn modelId="{51178080-5263-1047-A086-883824824825}" type="presOf" srcId="{C90F9AF9-9E14-D04F-BB8B-F4980C5FE5B6}" destId="{4123AD8C-150F-C34F-B474-1D9796C7BA0D}" srcOrd="1" destOrd="0" presId="urn:microsoft.com/office/officeart/2005/8/layout/hierarchy3"/>
    <dgm:cxn modelId="{71FCFB98-92C2-194D-A6C6-9BE82F583189}" type="presOf" srcId="{C0364974-2602-2346-A950-60EBF76471D8}" destId="{B6C20991-7CD9-6344-A566-F98BD3CF5932}" srcOrd="0" destOrd="0" presId="urn:microsoft.com/office/officeart/2005/8/layout/hierarchy3"/>
    <dgm:cxn modelId="{835CEBAA-7E5C-5440-A7D6-FBD9FDB5162F}" srcId="{5FD9A8DB-82D2-A147-ADFF-C84E93E78E88}" destId="{8B89132C-7F9A-A24F-81E5-D16CCF97790B}" srcOrd="0" destOrd="0" parTransId="{C0364974-2602-2346-A950-60EBF76471D8}" sibTransId="{F6FAAA28-EC76-514E-A9FE-0041067DE265}"/>
    <dgm:cxn modelId="{DD8D97AE-F12B-0043-8E2C-1F1093A9FC30}" type="presOf" srcId="{D55298AD-1588-B446-A814-B90BDA034932}" destId="{36B30AD8-A726-6242-BB2B-6F40F7F00617}" srcOrd="0" destOrd="0" presId="urn:microsoft.com/office/officeart/2005/8/layout/hierarchy3"/>
    <dgm:cxn modelId="{A825F2B7-40FA-A64B-8B63-F538A0CC229F}" type="presOf" srcId="{5FD9A8DB-82D2-A147-ADFF-C84E93E78E88}" destId="{86CD3640-4316-4543-BB9F-BE36C315880C}" srcOrd="1" destOrd="0" presId="urn:microsoft.com/office/officeart/2005/8/layout/hierarchy3"/>
    <dgm:cxn modelId="{ED3F41C1-2691-BD49-AB19-D8EBEA02E9CF}" type="presOf" srcId="{8938E8C7-2AD0-8D43-9E2A-A6BDE9036ECD}" destId="{C8AD5B73-6040-BE40-9DAC-5B5D50BB35D3}" srcOrd="0" destOrd="0" presId="urn:microsoft.com/office/officeart/2005/8/layout/hierarchy3"/>
    <dgm:cxn modelId="{DC3C77C8-EB85-F74F-A805-E41C064306D3}" type="presOf" srcId="{5FD9A8DB-82D2-A147-ADFF-C84E93E78E88}" destId="{E96FEE3A-9DC1-604D-B435-15CCE0F92F41}" srcOrd="0" destOrd="0" presId="urn:microsoft.com/office/officeart/2005/8/layout/hierarchy3"/>
    <dgm:cxn modelId="{241775CB-AAD4-A84C-B0DD-C613F4D28D03}" type="presOf" srcId="{8B89132C-7F9A-A24F-81E5-D16CCF97790B}" destId="{A5E6FA75-EDC4-D74A-9C68-79C0DDA83D18}" srcOrd="0" destOrd="0" presId="urn:microsoft.com/office/officeart/2005/8/layout/hierarchy3"/>
    <dgm:cxn modelId="{B7793BCD-ED76-344A-92E9-12C1735B7BFD}" type="presOf" srcId="{67C83835-0704-984F-9690-870B69F45EF6}" destId="{B013A579-29D4-6849-9D56-1A222B2CA0B6}" srcOrd="0" destOrd="0" presId="urn:microsoft.com/office/officeart/2005/8/layout/hierarchy3"/>
    <dgm:cxn modelId="{DB6E78CD-7D4F-B04E-9D6B-2FD6E25EF0D8}" type="presOf" srcId="{794221A9-261B-EE47-9448-AFE5B210D442}" destId="{76A7DF8E-2804-5240-8D67-4680BF61A19B}" srcOrd="0" destOrd="0" presId="urn:microsoft.com/office/officeart/2005/8/layout/hierarchy3"/>
    <dgm:cxn modelId="{13806EDB-D36A-C646-96BA-A5E29A1D6CE5}" srcId="{C90F9AF9-9E14-D04F-BB8B-F4980C5FE5B6}" destId="{A3F0A7DC-02F7-C94F-8B7B-C0E5E6368393}" srcOrd="3" destOrd="0" parTransId="{8938E8C7-2AD0-8D43-9E2A-A6BDE9036ECD}" sibTransId="{0C35AFFE-7268-D84C-9631-7D711F3CCE17}"/>
    <dgm:cxn modelId="{3C3303F8-6912-AA4A-8248-EDFF18C85BF2}" type="presOf" srcId="{28B5FA00-32DA-D44F-8CBC-FEF6AF631C57}" destId="{EFCE160A-83DE-5D4D-884D-2A4E376EE164}" srcOrd="0" destOrd="0" presId="urn:microsoft.com/office/officeart/2005/8/layout/hierarchy3"/>
    <dgm:cxn modelId="{966BCDFD-E9B4-944C-999F-271B7B97458B}" type="presOf" srcId="{325BA9F9-C40E-7D4C-960A-C86F4F90A4DB}" destId="{0F8ED953-0193-8E49-AED9-AF22FE92C1E5}" srcOrd="0" destOrd="0" presId="urn:microsoft.com/office/officeart/2005/8/layout/hierarchy3"/>
    <dgm:cxn modelId="{CD00DF45-3871-8746-999B-99C2B508EFDD}" type="presParOf" srcId="{36B30AD8-A726-6242-BB2B-6F40F7F00617}" destId="{BDF954BB-7960-314A-A354-9CDE1F17B4E0}" srcOrd="0" destOrd="0" presId="urn:microsoft.com/office/officeart/2005/8/layout/hierarchy3"/>
    <dgm:cxn modelId="{E4FA61F7-20CF-8C4C-B40C-33534C201F8A}" type="presParOf" srcId="{BDF954BB-7960-314A-A354-9CDE1F17B4E0}" destId="{C7E18EFF-B496-2740-844F-E63A1BDAA582}" srcOrd="0" destOrd="0" presId="urn:microsoft.com/office/officeart/2005/8/layout/hierarchy3"/>
    <dgm:cxn modelId="{6E75F61A-423B-2344-A359-16EC26320121}" type="presParOf" srcId="{C7E18EFF-B496-2740-844F-E63A1BDAA582}" destId="{E96FEE3A-9DC1-604D-B435-15CCE0F92F41}" srcOrd="0" destOrd="0" presId="urn:microsoft.com/office/officeart/2005/8/layout/hierarchy3"/>
    <dgm:cxn modelId="{2476880F-080A-154C-BB83-FF9E6165CCA1}" type="presParOf" srcId="{C7E18EFF-B496-2740-844F-E63A1BDAA582}" destId="{86CD3640-4316-4543-BB9F-BE36C315880C}" srcOrd="1" destOrd="0" presId="urn:microsoft.com/office/officeart/2005/8/layout/hierarchy3"/>
    <dgm:cxn modelId="{E4C470F6-4725-8F4D-9FB5-41A61921D04A}" type="presParOf" srcId="{BDF954BB-7960-314A-A354-9CDE1F17B4E0}" destId="{01C7E905-C36F-0445-B9F4-FEAFFF6B2C1B}" srcOrd="1" destOrd="0" presId="urn:microsoft.com/office/officeart/2005/8/layout/hierarchy3"/>
    <dgm:cxn modelId="{15AB28A2-2A70-A640-8F2E-C9AF71E02AE0}" type="presParOf" srcId="{01C7E905-C36F-0445-B9F4-FEAFFF6B2C1B}" destId="{B6C20991-7CD9-6344-A566-F98BD3CF5932}" srcOrd="0" destOrd="0" presId="urn:microsoft.com/office/officeart/2005/8/layout/hierarchy3"/>
    <dgm:cxn modelId="{C47F3977-D8E9-C14D-9E66-9D5C9700BFC1}" type="presParOf" srcId="{01C7E905-C36F-0445-B9F4-FEAFFF6B2C1B}" destId="{A5E6FA75-EDC4-D74A-9C68-79C0DDA83D18}" srcOrd="1" destOrd="0" presId="urn:microsoft.com/office/officeart/2005/8/layout/hierarchy3"/>
    <dgm:cxn modelId="{27853769-0E0A-0A4C-98D2-748E82D5C80B}" type="presParOf" srcId="{36B30AD8-A726-6242-BB2B-6F40F7F00617}" destId="{5DCB006D-C9D9-8540-9AA6-D8FFCDAA229C}" srcOrd="1" destOrd="0" presId="urn:microsoft.com/office/officeart/2005/8/layout/hierarchy3"/>
    <dgm:cxn modelId="{10929955-BA9F-1D4B-B6A0-3216767AE858}" type="presParOf" srcId="{5DCB006D-C9D9-8540-9AA6-D8FFCDAA229C}" destId="{1E761253-2E41-B14E-B8CB-19E1E08FF88C}" srcOrd="0" destOrd="0" presId="urn:microsoft.com/office/officeart/2005/8/layout/hierarchy3"/>
    <dgm:cxn modelId="{40C201E9-335D-3F4F-9980-426C74489DF6}" type="presParOf" srcId="{1E761253-2E41-B14E-B8CB-19E1E08FF88C}" destId="{B4A8F3FA-18BE-934B-A303-9DF8B2EAB9C2}" srcOrd="0" destOrd="0" presId="urn:microsoft.com/office/officeart/2005/8/layout/hierarchy3"/>
    <dgm:cxn modelId="{8C795AEC-3593-D146-936A-258BEDFF7DF1}" type="presParOf" srcId="{1E761253-2E41-B14E-B8CB-19E1E08FF88C}" destId="{4123AD8C-150F-C34F-B474-1D9796C7BA0D}" srcOrd="1" destOrd="0" presId="urn:microsoft.com/office/officeart/2005/8/layout/hierarchy3"/>
    <dgm:cxn modelId="{964C4B96-670C-3549-A928-6BFF9BAE0796}" type="presParOf" srcId="{5DCB006D-C9D9-8540-9AA6-D8FFCDAA229C}" destId="{EC0C0C62-B2C8-A043-B04A-0D2B1939D209}" srcOrd="1" destOrd="0" presId="urn:microsoft.com/office/officeart/2005/8/layout/hierarchy3"/>
    <dgm:cxn modelId="{7112C5DB-0B10-9A4E-8919-A069CDF36F23}" type="presParOf" srcId="{EC0C0C62-B2C8-A043-B04A-0D2B1939D209}" destId="{0F8ED953-0193-8E49-AED9-AF22FE92C1E5}" srcOrd="0" destOrd="0" presId="urn:microsoft.com/office/officeart/2005/8/layout/hierarchy3"/>
    <dgm:cxn modelId="{F154538D-63DE-C24D-BD9B-FEFF4247025B}" type="presParOf" srcId="{EC0C0C62-B2C8-A043-B04A-0D2B1939D209}" destId="{EFCE160A-83DE-5D4D-884D-2A4E376EE164}" srcOrd="1" destOrd="0" presId="urn:microsoft.com/office/officeart/2005/8/layout/hierarchy3"/>
    <dgm:cxn modelId="{52B3F133-49DE-8B4E-86CD-402DF173BFE7}" type="presParOf" srcId="{EC0C0C62-B2C8-A043-B04A-0D2B1939D209}" destId="{1A419044-4DDA-A648-BDC7-2857172F55DF}" srcOrd="2" destOrd="0" presId="urn:microsoft.com/office/officeart/2005/8/layout/hierarchy3"/>
    <dgm:cxn modelId="{90614372-947D-3D41-AB8D-1CA62A03E945}" type="presParOf" srcId="{EC0C0C62-B2C8-A043-B04A-0D2B1939D209}" destId="{76A7DF8E-2804-5240-8D67-4680BF61A19B}" srcOrd="3" destOrd="0" presId="urn:microsoft.com/office/officeart/2005/8/layout/hierarchy3"/>
    <dgm:cxn modelId="{C338BF5D-2E14-9343-BAA2-7B6EA677A3F8}" type="presParOf" srcId="{EC0C0C62-B2C8-A043-B04A-0D2B1939D209}" destId="{5DF65E72-9815-8045-BB3C-467D58B0A41F}" srcOrd="4" destOrd="0" presId="urn:microsoft.com/office/officeart/2005/8/layout/hierarchy3"/>
    <dgm:cxn modelId="{9F27C154-46D2-0A4A-A2E1-7058A61A6195}" type="presParOf" srcId="{EC0C0C62-B2C8-A043-B04A-0D2B1939D209}" destId="{B013A579-29D4-6849-9D56-1A222B2CA0B6}" srcOrd="5" destOrd="0" presId="urn:microsoft.com/office/officeart/2005/8/layout/hierarchy3"/>
    <dgm:cxn modelId="{FB877943-84FB-7F43-BD1B-5B74F363D88D}" type="presParOf" srcId="{EC0C0C62-B2C8-A043-B04A-0D2B1939D209}" destId="{C8AD5B73-6040-BE40-9DAC-5B5D50BB35D3}" srcOrd="6" destOrd="0" presId="urn:microsoft.com/office/officeart/2005/8/layout/hierarchy3"/>
    <dgm:cxn modelId="{38A467BE-058E-8C4C-8BD9-5C38C1B85C60}" type="presParOf" srcId="{EC0C0C62-B2C8-A043-B04A-0D2B1939D209}" destId="{24AA40B9-FBC0-034E-8333-0BED373FD15C}"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21DB3D-C87B-C244-AFCD-D08C37302E2F}" type="doc">
      <dgm:prSet loTypeId="urn:microsoft.com/office/officeart/2005/8/layout/StepDownProcess" loCatId="" qsTypeId="urn:microsoft.com/office/officeart/2005/8/quickstyle/simple1" qsCatId="simple" csTypeId="urn:microsoft.com/office/officeart/2005/8/colors/accent1_2" csCatId="accent1" phldr="1"/>
      <dgm:spPr/>
      <dgm:t>
        <a:bodyPr/>
        <a:lstStyle/>
        <a:p>
          <a:endParaRPr lang="en-US"/>
        </a:p>
      </dgm:t>
    </dgm:pt>
    <dgm:pt modelId="{D89C79FF-2A8C-C745-B047-31E9759D8FBC}">
      <dgm:prSet phldrT="[Text]" custT="1"/>
      <dgm:spPr/>
      <dgm:t>
        <a:bodyPr/>
        <a:lstStyle/>
        <a:p>
          <a:r>
            <a:rPr lang="en-US" sz="1400" dirty="0"/>
            <a:t>Unit/College submits a Project Intake Request (PIR) with a Project Type of “Planning/Study”</a:t>
          </a:r>
        </a:p>
      </dgm:t>
    </dgm:pt>
    <dgm:pt modelId="{F45D199A-2998-1E44-98A0-C4AC84B9E1B0}" type="parTrans" cxnId="{D5FE5ECE-625F-914E-A025-B79E4B88BF88}">
      <dgm:prSet/>
      <dgm:spPr/>
      <dgm:t>
        <a:bodyPr/>
        <a:lstStyle/>
        <a:p>
          <a:endParaRPr lang="en-US"/>
        </a:p>
      </dgm:t>
    </dgm:pt>
    <dgm:pt modelId="{6E3F3638-0899-D44F-B2F8-4964BBF2CA52}" type="sibTrans" cxnId="{D5FE5ECE-625F-914E-A025-B79E4B88BF88}">
      <dgm:prSet/>
      <dgm:spPr/>
      <dgm:t>
        <a:bodyPr/>
        <a:lstStyle/>
        <a:p>
          <a:endParaRPr lang="en-US"/>
        </a:p>
      </dgm:t>
    </dgm:pt>
    <dgm:pt modelId="{2FD92C52-D351-994D-AA23-7AAB57378188}">
      <dgm:prSet phldrT="[Text]" custT="1"/>
      <dgm:spPr/>
      <dgm:t>
        <a:bodyPr/>
        <a:lstStyle/>
        <a:p>
          <a:r>
            <a:rPr lang="en-US" sz="1400" dirty="0"/>
            <a:t>The AVP for E&amp;PA, the UA, the AVP for FM &amp; CCF and the Director of Capital and Space Planning* will consult and determine if:</a:t>
          </a:r>
        </a:p>
        <a:p>
          <a:r>
            <a:rPr lang="en-US" sz="1400" dirty="0"/>
            <a:t>1) The request needs to be recommended for presentation to the Provost Capital Planning Group prior to an authorization to proceed, or </a:t>
          </a:r>
        </a:p>
        <a:p>
          <a:r>
            <a:rPr lang="en-US" sz="1400" dirty="0"/>
            <a:t>2) Will decide whether the study requires a PAR or not, or</a:t>
          </a:r>
        </a:p>
      </dgm:t>
    </dgm:pt>
    <dgm:pt modelId="{3CE7208D-270A-304D-9FEF-AC262FCDCB9C}" type="parTrans" cxnId="{43BF95EA-5E11-6045-8138-4A66D4090A4D}">
      <dgm:prSet/>
      <dgm:spPr/>
      <dgm:t>
        <a:bodyPr/>
        <a:lstStyle/>
        <a:p>
          <a:endParaRPr lang="en-US"/>
        </a:p>
      </dgm:t>
    </dgm:pt>
    <dgm:pt modelId="{4A1FFA0E-76EC-7241-BF14-E2313B523506}" type="sibTrans" cxnId="{43BF95EA-5E11-6045-8138-4A66D4090A4D}">
      <dgm:prSet/>
      <dgm:spPr/>
      <dgm:t>
        <a:bodyPr/>
        <a:lstStyle/>
        <a:p>
          <a:endParaRPr lang="en-US"/>
        </a:p>
      </dgm:t>
    </dgm:pt>
    <dgm:pt modelId="{F23FFA18-214E-664D-AA54-73CAD18A2707}">
      <dgm:prSet phldrT="[Text]" custT="1"/>
      <dgm:spPr/>
      <dgm:t>
        <a:bodyPr/>
        <a:lstStyle/>
        <a:p>
          <a:pPr>
            <a:buNone/>
          </a:pPr>
          <a:r>
            <a:rPr lang="en-US" sz="1400" dirty="0"/>
            <a:t>Considerations may include:</a:t>
          </a:r>
        </a:p>
      </dgm:t>
    </dgm:pt>
    <dgm:pt modelId="{D90DC14C-A8B0-894E-ACD3-32AA0770CEA7}" type="parTrans" cxnId="{02A06336-7400-FA48-8C8C-1E90A0914268}">
      <dgm:prSet/>
      <dgm:spPr/>
      <dgm:t>
        <a:bodyPr/>
        <a:lstStyle/>
        <a:p>
          <a:endParaRPr lang="en-US"/>
        </a:p>
      </dgm:t>
    </dgm:pt>
    <dgm:pt modelId="{9211B564-CCC2-B847-95D7-AA8C0096C173}" type="sibTrans" cxnId="{02A06336-7400-FA48-8C8C-1E90A0914268}">
      <dgm:prSet/>
      <dgm:spPr/>
      <dgm:t>
        <a:bodyPr/>
        <a:lstStyle/>
        <a:p>
          <a:endParaRPr lang="en-US"/>
        </a:p>
      </dgm:t>
    </dgm:pt>
    <dgm:pt modelId="{0560CB94-3D47-2C42-8742-C4E891979787}">
      <dgm:prSet phldrT="[Text]" custT="1"/>
      <dgm:spPr/>
      <dgm:t>
        <a:bodyPr/>
        <a:lstStyle/>
        <a:p>
          <a:r>
            <a:rPr lang="en-US" sz="1400" dirty="0"/>
            <a:t>Is this a maintenance study?</a:t>
          </a:r>
        </a:p>
      </dgm:t>
    </dgm:pt>
    <dgm:pt modelId="{BC82A6EA-4871-2E43-8B5B-11A69470D61C}" type="parTrans" cxnId="{EA948C8D-C216-8442-BC37-F070C444BC55}">
      <dgm:prSet/>
      <dgm:spPr/>
      <dgm:t>
        <a:bodyPr/>
        <a:lstStyle/>
        <a:p>
          <a:endParaRPr lang="en-US"/>
        </a:p>
      </dgm:t>
    </dgm:pt>
    <dgm:pt modelId="{4610BF5D-6064-134D-A257-7A7926A0DE8A}" type="sibTrans" cxnId="{EA948C8D-C216-8442-BC37-F070C444BC55}">
      <dgm:prSet/>
      <dgm:spPr/>
      <dgm:t>
        <a:bodyPr/>
        <a:lstStyle/>
        <a:p>
          <a:endParaRPr lang="en-US"/>
        </a:p>
      </dgm:t>
    </dgm:pt>
    <dgm:pt modelId="{7634D542-CD45-5047-B150-C7766C99DECA}">
      <dgm:prSet phldrT="[Text]" custT="1"/>
      <dgm:spPr/>
      <dgm:t>
        <a:bodyPr/>
        <a:lstStyle/>
        <a:p>
          <a:r>
            <a:rPr lang="en-US" sz="1400" dirty="0"/>
            <a:t>Is this an academic program/space change study?</a:t>
          </a:r>
        </a:p>
      </dgm:t>
    </dgm:pt>
    <dgm:pt modelId="{092E74E4-F26A-DD42-A332-DA910E5002D9}" type="parTrans" cxnId="{B3D25912-2E5D-E843-B06E-0076C21AD4B6}">
      <dgm:prSet/>
      <dgm:spPr/>
      <dgm:t>
        <a:bodyPr/>
        <a:lstStyle/>
        <a:p>
          <a:endParaRPr lang="en-US"/>
        </a:p>
      </dgm:t>
    </dgm:pt>
    <dgm:pt modelId="{F85CDD77-3419-8842-ABBF-6F4C068586E3}" type="sibTrans" cxnId="{B3D25912-2E5D-E843-B06E-0076C21AD4B6}">
      <dgm:prSet/>
      <dgm:spPr/>
      <dgm:t>
        <a:bodyPr/>
        <a:lstStyle/>
        <a:p>
          <a:endParaRPr lang="en-US"/>
        </a:p>
      </dgm:t>
    </dgm:pt>
    <dgm:pt modelId="{24F314A6-EC03-B841-8740-A0A2B1B11553}">
      <dgm:prSet phldrT="[Text]" custT="1"/>
      <dgm:spPr/>
      <dgm:t>
        <a:bodyPr/>
        <a:lstStyle/>
        <a:p>
          <a:r>
            <a:rPr lang="en-US" sz="1400" dirty="0"/>
            <a:t>What is the study intended to inform?</a:t>
          </a:r>
        </a:p>
      </dgm:t>
    </dgm:pt>
    <dgm:pt modelId="{C8E2C928-6F16-5447-96A1-5F76FC97E799}" type="parTrans" cxnId="{0FE6E876-E392-FB4A-95EC-CD1D0D4C778D}">
      <dgm:prSet/>
      <dgm:spPr/>
      <dgm:t>
        <a:bodyPr/>
        <a:lstStyle/>
        <a:p>
          <a:endParaRPr lang="en-US"/>
        </a:p>
      </dgm:t>
    </dgm:pt>
    <dgm:pt modelId="{C6FCDEDE-8841-D644-AA1C-1ADC48803538}" type="sibTrans" cxnId="{0FE6E876-E392-FB4A-95EC-CD1D0D4C778D}">
      <dgm:prSet/>
      <dgm:spPr/>
      <dgm:t>
        <a:bodyPr/>
        <a:lstStyle/>
        <a:p>
          <a:endParaRPr lang="en-US"/>
        </a:p>
      </dgm:t>
    </dgm:pt>
    <dgm:pt modelId="{120E3DB6-7F0F-6747-B08D-54252D430DCE}">
      <dgm:prSet phldrT="[Text]" custT="1"/>
      <dgm:spPr/>
      <dgm:t>
        <a:bodyPr/>
        <a:lstStyle/>
        <a:p>
          <a:r>
            <a:rPr lang="en-US" sz="1400" dirty="0"/>
            <a:t>Will the result of the study lead to a capital project?  If so, is the capital project already an understood need or is it emergent?</a:t>
          </a:r>
        </a:p>
      </dgm:t>
    </dgm:pt>
    <dgm:pt modelId="{BBE4ACBA-125F-D641-B3F3-635ABD391A14}" type="parTrans" cxnId="{9BA9B5FC-922D-3842-98C6-3E4C6A639198}">
      <dgm:prSet/>
      <dgm:spPr/>
      <dgm:t>
        <a:bodyPr/>
        <a:lstStyle/>
        <a:p>
          <a:endParaRPr lang="en-US"/>
        </a:p>
      </dgm:t>
    </dgm:pt>
    <dgm:pt modelId="{57243D2C-DC25-CE47-AB16-AFCC12ED9604}" type="sibTrans" cxnId="{9BA9B5FC-922D-3842-98C6-3E4C6A639198}">
      <dgm:prSet/>
      <dgm:spPr/>
      <dgm:t>
        <a:bodyPr/>
        <a:lstStyle/>
        <a:p>
          <a:endParaRPr lang="en-US"/>
        </a:p>
      </dgm:t>
    </dgm:pt>
    <dgm:pt modelId="{2CC3B5A1-8549-DF43-B18A-2F8B1ECEE35A}">
      <dgm:prSet phldrT="[Text]" custT="1"/>
      <dgm:spPr/>
      <dgm:t>
        <a:bodyPr/>
        <a:lstStyle/>
        <a:p>
          <a:r>
            <a:rPr lang="en-US" sz="1400" dirty="0"/>
            <a:t>3) The Director of Capital and Space Planning may recommend vetting the study with the Vice Presidents for Budget &amp; Planning and Facilities &amp; Campus Services during regular, monthly Provost Capital Planning Group or CF&amp;PC preparatory meetings or through ad hoc consultation.</a:t>
          </a:r>
          <a:endParaRPr lang="en-US" sz="1400" i="1" dirty="0">
            <a:solidFill>
              <a:srgbClr val="FF0000"/>
            </a:solidFill>
          </a:endParaRPr>
        </a:p>
      </dgm:t>
    </dgm:pt>
    <dgm:pt modelId="{52B08191-1A9D-BF43-AC5B-1C947BC9B0C6}" type="parTrans" cxnId="{28F40844-FEC1-8747-A2C2-232585D2AB30}">
      <dgm:prSet/>
      <dgm:spPr/>
      <dgm:t>
        <a:bodyPr/>
        <a:lstStyle/>
        <a:p>
          <a:endParaRPr lang="en-US"/>
        </a:p>
      </dgm:t>
    </dgm:pt>
    <dgm:pt modelId="{78777B01-421E-2D4E-A3F8-CC9FDCDD88DD}" type="sibTrans" cxnId="{28F40844-FEC1-8747-A2C2-232585D2AB30}">
      <dgm:prSet/>
      <dgm:spPr/>
      <dgm:t>
        <a:bodyPr/>
        <a:lstStyle/>
        <a:p>
          <a:endParaRPr lang="en-US"/>
        </a:p>
      </dgm:t>
    </dgm:pt>
    <dgm:pt modelId="{7F2FC4A2-ACC5-8F40-82F3-1D7EAB47CA6E}" type="pres">
      <dgm:prSet presAssocID="{7221DB3D-C87B-C244-AFCD-D08C37302E2F}" presName="rootnode" presStyleCnt="0">
        <dgm:presLayoutVars>
          <dgm:chMax/>
          <dgm:chPref/>
          <dgm:dir/>
          <dgm:animLvl val="lvl"/>
        </dgm:presLayoutVars>
      </dgm:prSet>
      <dgm:spPr/>
    </dgm:pt>
    <dgm:pt modelId="{1A81EE78-6CF1-BF40-BF78-A8FB3B59EAB3}" type="pres">
      <dgm:prSet presAssocID="{D89C79FF-2A8C-C745-B047-31E9759D8FBC}" presName="composite" presStyleCnt="0"/>
      <dgm:spPr/>
    </dgm:pt>
    <dgm:pt modelId="{4A1B9C71-AB1B-3A41-9394-0A74F17A07CF}" type="pres">
      <dgm:prSet presAssocID="{D89C79FF-2A8C-C745-B047-31E9759D8FBC}" presName="bentUpArrow1" presStyleLbl="alignImgPlace1" presStyleIdx="0" presStyleCnt="2" custScaleX="78832" custScaleY="138637" custLinFactNeighborX="-49935" custLinFactNeighborY="-23310"/>
      <dgm:spPr/>
    </dgm:pt>
    <dgm:pt modelId="{E97F2735-CFF2-164A-9473-FA9E714968E4}" type="pres">
      <dgm:prSet presAssocID="{D89C79FF-2A8C-C745-B047-31E9759D8FBC}" presName="ParentText" presStyleLbl="node1" presStyleIdx="0" presStyleCnt="3" custFlipHor="1" custScaleX="157533" custLinFactNeighborX="-12" custLinFactNeighborY="-56504">
        <dgm:presLayoutVars>
          <dgm:chMax val="1"/>
          <dgm:chPref val="1"/>
          <dgm:bulletEnabled val="1"/>
        </dgm:presLayoutVars>
      </dgm:prSet>
      <dgm:spPr/>
    </dgm:pt>
    <dgm:pt modelId="{06C97CD4-E212-D44B-9164-7EF3F9A0257A}" type="pres">
      <dgm:prSet presAssocID="{D89C79FF-2A8C-C745-B047-31E9759D8FBC}" presName="ChildText" presStyleLbl="revTx" presStyleIdx="0" presStyleCnt="2">
        <dgm:presLayoutVars>
          <dgm:chMax val="0"/>
          <dgm:chPref val="0"/>
          <dgm:bulletEnabled val="1"/>
        </dgm:presLayoutVars>
      </dgm:prSet>
      <dgm:spPr/>
    </dgm:pt>
    <dgm:pt modelId="{2A2934D7-CD6F-EB49-8018-E9869BB8CC0F}" type="pres">
      <dgm:prSet presAssocID="{6E3F3638-0899-D44F-B2F8-4964BBF2CA52}" presName="sibTrans" presStyleCnt="0"/>
      <dgm:spPr/>
    </dgm:pt>
    <dgm:pt modelId="{DDF31B23-4692-4E4C-8DA8-F110CF124A35}" type="pres">
      <dgm:prSet presAssocID="{2FD92C52-D351-994D-AA23-7AAB57378188}" presName="composite" presStyleCnt="0"/>
      <dgm:spPr/>
    </dgm:pt>
    <dgm:pt modelId="{BEFF78D4-6D72-5743-B871-3CA0A30F6C5C}" type="pres">
      <dgm:prSet presAssocID="{2FD92C52-D351-994D-AA23-7AAB57378188}" presName="bentUpArrow1" presStyleLbl="alignImgPlace1" presStyleIdx="1" presStyleCnt="2" custScaleY="133642" custLinFactX="-16774" custLinFactNeighborX="-100000" custLinFactNeighborY="-928"/>
      <dgm:spPr/>
    </dgm:pt>
    <dgm:pt modelId="{82520A8B-9584-5A4E-BC2C-B2C08FF64E51}" type="pres">
      <dgm:prSet presAssocID="{2FD92C52-D351-994D-AA23-7AAB57378188}" presName="ParentText" presStyleLbl="node1" presStyleIdx="1" presStyleCnt="3" custScaleX="238899" custScaleY="153974" custLinFactNeighborX="-30545" custLinFactNeighborY="-42013">
        <dgm:presLayoutVars>
          <dgm:chMax val="1"/>
          <dgm:chPref val="1"/>
          <dgm:bulletEnabled val="1"/>
        </dgm:presLayoutVars>
      </dgm:prSet>
      <dgm:spPr/>
    </dgm:pt>
    <dgm:pt modelId="{C3A72B2F-82A0-1B46-AF83-050204FA07DE}" type="pres">
      <dgm:prSet presAssocID="{2FD92C52-D351-994D-AA23-7AAB57378188}" presName="ChildText" presStyleLbl="revTx" presStyleIdx="1" presStyleCnt="2" custScaleX="351441" custScaleY="187058" custLinFactX="95618" custLinFactNeighborX="100000" custLinFactNeighborY="-57144">
        <dgm:presLayoutVars>
          <dgm:chMax val="0"/>
          <dgm:chPref val="0"/>
          <dgm:bulletEnabled val="1"/>
        </dgm:presLayoutVars>
      </dgm:prSet>
      <dgm:spPr/>
    </dgm:pt>
    <dgm:pt modelId="{69A4BAE8-4C1F-7F41-BD6D-F8A903DD2061}" type="pres">
      <dgm:prSet presAssocID="{4A1FFA0E-76EC-7241-BF14-E2313B523506}" presName="sibTrans" presStyleCnt="0"/>
      <dgm:spPr/>
    </dgm:pt>
    <dgm:pt modelId="{3324632F-98C6-D442-BD6D-58195F105ED3}" type="pres">
      <dgm:prSet presAssocID="{2CC3B5A1-8549-DF43-B18A-2F8B1ECEE35A}" presName="composite" presStyleCnt="0"/>
      <dgm:spPr/>
    </dgm:pt>
    <dgm:pt modelId="{20C3480F-7E5C-814E-8819-64B5B532B04C}" type="pres">
      <dgm:prSet presAssocID="{2CC3B5A1-8549-DF43-B18A-2F8B1ECEE35A}" presName="ParentText" presStyleLbl="node1" presStyleIdx="2" presStyleCnt="3" custScaleX="395652" custScaleY="87603" custLinFactNeighborX="-27415" custLinFactNeighborY="5956">
        <dgm:presLayoutVars>
          <dgm:chMax val="1"/>
          <dgm:chPref val="1"/>
          <dgm:bulletEnabled val="1"/>
        </dgm:presLayoutVars>
      </dgm:prSet>
      <dgm:spPr/>
    </dgm:pt>
  </dgm:ptLst>
  <dgm:cxnLst>
    <dgm:cxn modelId="{360FB70E-06B9-3E4F-9A15-B3D7E36EC9ED}" type="presOf" srcId="{7221DB3D-C87B-C244-AFCD-D08C37302E2F}" destId="{7F2FC4A2-ACC5-8F40-82F3-1D7EAB47CA6E}" srcOrd="0" destOrd="0" presId="urn:microsoft.com/office/officeart/2005/8/layout/StepDownProcess"/>
    <dgm:cxn modelId="{B3D25912-2E5D-E843-B06E-0076C21AD4B6}" srcId="{2FD92C52-D351-994D-AA23-7AAB57378188}" destId="{7634D542-CD45-5047-B150-C7766C99DECA}" srcOrd="2" destOrd="0" parTransId="{092E74E4-F26A-DD42-A332-DA910E5002D9}" sibTransId="{F85CDD77-3419-8842-ABBF-6F4C068586E3}"/>
    <dgm:cxn modelId="{DD0D5336-297E-A047-9FC8-586D54E5C6D6}" type="presOf" srcId="{D89C79FF-2A8C-C745-B047-31E9759D8FBC}" destId="{E97F2735-CFF2-164A-9473-FA9E714968E4}" srcOrd="0" destOrd="0" presId="urn:microsoft.com/office/officeart/2005/8/layout/StepDownProcess"/>
    <dgm:cxn modelId="{02A06336-7400-FA48-8C8C-1E90A0914268}" srcId="{2FD92C52-D351-994D-AA23-7AAB57378188}" destId="{F23FFA18-214E-664D-AA54-73CAD18A2707}" srcOrd="0" destOrd="0" parTransId="{D90DC14C-A8B0-894E-ACD3-32AA0770CEA7}" sibTransId="{9211B564-CCC2-B847-95D7-AA8C0096C173}"/>
    <dgm:cxn modelId="{28F40844-FEC1-8747-A2C2-232585D2AB30}" srcId="{7221DB3D-C87B-C244-AFCD-D08C37302E2F}" destId="{2CC3B5A1-8549-DF43-B18A-2F8B1ECEE35A}" srcOrd="2" destOrd="0" parTransId="{52B08191-1A9D-BF43-AC5B-1C947BC9B0C6}" sibTransId="{78777B01-421E-2D4E-A3F8-CC9FDCDD88DD}"/>
    <dgm:cxn modelId="{0FE6E876-E392-FB4A-95EC-CD1D0D4C778D}" srcId="{2FD92C52-D351-994D-AA23-7AAB57378188}" destId="{24F314A6-EC03-B841-8740-A0A2B1B11553}" srcOrd="3" destOrd="0" parTransId="{C8E2C928-6F16-5447-96A1-5F76FC97E799}" sibTransId="{C6FCDEDE-8841-D644-AA1C-1ADC48803538}"/>
    <dgm:cxn modelId="{EA948C8D-C216-8442-BC37-F070C444BC55}" srcId="{2FD92C52-D351-994D-AA23-7AAB57378188}" destId="{0560CB94-3D47-2C42-8742-C4E891979787}" srcOrd="1" destOrd="0" parTransId="{BC82A6EA-4871-2E43-8B5B-11A69470D61C}" sibTransId="{4610BF5D-6064-134D-A257-7A7926A0DE8A}"/>
    <dgm:cxn modelId="{BFB6858F-1E80-3448-8349-DAACD692F3BA}" type="presOf" srcId="{24F314A6-EC03-B841-8740-A0A2B1B11553}" destId="{C3A72B2F-82A0-1B46-AF83-050204FA07DE}" srcOrd="0" destOrd="3" presId="urn:microsoft.com/office/officeart/2005/8/layout/StepDownProcess"/>
    <dgm:cxn modelId="{CB98739C-F126-F547-B556-DFABDCC7439D}" type="presOf" srcId="{F23FFA18-214E-664D-AA54-73CAD18A2707}" destId="{C3A72B2F-82A0-1B46-AF83-050204FA07DE}" srcOrd="0" destOrd="0" presId="urn:microsoft.com/office/officeart/2005/8/layout/StepDownProcess"/>
    <dgm:cxn modelId="{8456A99E-ECEB-3D4E-A93F-5081F825EE3A}" type="presOf" srcId="{2CC3B5A1-8549-DF43-B18A-2F8B1ECEE35A}" destId="{20C3480F-7E5C-814E-8819-64B5B532B04C}" srcOrd="0" destOrd="0" presId="urn:microsoft.com/office/officeart/2005/8/layout/StepDownProcess"/>
    <dgm:cxn modelId="{7743FFA9-8C07-0C4E-B1F0-42729D256BA6}" type="presOf" srcId="{2FD92C52-D351-994D-AA23-7AAB57378188}" destId="{82520A8B-9584-5A4E-BC2C-B2C08FF64E51}" srcOrd="0" destOrd="0" presId="urn:microsoft.com/office/officeart/2005/8/layout/StepDownProcess"/>
    <dgm:cxn modelId="{F114CFC3-25CE-C646-B189-471753D5CB5C}" type="presOf" srcId="{0560CB94-3D47-2C42-8742-C4E891979787}" destId="{C3A72B2F-82A0-1B46-AF83-050204FA07DE}" srcOrd="0" destOrd="1" presId="urn:microsoft.com/office/officeart/2005/8/layout/StepDownProcess"/>
    <dgm:cxn modelId="{D5FE5ECE-625F-914E-A025-B79E4B88BF88}" srcId="{7221DB3D-C87B-C244-AFCD-D08C37302E2F}" destId="{D89C79FF-2A8C-C745-B047-31E9759D8FBC}" srcOrd="0" destOrd="0" parTransId="{F45D199A-2998-1E44-98A0-C4AC84B9E1B0}" sibTransId="{6E3F3638-0899-D44F-B2F8-4964BBF2CA52}"/>
    <dgm:cxn modelId="{E5BEB9D6-CC7A-CC4F-805D-DEFFD95156E9}" type="presOf" srcId="{120E3DB6-7F0F-6747-B08D-54252D430DCE}" destId="{C3A72B2F-82A0-1B46-AF83-050204FA07DE}" srcOrd="0" destOrd="4" presId="urn:microsoft.com/office/officeart/2005/8/layout/StepDownProcess"/>
    <dgm:cxn modelId="{AD10C8E5-69EC-E340-B009-D5854023E4F6}" type="presOf" srcId="{7634D542-CD45-5047-B150-C7766C99DECA}" destId="{C3A72B2F-82A0-1B46-AF83-050204FA07DE}" srcOrd="0" destOrd="2" presId="urn:microsoft.com/office/officeart/2005/8/layout/StepDownProcess"/>
    <dgm:cxn modelId="{43BF95EA-5E11-6045-8138-4A66D4090A4D}" srcId="{7221DB3D-C87B-C244-AFCD-D08C37302E2F}" destId="{2FD92C52-D351-994D-AA23-7AAB57378188}" srcOrd="1" destOrd="0" parTransId="{3CE7208D-270A-304D-9FEF-AC262FCDCB9C}" sibTransId="{4A1FFA0E-76EC-7241-BF14-E2313B523506}"/>
    <dgm:cxn modelId="{9BA9B5FC-922D-3842-98C6-3E4C6A639198}" srcId="{2FD92C52-D351-994D-AA23-7AAB57378188}" destId="{120E3DB6-7F0F-6747-B08D-54252D430DCE}" srcOrd="4" destOrd="0" parTransId="{BBE4ACBA-125F-D641-B3F3-635ABD391A14}" sibTransId="{57243D2C-DC25-CE47-AB16-AFCC12ED9604}"/>
    <dgm:cxn modelId="{13FCD8B4-82B7-7D4B-8766-1F8764A7A57E}" type="presParOf" srcId="{7F2FC4A2-ACC5-8F40-82F3-1D7EAB47CA6E}" destId="{1A81EE78-6CF1-BF40-BF78-A8FB3B59EAB3}" srcOrd="0" destOrd="0" presId="urn:microsoft.com/office/officeart/2005/8/layout/StepDownProcess"/>
    <dgm:cxn modelId="{96EFB5F3-53D4-654A-B973-033A800A94D0}" type="presParOf" srcId="{1A81EE78-6CF1-BF40-BF78-A8FB3B59EAB3}" destId="{4A1B9C71-AB1B-3A41-9394-0A74F17A07CF}" srcOrd="0" destOrd="0" presId="urn:microsoft.com/office/officeart/2005/8/layout/StepDownProcess"/>
    <dgm:cxn modelId="{F9E96810-9B02-FC48-AA02-1BCE734AE744}" type="presParOf" srcId="{1A81EE78-6CF1-BF40-BF78-A8FB3B59EAB3}" destId="{E97F2735-CFF2-164A-9473-FA9E714968E4}" srcOrd="1" destOrd="0" presId="urn:microsoft.com/office/officeart/2005/8/layout/StepDownProcess"/>
    <dgm:cxn modelId="{2743E202-D7E3-644C-BDB8-C21F4F95FA6D}" type="presParOf" srcId="{1A81EE78-6CF1-BF40-BF78-A8FB3B59EAB3}" destId="{06C97CD4-E212-D44B-9164-7EF3F9A0257A}" srcOrd="2" destOrd="0" presId="urn:microsoft.com/office/officeart/2005/8/layout/StepDownProcess"/>
    <dgm:cxn modelId="{55172B9A-7BD3-1D4D-9A9F-F8869F121C2B}" type="presParOf" srcId="{7F2FC4A2-ACC5-8F40-82F3-1D7EAB47CA6E}" destId="{2A2934D7-CD6F-EB49-8018-E9869BB8CC0F}" srcOrd="1" destOrd="0" presId="urn:microsoft.com/office/officeart/2005/8/layout/StepDownProcess"/>
    <dgm:cxn modelId="{19663AA3-88A0-1F45-ADA5-00EEE1952177}" type="presParOf" srcId="{7F2FC4A2-ACC5-8F40-82F3-1D7EAB47CA6E}" destId="{DDF31B23-4692-4E4C-8DA8-F110CF124A35}" srcOrd="2" destOrd="0" presId="urn:microsoft.com/office/officeart/2005/8/layout/StepDownProcess"/>
    <dgm:cxn modelId="{3ADD16CD-33E8-CA4A-9AEF-2E3D670692F0}" type="presParOf" srcId="{DDF31B23-4692-4E4C-8DA8-F110CF124A35}" destId="{BEFF78D4-6D72-5743-B871-3CA0A30F6C5C}" srcOrd="0" destOrd="0" presId="urn:microsoft.com/office/officeart/2005/8/layout/StepDownProcess"/>
    <dgm:cxn modelId="{E5DB745B-8498-114D-BF0B-BB3C22518AA7}" type="presParOf" srcId="{DDF31B23-4692-4E4C-8DA8-F110CF124A35}" destId="{82520A8B-9584-5A4E-BC2C-B2C08FF64E51}" srcOrd="1" destOrd="0" presId="urn:microsoft.com/office/officeart/2005/8/layout/StepDownProcess"/>
    <dgm:cxn modelId="{13F260A0-2779-A04E-B839-D158D46F99E0}" type="presParOf" srcId="{DDF31B23-4692-4E4C-8DA8-F110CF124A35}" destId="{C3A72B2F-82A0-1B46-AF83-050204FA07DE}" srcOrd="2" destOrd="0" presId="urn:microsoft.com/office/officeart/2005/8/layout/StepDownProcess"/>
    <dgm:cxn modelId="{880FC542-C314-3742-B0AA-C5EAA5D842B4}" type="presParOf" srcId="{7F2FC4A2-ACC5-8F40-82F3-1D7EAB47CA6E}" destId="{69A4BAE8-4C1F-7F41-BD6D-F8A903DD2061}" srcOrd="3" destOrd="0" presId="urn:microsoft.com/office/officeart/2005/8/layout/StepDownProcess"/>
    <dgm:cxn modelId="{A5B69DA6-B702-3647-95A8-EB428F34DF39}" type="presParOf" srcId="{7F2FC4A2-ACC5-8F40-82F3-1D7EAB47CA6E}" destId="{3324632F-98C6-D442-BD6D-58195F105ED3}" srcOrd="4" destOrd="0" presId="urn:microsoft.com/office/officeart/2005/8/layout/StepDownProcess"/>
    <dgm:cxn modelId="{84FC50EB-DC84-3D4A-91D9-7437776F6B09}" type="presParOf" srcId="{3324632F-98C6-D442-BD6D-58195F105ED3}" destId="{20C3480F-7E5C-814E-8819-64B5B532B04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21DB3D-C87B-C244-AFCD-D08C37302E2F}" type="doc">
      <dgm:prSet loTypeId="urn:microsoft.com/office/officeart/2005/8/layout/StepDownProcess" loCatId="" qsTypeId="urn:microsoft.com/office/officeart/2005/8/quickstyle/simple1" qsCatId="simple" csTypeId="urn:microsoft.com/office/officeart/2005/8/colors/accent1_2" csCatId="accent1" phldr="1"/>
      <dgm:spPr/>
      <dgm:t>
        <a:bodyPr/>
        <a:lstStyle/>
        <a:p>
          <a:endParaRPr lang="en-US"/>
        </a:p>
      </dgm:t>
    </dgm:pt>
    <dgm:pt modelId="{D89C79FF-2A8C-C745-B047-31E9759D8FBC}">
      <dgm:prSet phldrT="[Text]" custT="1"/>
      <dgm:spPr/>
      <dgm:t>
        <a:bodyPr/>
        <a:lstStyle/>
        <a:p>
          <a:r>
            <a:rPr lang="en-US" sz="1400" dirty="0"/>
            <a:t>Unit/College submits a Project Intake Request (PIR) with a Project Type of “Planning/Study”</a:t>
          </a:r>
        </a:p>
      </dgm:t>
    </dgm:pt>
    <dgm:pt modelId="{F45D199A-2998-1E44-98A0-C4AC84B9E1B0}" type="parTrans" cxnId="{D5FE5ECE-625F-914E-A025-B79E4B88BF88}">
      <dgm:prSet/>
      <dgm:spPr/>
      <dgm:t>
        <a:bodyPr/>
        <a:lstStyle/>
        <a:p>
          <a:endParaRPr lang="en-US"/>
        </a:p>
      </dgm:t>
    </dgm:pt>
    <dgm:pt modelId="{6E3F3638-0899-D44F-B2F8-4964BBF2CA52}" type="sibTrans" cxnId="{D5FE5ECE-625F-914E-A025-B79E4B88BF88}">
      <dgm:prSet/>
      <dgm:spPr/>
      <dgm:t>
        <a:bodyPr/>
        <a:lstStyle/>
        <a:p>
          <a:endParaRPr lang="en-US"/>
        </a:p>
      </dgm:t>
    </dgm:pt>
    <dgm:pt modelId="{2FD92C52-D351-994D-AA23-7AAB57378188}">
      <dgm:prSet phldrT="[Text]" custT="1"/>
      <dgm:spPr/>
      <dgm:t>
        <a:bodyPr/>
        <a:lstStyle/>
        <a:p>
          <a:r>
            <a:rPr lang="en-US" sz="1400" dirty="0"/>
            <a:t>The Sr Director for E&amp;PM, the UA, the Sr. Director for CCF and the Director of Capital and Space Planning* will consult and determine if:</a:t>
          </a:r>
        </a:p>
        <a:p>
          <a:r>
            <a:rPr lang="en-US" sz="1400" dirty="0"/>
            <a:t>1) The request needs to be recommended for presentation to the Provost Capital Planning Group prior to an authorization to proceed, or </a:t>
          </a:r>
        </a:p>
        <a:p>
          <a:r>
            <a:rPr lang="en-US" sz="1400" dirty="0"/>
            <a:t>2) Will decide whether the study requires a PAR or not, or</a:t>
          </a:r>
        </a:p>
      </dgm:t>
    </dgm:pt>
    <dgm:pt modelId="{3CE7208D-270A-304D-9FEF-AC262FCDCB9C}" type="parTrans" cxnId="{43BF95EA-5E11-6045-8138-4A66D4090A4D}">
      <dgm:prSet/>
      <dgm:spPr/>
      <dgm:t>
        <a:bodyPr/>
        <a:lstStyle/>
        <a:p>
          <a:endParaRPr lang="en-US"/>
        </a:p>
      </dgm:t>
    </dgm:pt>
    <dgm:pt modelId="{4A1FFA0E-76EC-7241-BF14-E2313B523506}" type="sibTrans" cxnId="{43BF95EA-5E11-6045-8138-4A66D4090A4D}">
      <dgm:prSet/>
      <dgm:spPr/>
      <dgm:t>
        <a:bodyPr/>
        <a:lstStyle/>
        <a:p>
          <a:endParaRPr lang="en-US"/>
        </a:p>
      </dgm:t>
    </dgm:pt>
    <dgm:pt modelId="{F23FFA18-214E-664D-AA54-73CAD18A2707}">
      <dgm:prSet phldrT="[Text]" custT="1"/>
      <dgm:spPr/>
      <dgm:t>
        <a:bodyPr/>
        <a:lstStyle/>
        <a:p>
          <a:pPr>
            <a:buNone/>
          </a:pPr>
          <a:r>
            <a:rPr lang="en-US" sz="1400" dirty="0"/>
            <a:t>Considerations may include:</a:t>
          </a:r>
        </a:p>
      </dgm:t>
    </dgm:pt>
    <dgm:pt modelId="{D90DC14C-A8B0-894E-ACD3-32AA0770CEA7}" type="parTrans" cxnId="{02A06336-7400-FA48-8C8C-1E90A0914268}">
      <dgm:prSet/>
      <dgm:spPr/>
      <dgm:t>
        <a:bodyPr/>
        <a:lstStyle/>
        <a:p>
          <a:endParaRPr lang="en-US"/>
        </a:p>
      </dgm:t>
    </dgm:pt>
    <dgm:pt modelId="{9211B564-CCC2-B847-95D7-AA8C0096C173}" type="sibTrans" cxnId="{02A06336-7400-FA48-8C8C-1E90A0914268}">
      <dgm:prSet/>
      <dgm:spPr/>
      <dgm:t>
        <a:bodyPr/>
        <a:lstStyle/>
        <a:p>
          <a:endParaRPr lang="en-US"/>
        </a:p>
      </dgm:t>
    </dgm:pt>
    <dgm:pt modelId="{0560CB94-3D47-2C42-8742-C4E891979787}">
      <dgm:prSet phldrT="[Text]" custT="1"/>
      <dgm:spPr/>
      <dgm:t>
        <a:bodyPr/>
        <a:lstStyle/>
        <a:p>
          <a:r>
            <a:rPr lang="en-US" sz="1400" dirty="0"/>
            <a:t>Is this a maintenance study?</a:t>
          </a:r>
        </a:p>
      </dgm:t>
    </dgm:pt>
    <dgm:pt modelId="{BC82A6EA-4871-2E43-8B5B-11A69470D61C}" type="parTrans" cxnId="{EA948C8D-C216-8442-BC37-F070C444BC55}">
      <dgm:prSet/>
      <dgm:spPr/>
      <dgm:t>
        <a:bodyPr/>
        <a:lstStyle/>
        <a:p>
          <a:endParaRPr lang="en-US"/>
        </a:p>
      </dgm:t>
    </dgm:pt>
    <dgm:pt modelId="{4610BF5D-6064-134D-A257-7A7926A0DE8A}" type="sibTrans" cxnId="{EA948C8D-C216-8442-BC37-F070C444BC55}">
      <dgm:prSet/>
      <dgm:spPr/>
      <dgm:t>
        <a:bodyPr/>
        <a:lstStyle/>
        <a:p>
          <a:endParaRPr lang="en-US"/>
        </a:p>
      </dgm:t>
    </dgm:pt>
    <dgm:pt modelId="{7634D542-CD45-5047-B150-C7766C99DECA}">
      <dgm:prSet phldrT="[Text]" custT="1"/>
      <dgm:spPr/>
      <dgm:t>
        <a:bodyPr/>
        <a:lstStyle/>
        <a:p>
          <a:r>
            <a:rPr lang="en-US" sz="1400" dirty="0"/>
            <a:t>Is this an academic program/space change study?</a:t>
          </a:r>
        </a:p>
      </dgm:t>
    </dgm:pt>
    <dgm:pt modelId="{092E74E4-F26A-DD42-A332-DA910E5002D9}" type="parTrans" cxnId="{B3D25912-2E5D-E843-B06E-0076C21AD4B6}">
      <dgm:prSet/>
      <dgm:spPr/>
      <dgm:t>
        <a:bodyPr/>
        <a:lstStyle/>
        <a:p>
          <a:endParaRPr lang="en-US"/>
        </a:p>
      </dgm:t>
    </dgm:pt>
    <dgm:pt modelId="{F85CDD77-3419-8842-ABBF-6F4C068586E3}" type="sibTrans" cxnId="{B3D25912-2E5D-E843-B06E-0076C21AD4B6}">
      <dgm:prSet/>
      <dgm:spPr/>
      <dgm:t>
        <a:bodyPr/>
        <a:lstStyle/>
        <a:p>
          <a:endParaRPr lang="en-US"/>
        </a:p>
      </dgm:t>
    </dgm:pt>
    <dgm:pt modelId="{24F314A6-EC03-B841-8740-A0A2B1B11553}">
      <dgm:prSet phldrT="[Text]" custT="1"/>
      <dgm:spPr/>
      <dgm:t>
        <a:bodyPr/>
        <a:lstStyle/>
        <a:p>
          <a:r>
            <a:rPr lang="en-US" sz="1400" dirty="0"/>
            <a:t>What is the study intended to inform?</a:t>
          </a:r>
        </a:p>
      </dgm:t>
    </dgm:pt>
    <dgm:pt modelId="{C8E2C928-6F16-5447-96A1-5F76FC97E799}" type="parTrans" cxnId="{0FE6E876-E392-FB4A-95EC-CD1D0D4C778D}">
      <dgm:prSet/>
      <dgm:spPr/>
      <dgm:t>
        <a:bodyPr/>
        <a:lstStyle/>
        <a:p>
          <a:endParaRPr lang="en-US"/>
        </a:p>
      </dgm:t>
    </dgm:pt>
    <dgm:pt modelId="{C6FCDEDE-8841-D644-AA1C-1ADC48803538}" type="sibTrans" cxnId="{0FE6E876-E392-FB4A-95EC-CD1D0D4C778D}">
      <dgm:prSet/>
      <dgm:spPr/>
      <dgm:t>
        <a:bodyPr/>
        <a:lstStyle/>
        <a:p>
          <a:endParaRPr lang="en-US"/>
        </a:p>
      </dgm:t>
    </dgm:pt>
    <dgm:pt modelId="{120E3DB6-7F0F-6747-B08D-54252D430DCE}">
      <dgm:prSet phldrT="[Text]" custT="1"/>
      <dgm:spPr/>
      <dgm:t>
        <a:bodyPr/>
        <a:lstStyle/>
        <a:p>
          <a:r>
            <a:rPr lang="en-US" sz="1400" dirty="0"/>
            <a:t>Will the result of the study lead to a capital project?  If so, is the capital project already an understood need or is it emergent?</a:t>
          </a:r>
        </a:p>
      </dgm:t>
    </dgm:pt>
    <dgm:pt modelId="{BBE4ACBA-125F-D641-B3F3-635ABD391A14}" type="parTrans" cxnId="{9BA9B5FC-922D-3842-98C6-3E4C6A639198}">
      <dgm:prSet/>
      <dgm:spPr/>
      <dgm:t>
        <a:bodyPr/>
        <a:lstStyle/>
        <a:p>
          <a:endParaRPr lang="en-US"/>
        </a:p>
      </dgm:t>
    </dgm:pt>
    <dgm:pt modelId="{57243D2C-DC25-CE47-AB16-AFCC12ED9604}" type="sibTrans" cxnId="{9BA9B5FC-922D-3842-98C6-3E4C6A639198}">
      <dgm:prSet/>
      <dgm:spPr/>
      <dgm:t>
        <a:bodyPr/>
        <a:lstStyle/>
        <a:p>
          <a:endParaRPr lang="en-US"/>
        </a:p>
      </dgm:t>
    </dgm:pt>
    <dgm:pt modelId="{2CC3B5A1-8549-DF43-B18A-2F8B1ECEE35A}">
      <dgm:prSet phldrT="[Text]" custT="1"/>
      <dgm:spPr/>
      <dgm:t>
        <a:bodyPr/>
        <a:lstStyle/>
        <a:p>
          <a:r>
            <a:rPr lang="en-US" sz="1400" dirty="0"/>
            <a:t>3) The Director of Capital and Space Planning may recommend vetting the study with the Vice Presidents for Budget &amp; Planning and Facilities &amp; Campus Services during regular, monthly Provost Capital Planning Group or CF&amp;PC preparatory meetings or through ad hoc consultation.</a:t>
          </a:r>
          <a:endParaRPr lang="en-US" sz="1400" i="1" dirty="0">
            <a:solidFill>
              <a:srgbClr val="FF0000"/>
            </a:solidFill>
          </a:endParaRPr>
        </a:p>
      </dgm:t>
    </dgm:pt>
    <dgm:pt modelId="{52B08191-1A9D-BF43-AC5B-1C947BC9B0C6}" type="parTrans" cxnId="{28F40844-FEC1-8747-A2C2-232585D2AB30}">
      <dgm:prSet/>
      <dgm:spPr/>
      <dgm:t>
        <a:bodyPr/>
        <a:lstStyle/>
        <a:p>
          <a:endParaRPr lang="en-US"/>
        </a:p>
      </dgm:t>
    </dgm:pt>
    <dgm:pt modelId="{78777B01-421E-2D4E-A3F8-CC9FDCDD88DD}" type="sibTrans" cxnId="{28F40844-FEC1-8747-A2C2-232585D2AB30}">
      <dgm:prSet/>
      <dgm:spPr/>
      <dgm:t>
        <a:bodyPr/>
        <a:lstStyle/>
        <a:p>
          <a:endParaRPr lang="en-US"/>
        </a:p>
      </dgm:t>
    </dgm:pt>
    <dgm:pt modelId="{7F2FC4A2-ACC5-8F40-82F3-1D7EAB47CA6E}" type="pres">
      <dgm:prSet presAssocID="{7221DB3D-C87B-C244-AFCD-D08C37302E2F}" presName="rootnode" presStyleCnt="0">
        <dgm:presLayoutVars>
          <dgm:chMax/>
          <dgm:chPref/>
          <dgm:dir/>
          <dgm:animLvl val="lvl"/>
        </dgm:presLayoutVars>
      </dgm:prSet>
      <dgm:spPr/>
    </dgm:pt>
    <dgm:pt modelId="{1A81EE78-6CF1-BF40-BF78-A8FB3B59EAB3}" type="pres">
      <dgm:prSet presAssocID="{D89C79FF-2A8C-C745-B047-31E9759D8FBC}" presName="composite" presStyleCnt="0"/>
      <dgm:spPr/>
    </dgm:pt>
    <dgm:pt modelId="{4A1B9C71-AB1B-3A41-9394-0A74F17A07CF}" type="pres">
      <dgm:prSet presAssocID="{D89C79FF-2A8C-C745-B047-31E9759D8FBC}" presName="bentUpArrow1" presStyleLbl="alignImgPlace1" presStyleIdx="0" presStyleCnt="2" custScaleX="78832" custScaleY="138637" custLinFactNeighborX="-49935" custLinFactNeighborY="-23310"/>
      <dgm:spPr/>
    </dgm:pt>
    <dgm:pt modelId="{E97F2735-CFF2-164A-9473-FA9E714968E4}" type="pres">
      <dgm:prSet presAssocID="{D89C79FF-2A8C-C745-B047-31E9759D8FBC}" presName="ParentText" presStyleLbl="node1" presStyleIdx="0" presStyleCnt="3" custFlipHor="1" custScaleX="157533" custLinFactNeighborX="-12" custLinFactNeighborY="-56504">
        <dgm:presLayoutVars>
          <dgm:chMax val="1"/>
          <dgm:chPref val="1"/>
          <dgm:bulletEnabled val="1"/>
        </dgm:presLayoutVars>
      </dgm:prSet>
      <dgm:spPr/>
    </dgm:pt>
    <dgm:pt modelId="{06C97CD4-E212-D44B-9164-7EF3F9A0257A}" type="pres">
      <dgm:prSet presAssocID="{D89C79FF-2A8C-C745-B047-31E9759D8FBC}" presName="ChildText" presStyleLbl="revTx" presStyleIdx="0" presStyleCnt="2">
        <dgm:presLayoutVars>
          <dgm:chMax val="0"/>
          <dgm:chPref val="0"/>
          <dgm:bulletEnabled val="1"/>
        </dgm:presLayoutVars>
      </dgm:prSet>
      <dgm:spPr/>
    </dgm:pt>
    <dgm:pt modelId="{2A2934D7-CD6F-EB49-8018-E9869BB8CC0F}" type="pres">
      <dgm:prSet presAssocID="{6E3F3638-0899-D44F-B2F8-4964BBF2CA52}" presName="sibTrans" presStyleCnt="0"/>
      <dgm:spPr/>
    </dgm:pt>
    <dgm:pt modelId="{DDF31B23-4692-4E4C-8DA8-F110CF124A35}" type="pres">
      <dgm:prSet presAssocID="{2FD92C52-D351-994D-AA23-7AAB57378188}" presName="composite" presStyleCnt="0"/>
      <dgm:spPr/>
    </dgm:pt>
    <dgm:pt modelId="{BEFF78D4-6D72-5743-B871-3CA0A30F6C5C}" type="pres">
      <dgm:prSet presAssocID="{2FD92C52-D351-994D-AA23-7AAB57378188}" presName="bentUpArrow1" presStyleLbl="alignImgPlace1" presStyleIdx="1" presStyleCnt="2" custScaleY="133642" custLinFactX="-16774" custLinFactNeighborX="-100000" custLinFactNeighborY="-928"/>
      <dgm:spPr/>
    </dgm:pt>
    <dgm:pt modelId="{82520A8B-9584-5A4E-BC2C-B2C08FF64E51}" type="pres">
      <dgm:prSet presAssocID="{2FD92C52-D351-994D-AA23-7AAB57378188}" presName="ParentText" presStyleLbl="node1" presStyleIdx="1" presStyleCnt="3" custScaleX="238899" custScaleY="153974" custLinFactNeighborX="-30545" custLinFactNeighborY="-42013">
        <dgm:presLayoutVars>
          <dgm:chMax val="1"/>
          <dgm:chPref val="1"/>
          <dgm:bulletEnabled val="1"/>
        </dgm:presLayoutVars>
      </dgm:prSet>
      <dgm:spPr/>
    </dgm:pt>
    <dgm:pt modelId="{C3A72B2F-82A0-1B46-AF83-050204FA07DE}" type="pres">
      <dgm:prSet presAssocID="{2FD92C52-D351-994D-AA23-7AAB57378188}" presName="ChildText" presStyleLbl="revTx" presStyleIdx="1" presStyleCnt="2" custScaleX="351441" custScaleY="187058" custLinFactX="95618" custLinFactNeighborX="100000" custLinFactNeighborY="-57144">
        <dgm:presLayoutVars>
          <dgm:chMax val="0"/>
          <dgm:chPref val="0"/>
          <dgm:bulletEnabled val="1"/>
        </dgm:presLayoutVars>
      </dgm:prSet>
      <dgm:spPr/>
    </dgm:pt>
    <dgm:pt modelId="{69A4BAE8-4C1F-7F41-BD6D-F8A903DD2061}" type="pres">
      <dgm:prSet presAssocID="{4A1FFA0E-76EC-7241-BF14-E2313B523506}" presName="sibTrans" presStyleCnt="0"/>
      <dgm:spPr/>
    </dgm:pt>
    <dgm:pt modelId="{3324632F-98C6-D442-BD6D-58195F105ED3}" type="pres">
      <dgm:prSet presAssocID="{2CC3B5A1-8549-DF43-B18A-2F8B1ECEE35A}" presName="composite" presStyleCnt="0"/>
      <dgm:spPr/>
    </dgm:pt>
    <dgm:pt modelId="{20C3480F-7E5C-814E-8819-64B5B532B04C}" type="pres">
      <dgm:prSet presAssocID="{2CC3B5A1-8549-DF43-B18A-2F8B1ECEE35A}" presName="ParentText" presStyleLbl="node1" presStyleIdx="2" presStyleCnt="3" custScaleX="395652" custScaleY="87603" custLinFactNeighborX="-27415" custLinFactNeighborY="5956">
        <dgm:presLayoutVars>
          <dgm:chMax val="1"/>
          <dgm:chPref val="1"/>
          <dgm:bulletEnabled val="1"/>
        </dgm:presLayoutVars>
      </dgm:prSet>
      <dgm:spPr/>
    </dgm:pt>
  </dgm:ptLst>
  <dgm:cxnLst>
    <dgm:cxn modelId="{360FB70E-06B9-3E4F-9A15-B3D7E36EC9ED}" type="presOf" srcId="{7221DB3D-C87B-C244-AFCD-D08C37302E2F}" destId="{7F2FC4A2-ACC5-8F40-82F3-1D7EAB47CA6E}" srcOrd="0" destOrd="0" presId="urn:microsoft.com/office/officeart/2005/8/layout/StepDownProcess"/>
    <dgm:cxn modelId="{B3D25912-2E5D-E843-B06E-0076C21AD4B6}" srcId="{2FD92C52-D351-994D-AA23-7AAB57378188}" destId="{7634D542-CD45-5047-B150-C7766C99DECA}" srcOrd="2" destOrd="0" parTransId="{092E74E4-F26A-DD42-A332-DA910E5002D9}" sibTransId="{F85CDD77-3419-8842-ABBF-6F4C068586E3}"/>
    <dgm:cxn modelId="{DD0D5336-297E-A047-9FC8-586D54E5C6D6}" type="presOf" srcId="{D89C79FF-2A8C-C745-B047-31E9759D8FBC}" destId="{E97F2735-CFF2-164A-9473-FA9E714968E4}" srcOrd="0" destOrd="0" presId="urn:microsoft.com/office/officeart/2005/8/layout/StepDownProcess"/>
    <dgm:cxn modelId="{02A06336-7400-FA48-8C8C-1E90A0914268}" srcId="{2FD92C52-D351-994D-AA23-7AAB57378188}" destId="{F23FFA18-214E-664D-AA54-73CAD18A2707}" srcOrd="0" destOrd="0" parTransId="{D90DC14C-A8B0-894E-ACD3-32AA0770CEA7}" sibTransId="{9211B564-CCC2-B847-95D7-AA8C0096C173}"/>
    <dgm:cxn modelId="{28F40844-FEC1-8747-A2C2-232585D2AB30}" srcId="{7221DB3D-C87B-C244-AFCD-D08C37302E2F}" destId="{2CC3B5A1-8549-DF43-B18A-2F8B1ECEE35A}" srcOrd="2" destOrd="0" parTransId="{52B08191-1A9D-BF43-AC5B-1C947BC9B0C6}" sibTransId="{78777B01-421E-2D4E-A3F8-CC9FDCDD88DD}"/>
    <dgm:cxn modelId="{0FE6E876-E392-FB4A-95EC-CD1D0D4C778D}" srcId="{2FD92C52-D351-994D-AA23-7AAB57378188}" destId="{24F314A6-EC03-B841-8740-A0A2B1B11553}" srcOrd="3" destOrd="0" parTransId="{C8E2C928-6F16-5447-96A1-5F76FC97E799}" sibTransId="{C6FCDEDE-8841-D644-AA1C-1ADC48803538}"/>
    <dgm:cxn modelId="{EA948C8D-C216-8442-BC37-F070C444BC55}" srcId="{2FD92C52-D351-994D-AA23-7AAB57378188}" destId="{0560CB94-3D47-2C42-8742-C4E891979787}" srcOrd="1" destOrd="0" parTransId="{BC82A6EA-4871-2E43-8B5B-11A69470D61C}" sibTransId="{4610BF5D-6064-134D-A257-7A7926A0DE8A}"/>
    <dgm:cxn modelId="{BFB6858F-1E80-3448-8349-DAACD692F3BA}" type="presOf" srcId="{24F314A6-EC03-B841-8740-A0A2B1B11553}" destId="{C3A72B2F-82A0-1B46-AF83-050204FA07DE}" srcOrd="0" destOrd="3" presId="urn:microsoft.com/office/officeart/2005/8/layout/StepDownProcess"/>
    <dgm:cxn modelId="{CB98739C-F126-F547-B556-DFABDCC7439D}" type="presOf" srcId="{F23FFA18-214E-664D-AA54-73CAD18A2707}" destId="{C3A72B2F-82A0-1B46-AF83-050204FA07DE}" srcOrd="0" destOrd="0" presId="urn:microsoft.com/office/officeart/2005/8/layout/StepDownProcess"/>
    <dgm:cxn modelId="{8456A99E-ECEB-3D4E-A93F-5081F825EE3A}" type="presOf" srcId="{2CC3B5A1-8549-DF43-B18A-2F8B1ECEE35A}" destId="{20C3480F-7E5C-814E-8819-64B5B532B04C}" srcOrd="0" destOrd="0" presId="urn:microsoft.com/office/officeart/2005/8/layout/StepDownProcess"/>
    <dgm:cxn modelId="{7743FFA9-8C07-0C4E-B1F0-42729D256BA6}" type="presOf" srcId="{2FD92C52-D351-994D-AA23-7AAB57378188}" destId="{82520A8B-9584-5A4E-BC2C-B2C08FF64E51}" srcOrd="0" destOrd="0" presId="urn:microsoft.com/office/officeart/2005/8/layout/StepDownProcess"/>
    <dgm:cxn modelId="{F114CFC3-25CE-C646-B189-471753D5CB5C}" type="presOf" srcId="{0560CB94-3D47-2C42-8742-C4E891979787}" destId="{C3A72B2F-82A0-1B46-AF83-050204FA07DE}" srcOrd="0" destOrd="1" presId="urn:microsoft.com/office/officeart/2005/8/layout/StepDownProcess"/>
    <dgm:cxn modelId="{D5FE5ECE-625F-914E-A025-B79E4B88BF88}" srcId="{7221DB3D-C87B-C244-AFCD-D08C37302E2F}" destId="{D89C79FF-2A8C-C745-B047-31E9759D8FBC}" srcOrd="0" destOrd="0" parTransId="{F45D199A-2998-1E44-98A0-C4AC84B9E1B0}" sibTransId="{6E3F3638-0899-D44F-B2F8-4964BBF2CA52}"/>
    <dgm:cxn modelId="{E5BEB9D6-CC7A-CC4F-805D-DEFFD95156E9}" type="presOf" srcId="{120E3DB6-7F0F-6747-B08D-54252D430DCE}" destId="{C3A72B2F-82A0-1B46-AF83-050204FA07DE}" srcOrd="0" destOrd="4" presId="urn:microsoft.com/office/officeart/2005/8/layout/StepDownProcess"/>
    <dgm:cxn modelId="{AD10C8E5-69EC-E340-B009-D5854023E4F6}" type="presOf" srcId="{7634D542-CD45-5047-B150-C7766C99DECA}" destId="{C3A72B2F-82A0-1B46-AF83-050204FA07DE}" srcOrd="0" destOrd="2" presId="urn:microsoft.com/office/officeart/2005/8/layout/StepDownProcess"/>
    <dgm:cxn modelId="{43BF95EA-5E11-6045-8138-4A66D4090A4D}" srcId="{7221DB3D-C87B-C244-AFCD-D08C37302E2F}" destId="{2FD92C52-D351-994D-AA23-7AAB57378188}" srcOrd="1" destOrd="0" parTransId="{3CE7208D-270A-304D-9FEF-AC262FCDCB9C}" sibTransId="{4A1FFA0E-76EC-7241-BF14-E2313B523506}"/>
    <dgm:cxn modelId="{9BA9B5FC-922D-3842-98C6-3E4C6A639198}" srcId="{2FD92C52-D351-994D-AA23-7AAB57378188}" destId="{120E3DB6-7F0F-6747-B08D-54252D430DCE}" srcOrd="4" destOrd="0" parTransId="{BBE4ACBA-125F-D641-B3F3-635ABD391A14}" sibTransId="{57243D2C-DC25-CE47-AB16-AFCC12ED9604}"/>
    <dgm:cxn modelId="{13FCD8B4-82B7-7D4B-8766-1F8764A7A57E}" type="presParOf" srcId="{7F2FC4A2-ACC5-8F40-82F3-1D7EAB47CA6E}" destId="{1A81EE78-6CF1-BF40-BF78-A8FB3B59EAB3}" srcOrd="0" destOrd="0" presId="urn:microsoft.com/office/officeart/2005/8/layout/StepDownProcess"/>
    <dgm:cxn modelId="{96EFB5F3-53D4-654A-B973-033A800A94D0}" type="presParOf" srcId="{1A81EE78-6CF1-BF40-BF78-A8FB3B59EAB3}" destId="{4A1B9C71-AB1B-3A41-9394-0A74F17A07CF}" srcOrd="0" destOrd="0" presId="urn:microsoft.com/office/officeart/2005/8/layout/StepDownProcess"/>
    <dgm:cxn modelId="{F9E96810-9B02-FC48-AA02-1BCE734AE744}" type="presParOf" srcId="{1A81EE78-6CF1-BF40-BF78-A8FB3B59EAB3}" destId="{E97F2735-CFF2-164A-9473-FA9E714968E4}" srcOrd="1" destOrd="0" presId="urn:microsoft.com/office/officeart/2005/8/layout/StepDownProcess"/>
    <dgm:cxn modelId="{2743E202-D7E3-644C-BDB8-C21F4F95FA6D}" type="presParOf" srcId="{1A81EE78-6CF1-BF40-BF78-A8FB3B59EAB3}" destId="{06C97CD4-E212-D44B-9164-7EF3F9A0257A}" srcOrd="2" destOrd="0" presId="urn:microsoft.com/office/officeart/2005/8/layout/StepDownProcess"/>
    <dgm:cxn modelId="{55172B9A-7BD3-1D4D-9A9F-F8869F121C2B}" type="presParOf" srcId="{7F2FC4A2-ACC5-8F40-82F3-1D7EAB47CA6E}" destId="{2A2934D7-CD6F-EB49-8018-E9869BB8CC0F}" srcOrd="1" destOrd="0" presId="urn:microsoft.com/office/officeart/2005/8/layout/StepDownProcess"/>
    <dgm:cxn modelId="{19663AA3-88A0-1F45-ADA5-00EEE1952177}" type="presParOf" srcId="{7F2FC4A2-ACC5-8F40-82F3-1D7EAB47CA6E}" destId="{DDF31B23-4692-4E4C-8DA8-F110CF124A35}" srcOrd="2" destOrd="0" presId="urn:microsoft.com/office/officeart/2005/8/layout/StepDownProcess"/>
    <dgm:cxn modelId="{3ADD16CD-33E8-CA4A-9AEF-2E3D670692F0}" type="presParOf" srcId="{DDF31B23-4692-4E4C-8DA8-F110CF124A35}" destId="{BEFF78D4-6D72-5743-B871-3CA0A30F6C5C}" srcOrd="0" destOrd="0" presId="urn:microsoft.com/office/officeart/2005/8/layout/StepDownProcess"/>
    <dgm:cxn modelId="{E5DB745B-8498-114D-BF0B-BB3C22518AA7}" type="presParOf" srcId="{DDF31B23-4692-4E4C-8DA8-F110CF124A35}" destId="{82520A8B-9584-5A4E-BC2C-B2C08FF64E51}" srcOrd="1" destOrd="0" presId="urn:microsoft.com/office/officeart/2005/8/layout/StepDownProcess"/>
    <dgm:cxn modelId="{13F260A0-2779-A04E-B839-D158D46F99E0}" type="presParOf" srcId="{DDF31B23-4692-4E4C-8DA8-F110CF124A35}" destId="{C3A72B2F-82A0-1B46-AF83-050204FA07DE}" srcOrd="2" destOrd="0" presId="urn:microsoft.com/office/officeart/2005/8/layout/StepDownProcess"/>
    <dgm:cxn modelId="{880FC542-C314-3742-B0AA-C5EAA5D842B4}" type="presParOf" srcId="{7F2FC4A2-ACC5-8F40-82F3-1D7EAB47CA6E}" destId="{69A4BAE8-4C1F-7F41-BD6D-F8A903DD2061}" srcOrd="3" destOrd="0" presId="urn:microsoft.com/office/officeart/2005/8/layout/StepDownProcess"/>
    <dgm:cxn modelId="{A5B69DA6-B702-3647-95A8-EB428F34DF39}" type="presParOf" srcId="{7F2FC4A2-ACC5-8F40-82F3-1D7EAB47CA6E}" destId="{3324632F-98C6-D442-BD6D-58195F105ED3}" srcOrd="4" destOrd="0" presId="urn:microsoft.com/office/officeart/2005/8/layout/StepDownProcess"/>
    <dgm:cxn modelId="{84FC50EB-DC84-3D4A-91D9-7437776F6B09}" type="presParOf" srcId="{3324632F-98C6-D442-BD6D-58195F105ED3}" destId="{20C3480F-7E5C-814E-8819-64B5B532B04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FEE3A-9DC1-604D-B435-15CCE0F92F41}">
      <dsp:nvSpPr>
        <dsp:cNvPr id="0" name=""/>
        <dsp:cNvSpPr/>
      </dsp:nvSpPr>
      <dsp:spPr>
        <a:xfrm>
          <a:off x="0" y="132597"/>
          <a:ext cx="2725467" cy="907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l" defTabSz="1733550">
            <a:lnSpc>
              <a:spcPct val="90000"/>
            </a:lnSpc>
            <a:spcBef>
              <a:spcPct val="0"/>
            </a:spcBef>
            <a:spcAft>
              <a:spcPct val="35000"/>
            </a:spcAft>
            <a:buNone/>
          </a:pPr>
          <a:r>
            <a:rPr lang="en-US" sz="3900" kern="1200" dirty="0"/>
            <a:t>Past Process</a:t>
          </a:r>
        </a:p>
      </dsp:txBody>
      <dsp:txXfrm>
        <a:off x="26577" y="159174"/>
        <a:ext cx="2672313" cy="854258"/>
      </dsp:txXfrm>
    </dsp:sp>
    <dsp:sp modelId="{B6C20991-7CD9-6344-A566-F98BD3CF5932}">
      <dsp:nvSpPr>
        <dsp:cNvPr id="0" name=""/>
        <dsp:cNvSpPr/>
      </dsp:nvSpPr>
      <dsp:spPr>
        <a:xfrm>
          <a:off x="167596" y="1040010"/>
          <a:ext cx="91440" cy="1476487"/>
        </a:xfrm>
        <a:custGeom>
          <a:avLst/>
          <a:gdLst/>
          <a:ahLst/>
          <a:cxnLst/>
          <a:rect l="0" t="0" r="0" b="0"/>
          <a:pathLst>
            <a:path>
              <a:moveTo>
                <a:pt x="104950" y="0"/>
              </a:moveTo>
              <a:lnTo>
                <a:pt x="45720" y="14764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E6FA75-EDC4-D74A-9C68-79C0DDA83D18}">
      <dsp:nvSpPr>
        <dsp:cNvPr id="0" name=""/>
        <dsp:cNvSpPr/>
      </dsp:nvSpPr>
      <dsp:spPr>
        <a:xfrm>
          <a:off x="213316" y="1305936"/>
          <a:ext cx="2129951" cy="242112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“The PAR should be initiated at the first phase at which it is understood that total project costs will exceed the PAR dollar threshold unless the phase is a feasibility or concept study costing under $10,000.”</a:t>
          </a:r>
        </a:p>
        <a:p>
          <a:pPr marL="0" lvl="0" indent="0" algn="ctr" defTabSz="622300">
            <a:lnSpc>
              <a:spcPct val="90000"/>
            </a:lnSpc>
            <a:spcBef>
              <a:spcPct val="0"/>
            </a:spcBef>
            <a:spcAft>
              <a:spcPct val="35000"/>
            </a:spcAft>
            <a:buNone/>
          </a:pPr>
          <a:r>
            <a:rPr lang="en-US" sz="1400" kern="1200" dirty="0"/>
            <a:t>Therefore:  All studies &gt; $10,000 required a PAR</a:t>
          </a:r>
        </a:p>
      </dsp:txBody>
      <dsp:txXfrm>
        <a:off x="275700" y="1368320"/>
        <a:ext cx="2005183" cy="2296353"/>
      </dsp:txXfrm>
    </dsp:sp>
    <dsp:sp modelId="{B4A8F3FA-18BE-934B-A303-9DF8B2EAB9C2}">
      <dsp:nvSpPr>
        <dsp:cNvPr id="0" name=""/>
        <dsp:cNvSpPr/>
      </dsp:nvSpPr>
      <dsp:spPr>
        <a:xfrm>
          <a:off x="3182559" y="148186"/>
          <a:ext cx="3417188" cy="9074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l" defTabSz="1733550">
            <a:lnSpc>
              <a:spcPct val="90000"/>
            </a:lnSpc>
            <a:spcBef>
              <a:spcPct val="0"/>
            </a:spcBef>
            <a:spcAft>
              <a:spcPct val="35000"/>
            </a:spcAft>
            <a:buNone/>
          </a:pPr>
          <a:r>
            <a:rPr lang="en-US" sz="3900" kern="1200" dirty="0"/>
            <a:t>Current Process</a:t>
          </a:r>
        </a:p>
      </dsp:txBody>
      <dsp:txXfrm>
        <a:off x="3209136" y="174763"/>
        <a:ext cx="3364034" cy="854258"/>
      </dsp:txXfrm>
    </dsp:sp>
    <dsp:sp modelId="{0F8ED953-0193-8E49-AED9-AF22FE92C1E5}">
      <dsp:nvSpPr>
        <dsp:cNvPr id="0" name=""/>
        <dsp:cNvSpPr/>
      </dsp:nvSpPr>
      <dsp:spPr>
        <a:xfrm>
          <a:off x="3524277" y="1055599"/>
          <a:ext cx="341718" cy="586624"/>
        </a:xfrm>
        <a:custGeom>
          <a:avLst/>
          <a:gdLst/>
          <a:ahLst/>
          <a:cxnLst/>
          <a:rect l="0" t="0" r="0" b="0"/>
          <a:pathLst>
            <a:path>
              <a:moveTo>
                <a:pt x="0" y="0"/>
              </a:moveTo>
              <a:lnTo>
                <a:pt x="0" y="586624"/>
              </a:lnTo>
              <a:lnTo>
                <a:pt x="341718" y="58662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CE160A-83DE-5D4D-884D-2A4E376EE164}">
      <dsp:nvSpPr>
        <dsp:cNvPr id="0" name=""/>
        <dsp:cNvSpPr/>
      </dsp:nvSpPr>
      <dsp:spPr>
        <a:xfrm>
          <a:off x="3865996" y="1188517"/>
          <a:ext cx="5457498" cy="9074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Cost of Study &lt;$10,000</a:t>
          </a:r>
        </a:p>
        <a:p>
          <a:pPr marL="0" lvl="0" indent="0" algn="ctr" defTabSz="800100">
            <a:lnSpc>
              <a:spcPct val="90000"/>
            </a:lnSpc>
            <a:spcBef>
              <a:spcPct val="0"/>
            </a:spcBef>
            <a:spcAft>
              <a:spcPct val="35000"/>
            </a:spcAft>
            <a:buNone/>
          </a:pPr>
          <a:r>
            <a:rPr lang="en-US" sz="1800" kern="1200" dirty="0"/>
            <a:t>PAR Not Required</a:t>
          </a:r>
        </a:p>
      </dsp:txBody>
      <dsp:txXfrm>
        <a:off x="3892573" y="1215094"/>
        <a:ext cx="5404344" cy="854258"/>
      </dsp:txXfrm>
    </dsp:sp>
    <dsp:sp modelId="{1A419044-4DDA-A648-BDC7-2857172F55DF}">
      <dsp:nvSpPr>
        <dsp:cNvPr id="0" name=""/>
        <dsp:cNvSpPr/>
      </dsp:nvSpPr>
      <dsp:spPr>
        <a:xfrm>
          <a:off x="3524277" y="1055599"/>
          <a:ext cx="341718" cy="1845382"/>
        </a:xfrm>
        <a:custGeom>
          <a:avLst/>
          <a:gdLst/>
          <a:ahLst/>
          <a:cxnLst/>
          <a:rect l="0" t="0" r="0" b="0"/>
          <a:pathLst>
            <a:path>
              <a:moveTo>
                <a:pt x="0" y="0"/>
              </a:moveTo>
              <a:lnTo>
                <a:pt x="0" y="1845382"/>
              </a:lnTo>
              <a:lnTo>
                <a:pt x="341718" y="18453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6A7DF8E-2804-5240-8D67-4680BF61A19B}">
      <dsp:nvSpPr>
        <dsp:cNvPr id="0" name=""/>
        <dsp:cNvSpPr/>
      </dsp:nvSpPr>
      <dsp:spPr>
        <a:xfrm>
          <a:off x="3865996" y="2322791"/>
          <a:ext cx="5457498" cy="115637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100000"/>
            </a:lnSpc>
            <a:spcBef>
              <a:spcPct val="0"/>
            </a:spcBef>
            <a:spcAft>
              <a:spcPts val="200"/>
            </a:spcAft>
            <a:buNone/>
          </a:pPr>
          <a:r>
            <a:rPr lang="en-US" sz="1800" kern="1200" dirty="0"/>
            <a:t>Cost of Study $10,000-$99,999 &amp; Project is Planned</a:t>
          </a:r>
        </a:p>
        <a:p>
          <a:pPr marL="0" lvl="0" indent="0" algn="ctr" defTabSz="800100">
            <a:lnSpc>
              <a:spcPct val="100000"/>
            </a:lnSpc>
            <a:spcBef>
              <a:spcPct val="0"/>
            </a:spcBef>
            <a:spcAft>
              <a:spcPts val="200"/>
            </a:spcAft>
            <a:buNone/>
          </a:pPr>
          <a:r>
            <a:rPr lang="en-US" sz="1200" kern="1200" dirty="0"/>
            <a:t>Study will inform work that is intended to occur and that will likely exceed the PAR threshold when it does occur.</a:t>
          </a:r>
        </a:p>
        <a:p>
          <a:pPr marL="0" lvl="0" indent="0" algn="ctr" defTabSz="800100">
            <a:lnSpc>
              <a:spcPct val="100000"/>
            </a:lnSpc>
            <a:spcBef>
              <a:spcPct val="0"/>
            </a:spcBef>
            <a:spcAft>
              <a:spcPts val="200"/>
            </a:spcAft>
            <a:buNone/>
          </a:pPr>
          <a:r>
            <a:rPr lang="en-US" sz="1200" b="1" kern="1200" dirty="0"/>
            <a:t>PAR is Required</a:t>
          </a:r>
        </a:p>
      </dsp:txBody>
      <dsp:txXfrm>
        <a:off x="3899865" y="2356660"/>
        <a:ext cx="5389760" cy="1088641"/>
      </dsp:txXfrm>
    </dsp:sp>
    <dsp:sp modelId="{5DF65E72-9815-8045-BB3C-467D58B0A41F}">
      <dsp:nvSpPr>
        <dsp:cNvPr id="0" name=""/>
        <dsp:cNvSpPr/>
      </dsp:nvSpPr>
      <dsp:spPr>
        <a:xfrm>
          <a:off x="3524277" y="1055599"/>
          <a:ext cx="341718" cy="3313434"/>
        </a:xfrm>
        <a:custGeom>
          <a:avLst/>
          <a:gdLst/>
          <a:ahLst/>
          <a:cxnLst/>
          <a:rect l="0" t="0" r="0" b="0"/>
          <a:pathLst>
            <a:path>
              <a:moveTo>
                <a:pt x="0" y="0"/>
              </a:moveTo>
              <a:lnTo>
                <a:pt x="0" y="3313434"/>
              </a:lnTo>
              <a:lnTo>
                <a:pt x="341718" y="33134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13A579-29D4-6849-9D56-1A222B2CA0B6}">
      <dsp:nvSpPr>
        <dsp:cNvPr id="0" name=""/>
        <dsp:cNvSpPr/>
      </dsp:nvSpPr>
      <dsp:spPr>
        <a:xfrm>
          <a:off x="3865996" y="3764724"/>
          <a:ext cx="5457498" cy="1208619"/>
        </a:xfrm>
        <a:prstGeom prst="roundRect">
          <a:avLst>
            <a:gd name="adj" fmla="val 10000"/>
          </a:avLst>
        </a:prstGeom>
        <a:solidFill>
          <a:schemeClr val="accent5">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100000"/>
            </a:lnSpc>
            <a:spcBef>
              <a:spcPct val="0"/>
            </a:spcBef>
            <a:spcAft>
              <a:spcPts val="200"/>
            </a:spcAft>
            <a:buNone/>
          </a:pPr>
          <a:r>
            <a:rPr lang="en-US" sz="1800" kern="1200" dirty="0"/>
            <a:t>Cost of Study $10,000-$99,999 &amp; Project is Uncertain</a:t>
          </a:r>
        </a:p>
        <a:p>
          <a:pPr marL="0" lvl="0" indent="0" algn="ctr" defTabSz="800100">
            <a:lnSpc>
              <a:spcPct val="100000"/>
            </a:lnSpc>
            <a:spcBef>
              <a:spcPct val="0"/>
            </a:spcBef>
            <a:spcAft>
              <a:spcPts val="200"/>
            </a:spcAft>
            <a:buNone/>
          </a:pPr>
          <a:r>
            <a:rPr lang="en-US" sz="1200" kern="1200" dirty="0"/>
            <a:t>Scoping and/or budgeting developed in study will inform longer-range plans, priorities, and true feasibility (e.g., Is it even possible?  How urgent is this?).</a:t>
          </a:r>
        </a:p>
        <a:p>
          <a:pPr marL="0" lvl="0" indent="0" algn="ctr" defTabSz="800100">
            <a:lnSpc>
              <a:spcPct val="100000"/>
            </a:lnSpc>
            <a:spcBef>
              <a:spcPct val="0"/>
            </a:spcBef>
            <a:spcAft>
              <a:spcPts val="200"/>
            </a:spcAft>
            <a:buNone/>
          </a:pPr>
          <a:r>
            <a:rPr lang="en-US" sz="1200" b="1" kern="1200" dirty="0"/>
            <a:t>Need for PAR will be Evaluated</a:t>
          </a:r>
        </a:p>
      </dsp:txBody>
      <dsp:txXfrm>
        <a:off x="3901395" y="3800123"/>
        <a:ext cx="5386700" cy="1137821"/>
      </dsp:txXfrm>
    </dsp:sp>
    <dsp:sp modelId="{C8AD5B73-6040-BE40-9DAC-5B5D50BB35D3}">
      <dsp:nvSpPr>
        <dsp:cNvPr id="0" name=""/>
        <dsp:cNvSpPr/>
      </dsp:nvSpPr>
      <dsp:spPr>
        <a:xfrm>
          <a:off x="3524277" y="1055599"/>
          <a:ext cx="341718" cy="4598303"/>
        </a:xfrm>
        <a:custGeom>
          <a:avLst/>
          <a:gdLst/>
          <a:ahLst/>
          <a:cxnLst/>
          <a:rect l="0" t="0" r="0" b="0"/>
          <a:pathLst>
            <a:path>
              <a:moveTo>
                <a:pt x="0" y="0"/>
              </a:moveTo>
              <a:lnTo>
                <a:pt x="0" y="4598303"/>
              </a:lnTo>
              <a:lnTo>
                <a:pt x="341718" y="45983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AA40B9-FBC0-034E-8333-0BED373FD15C}">
      <dsp:nvSpPr>
        <dsp:cNvPr id="0" name=""/>
        <dsp:cNvSpPr/>
      </dsp:nvSpPr>
      <dsp:spPr>
        <a:xfrm>
          <a:off x="3865996" y="5200197"/>
          <a:ext cx="5457498" cy="9074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Cost of Study &gt; $100,000</a:t>
          </a:r>
        </a:p>
        <a:p>
          <a:pPr marL="0" lvl="0" indent="0" algn="ctr" defTabSz="800100">
            <a:lnSpc>
              <a:spcPct val="90000"/>
            </a:lnSpc>
            <a:spcBef>
              <a:spcPct val="0"/>
            </a:spcBef>
            <a:spcAft>
              <a:spcPct val="35000"/>
            </a:spcAft>
            <a:buNone/>
          </a:pPr>
          <a:r>
            <a:rPr lang="en-US" sz="1800" kern="1200" dirty="0"/>
            <a:t>PAR is Required</a:t>
          </a:r>
        </a:p>
      </dsp:txBody>
      <dsp:txXfrm>
        <a:off x="3892573" y="5226774"/>
        <a:ext cx="5404344" cy="8542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B9C71-AB1B-3A41-9394-0A74F17A07CF}">
      <dsp:nvSpPr>
        <dsp:cNvPr id="0" name=""/>
        <dsp:cNvSpPr/>
      </dsp:nvSpPr>
      <dsp:spPr>
        <a:xfrm rot="5400000">
          <a:off x="-12009" y="1412814"/>
          <a:ext cx="1356718" cy="87827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7F2735-CFF2-164A-9473-FA9E714968E4}">
      <dsp:nvSpPr>
        <dsp:cNvPr id="0" name=""/>
        <dsp:cNvSpPr/>
      </dsp:nvSpPr>
      <dsp:spPr>
        <a:xfrm flipH="1">
          <a:off x="5" y="0"/>
          <a:ext cx="2595208" cy="11531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Unit/College submits a Project Intake Request (PIR) with a Project Type of “Planning/Study”</a:t>
          </a:r>
        </a:p>
      </dsp:txBody>
      <dsp:txXfrm>
        <a:off x="56306" y="56301"/>
        <a:ext cx="2482606" cy="1040528"/>
      </dsp:txXfrm>
    </dsp:sp>
    <dsp:sp modelId="{06C97CD4-E212-D44B-9164-7EF3F9A0257A}">
      <dsp:nvSpPr>
        <dsp:cNvPr id="0" name=""/>
        <dsp:cNvSpPr/>
      </dsp:nvSpPr>
      <dsp:spPr>
        <a:xfrm>
          <a:off x="2121510" y="548177"/>
          <a:ext cx="1198166" cy="932011"/>
        </a:xfrm>
        <a:prstGeom prst="rect">
          <a:avLst/>
        </a:prstGeom>
        <a:noFill/>
        <a:ln>
          <a:noFill/>
        </a:ln>
        <a:effectLst/>
      </dsp:spPr>
      <dsp:style>
        <a:lnRef idx="0">
          <a:scrgbClr r="0" g="0" b="0"/>
        </a:lnRef>
        <a:fillRef idx="0">
          <a:scrgbClr r="0" g="0" b="0"/>
        </a:fillRef>
        <a:effectRef idx="0">
          <a:scrgbClr r="0" g="0" b="0"/>
        </a:effectRef>
        <a:fontRef idx="minor"/>
      </dsp:style>
    </dsp:sp>
    <dsp:sp modelId="{BEFF78D4-6D72-5743-B871-3CA0A30F6C5C}">
      <dsp:nvSpPr>
        <dsp:cNvPr id="0" name=""/>
        <dsp:cNvSpPr/>
      </dsp:nvSpPr>
      <dsp:spPr>
        <a:xfrm rot="5400000">
          <a:off x="1531329" y="3309524"/>
          <a:ext cx="1307836" cy="111411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520A8B-9584-5A4E-BC2C-B2C08FF64E51}">
      <dsp:nvSpPr>
        <dsp:cNvPr id="0" name=""/>
        <dsp:cNvSpPr/>
      </dsp:nvSpPr>
      <dsp:spPr>
        <a:xfrm>
          <a:off x="1090350" y="1438134"/>
          <a:ext cx="3935636" cy="177552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AVP for E&amp;PA, the UA, the AVP for FM &amp; CCF and the Director of Capital and Space Planning* will consult and determine if:</a:t>
          </a:r>
        </a:p>
        <a:p>
          <a:pPr marL="0" lvl="0" indent="0" algn="ctr" defTabSz="622300">
            <a:lnSpc>
              <a:spcPct val="90000"/>
            </a:lnSpc>
            <a:spcBef>
              <a:spcPct val="0"/>
            </a:spcBef>
            <a:spcAft>
              <a:spcPct val="35000"/>
            </a:spcAft>
            <a:buNone/>
          </a:pPr>
          <a:r>
            <a:rPr lang="en-US" sz="1400" kern="1200" dirty="0"/>
            <a:t>1) The request needs to be recommended for presentation to the Provost Capital Planning Group prior to an authorization to proceed, or </a:t>
          </a:r>
        </a:p>
        <a:p>
          <a:pPr marL="0" lvl="0" indent="0" algn="ctr" defTabSz="622300">
            <a:lnSpc>
              <a:spcPct val="90000"/>
            </a:lnSpc>
            <a:spcBef>
              <a:spcPct val="0"/>
            </a:spcBef>
            <a:spcAft>
              <a:spcPct val="35000"/>
            </a:spcAft>
            <a:buNone/>
          </a:pPr>
          <a:r>
            <a:rPr lang="en-US" sz="1400" kern="1200" dirty="0"/>
            <a:t>2) Will decide whether the study requires a PAR or not, or</a:t>
          </a:r>
        </a:p>
      </dsp:txBody>
      <dsp:txXfrm>
        <a:off x="1177039" y="1524823"/>
        <a:ext cx="3762258" cy="1602143"/>
      </dsp:txXfrm>
    </dsp:sp>
    <dsp:sp modelId="{C3A72B2F-82A0-1B46-AF83-050204FA07DE}">
      <dsp:nvSpPr>
        <dsp:cNvPr id="0" name=""/>
        <dsp:cNvSpPr/>
      </dsp:nvSpPr>
      <dsp:spPr>
        <a:xfrm>
          <a:off x="5222560" y="1405488"/>
          <a:ext cx="4210847" cy="1743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None/>
          </a:pPr>
          <a:r>
            <a:rPr lang="en-US" sz="1400" kern="1200" dirty="0"/>
            <a:t>Considerations may include:</a:t>
          </a:r>
        </a:p>
        <a:p>
          <a:pPr marL="114300" lvl="1" indent="-114300" algn="l" defTabSz="622300">
            <a:lnSpc>
              <a:spcPct val="90000"/>
            </a:lnSpc>
            <a:spcBef>
              <a:spcPct val="0"/>
            </a:spcBef>
            <a:spcAft>
              <a:spcPct val="15000"/>
            </a:spcAft>
            <a:buChar char="•"/>
          </a:pPr>
          <a:r>
            <a:rPr lang="en-US" sz="1400" kern="1200" dirty="0"/>
            <a:t>Is this a maintenance study?</a:t>
          </a:r>
        </a:p>
        <a:p>
          <a:pPr marL="114300" lvl="1" indent="-114300" algn="l" defTabSz="622300">
            <a:lnSpc>
              <a:spcPct val="90000"/>
            </a:lnSpc>
            <a:spcBef>
              <a:spcPct val="0"/>
            </a:spcBef>
            <a:spcAft>
              <a:spcPct val="15000"/>
            </a:spcAft>
            <a:buChar char="•"/>
          </a:pPr>
          <a:r>
            <a:rPr lang="en-US" sz="1400" kern="1200" dirty="0"/>
            <a:t>Is this an academic program/space change study?</a:t>
          </a:r>
        </a:p>
        <a:p>
          <a:pPr marL="114300" lvl="1" indent="-114300" algn="l" defTabSz="622300">
            <a:lnSpc>
              <a:spcPct val="90000"/>
            </a:lnSpc>
            <a:spcBef>
              <a:spcPct val="0"/>
            </a:spcBef>
            <a:spcAft>
              <a:spcPct val="15000"/>
            </a:spcAft>
            <a:buChar char="•"/>
          </a:pPr>
          <a:r>
            <a:rPr lang="en-US" sz="1400" kern="1200" dirty="0"/>
            <a:t>What is the study intended to inform?</a:t>
          </a:r>
        </a:p>
        <a:p>
          <a:pPr marL="114300" lvl="1" indent="-114300" algn="l" defTabSz="622300">
            <a:lnSpc>
              <a:spcPct val="90000"/>
            </a:lnSpc>
            <a:spcBef>
              <a:spcPct val="0"/>
            </a:spcBef>
            <a:spcAft>
              <a:spcPct val="15000"/>
            </a:spcAft>
            <a:buChar char="•"/>
          </a:pPr>
          <a:r>
            <a:rPr lang="en-US" sz="1400" kern="1200" dirty="0"/>
            <a:t>Will the result of the study lead to a capital project?  If so, is the capital project already an understood need or is it emergent?</a:t>
          </a:r>
        </a:p>
      </dsp:txBody>
      <dsp:txXfrm>
        <a:off x="5222560" y="1405488"/>
        <a:ext cx="4210847" cy="1743401"/>
      </dsp:txXfrm>
    </dsp:sp>
    <dsp:sp modelId="{20C3480F-7E5C-814E-8819-64B5B532B04C}">
      <dsp:nvSpPr>
        <dsp:cNvPr id="0" name=""/>
        <dsp:cNvSpPr/>
      </dsp:nvSpPr>
      <dsp:spPr>
        <a:xfrm>
          <a:off x="2735261" y="3762434"/>
          <a:ext cx="6517995" cy="101017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 The Director of Capital and Space Planning may recommend vetting the study with the Vice Presidents for Budget &amp; Planning and Facilities &amp; Campus Services during regular, monthly Provost Capital Planning Group or CF&amp;PC preparatory meetings or through ad hoc consultation.</a:t>
          </a:r>
          <a:endParaRPr lang="en-US" sz="1400" i="1" kern="1200" dirty="0">
            <a:solidFill>
              <a:srgbClr val="FF0000"/>
            </a:solidFill>
          </a:endParaRPr>
        </a:p>
      </dsp:txBody>
      <dsp:txXfrm>
        <a:off x="2784583" y="3811756"/>
        <a:ext cx="6419351" cy="9115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B9C71-AB1B-3A41-9394-0A74F17A07CF}">
      <dsp:nvSpPr>
        <dsp:cNvPr id="0" name=""/>
        <dsp:cNvSpPr/>
      </dsp:nvSpPr>
      <dsp:spPr>
        <a:xfrm rot="5400000">
          <a:off x="-12009" y="1412814"/>
          <a:ext cx="1356718" cy="878279"/>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7F2735-CFF2-164A-9473-FA9E714968E4}">
      <dsp:nvSpPr>
        <dsp:cNvPr id="0" name=""/>
        <dsp:cNvSpPr/>
      </dsp:nvSpPr>
      <dsp:spPr>
        <a:xfrm flipH="1">
          <a:off x="5" y="0"/>
          <a:ext cx="2595208" cy="115313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Unit/College submits a Project Intake Request (PIR) with a Project Type of “Planning/Study”</a:t>
          </a:r>
        </a:p>
      </dsp:txBody>
      <dsp:txXfrm>
        <a:off x="56306" y="56301"/>
        <a:ext cx="2482606" cy="1040528"/>
      </dsp:txXfrm>
    </dsp:sp>
    <dsp:sp modelId="{06C97CD4-E212-D44B-9164-7EF3F9A0257A}">
      <dsp:nvSpPr>
        <dsp:cNvPr id="0" name=""/>
        <dsp:cNvSpPr/>
      </dsp:nvSpPr>
      <dsp:spPr>
        <a:xfrm>
          <a:off x="2121510" y="548177"/>
          <a:ext cx="1198166" cy="932011"/>
        </a:xfrm>
        <a:prstGeom prst="rect">
          <a:avLst/>
        </a:prstGeom>
        <a:noFill/>
        <a:ln>
          <a:noFill/>
        </a:ln>
        <a:effectLst/>
      </dsp:spPr>
      <dsp:style>
        <a:lnRef idx="0">
          <a:scrgbClr r="0" g="0" b="0"/>
        </a:lnRef>
        <a:fillRef idx="0">
          <a:scrgbClr r="0" g="0" b="0"/>
        </a:fillRef>
        <a:effectRef idx="0">
          <a:scrgbClr r="0" g="0" b="0"/>
        </a:effectRef>
        <a:fontRef idx="minor"/>
      </dsp:style>
    </dsp:sp>
    <dsp:sp modelId="{BEFF78D4-6D72-5743-B871-3CA0A30F6C5C}">
      <dsp:nvSpPr>
        <dsp:cNvPr id="0" name=""/>
        <dsp:cNvSpPr/>
      </dsp:nvSpPr>
      <dsp:spPr>
        <a:xfrm rot="5400000">
          <a:off x="1531329" y="3309524"/>
          <a:ext cx="1307836" cy="111411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520A8B-9584-5A4E-BC2C-B2C08FF64E51}">
      <dsp:nvSpPr>
        <dsp:cNvPr id="0" name=""/>
        <dsp:cNvSpPr/>
      </dsp:nvSpPr>
      <dsp:spPr>
        <a:xfrm>
          <a:off x="1090350" y="1438134"/>
          <a:ext cx="3935636" cy="1775521"/>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Sr Director for E&amp;PM, the UA, the Sr. Director for CCF and the Director of Capital and Space Planning* will consult and determine if:</a:t>
          </a:r>
        </a:p>
        <a:p>
          <a:pPr marL="0" lvl="0" indent="0" algn="ctr" defTabSz="622300">
            <a:lnSpc>
              <a:spcPct val="90000"/>
            </a:lnSpc>
            <a:spcBef>
              <a:spcPct val="0"/>
            </a:spcBef>
            <a:spcAft>
              <a:spcPct val="35000"/>
            </a:spcAft>
            <a:buNone/>
          </a:pPr>
          <a:r>
            <a:rPr lang="en-US" sz="1400" kern="1200" dirty="0"/>
            <a:t>1) The request needs to be recommended for presentation to the Provost Capital Planning Group prior to an authorization to proceed, or </a:t>
          </a:r>
        </a:p>
        <a:p>
          <a:pPr marL="0" lvl="0" indent="0" algn="ctr" defTabSz="622300">
            <a:lnSpc>
              <a:spcPct val="90000"/>
            </a:lnSpc>
            <a:spcBef>
              <a:spcPct val="0"/>
            </a:spcBef>
            <a:spcAft>
              <a:spcPct val="35000"/>
            </a:spcAft>
            <a:buNone/>
          </a:pPr>
          <a:r>
            <a:rPr lang="en-US" sz="1400" kern="1200" dirty="0"/>
            <a:t>2) Will decide whether the study requires a PAR or not, or</a:t>
          </a:r>
        </a:p>
      </dsp:txBody>
      <dsp:txXfrm>
        <a:off x="1177039" y="1524823"/>
        <a:ext cx="3762258" cy="1602143"/>
      </dsp:txXfrm>
    </dsp:sp>
    <dsp:sp modelId="{C3A72B2F-82A0-1B46-AF83-050204FA07DE}">
      <dsp:nvSpPr>
        <dsp:cNvPr id="0" name=""/>
        <dsp:cNvSpPr/>
      </dsp:nvSpPr>
      <dsp:spPr>
        <a:xfrm>
          <a:off x="5222560" y="1405488"/>
          <a:ext cx="4210847" cy="1743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None/>
          </a:pPr>
          <a:r>
            <a:rPr lang="en-US" sz="1400" kern="1200" dirty="0"/>
            <a:t>Considerations may include:</a:t>
          </a:r>
        </a:p>
        <a:p>
          <a:pPr marL="114300" lvl="1" indent="-114300" algn="l" defTabSz="622300">
            <a:lnSpc>
              <a:spcPct val="90000"/>
            </a:lnSpc>
            <a:spcBef>
              <a:spcPct val="0"/>
            </a:spcBef>
            <a:spcAft>
              <a:spcPct val="15000"/>
            </a:spcAft>
            <a:buChar char="•"/>
          </a:pPr>
          <a:r>
            <a:rPr lang="en-US" sz="1400" kern="1200" dirty="0"/>
            <a:t>Is this a maintenance study?</a:t>
          </a:r>
        </a:p>
        <a:p>
          <a:pPr marL="114300" lvl="1" indent="-114300" algn="l" defTabSz="622300">
            <a:lnSpc>
              <a:spcPct val="90000"/>
            </a:lnSpc>
            <a:spcBef>
              <a:spcPct val="0"/>
            </a:spcBef>
            <a:spcAft>
              <a:spcPct val="15000"/>
            </a:spcAft>
            <a:buChar char="•"/>
          </a:pPr>
          <a:r>
            <a:rPr lang="en-US" sz="1400" kern="1200" dirty="0"/>
            <a:t>Is this an academic program/space change study?</a:t>
          </a:r>
        </a:p>
        <a:p>
          <a:pPr marL="114300" lvl="1" indent="-114300" algn="l" defTabSz="622300">
            <a:lnSpc>
              <a:spcPct val="90000"/>
            </a:lnSpc>
            <a:spcBef>
              <a:spcPct val="0"/>
            </a:spcBef>
            <a:spcAft>
              <a:spcPct val="15000"/>
            </a:spcAft>
            <a:buChar char="•"/>
          </a:pPr>
          <a:r>
            <a:rPr lang="en-US" sz="1400" kern="1200" dirty="0"/>
            <a:t>What is the study intended to inform?</a:t>
          </a:r>
        </a:p>
        <a:p>
          <a:pPr marL="114300" lvl="1" indent="-114300" algn="l" defTabSz="622300">
            <a:lnSpc>
              <a:spcPct val="90000"/>
            </a:lnSpc>
            <a:spcBef>
              <a:spcPct val="0"/>
            </a:spcBef>
            <a:spcAft>
              <a:spcPct val="15000"/>
            </a:spcAft>
            <a:buChar char="•"/>
          </a:pPr>
          <a:r>
            <a:rPr lang="en-US" sz="1400" kern="1200" dirty="0"/>
            <a:t>Will the result of the study lead to a capital project?  If so, is the capital project already an understood need or is it emergent?</a:t>
          </a:r>
        </a:p>
      </dsp:txBody>
      <dsp:txXfrm>
        <a:off x="5222560" y="1405488"/>
        <a:ext cx="4210847" cy="1743401"/>
      </dsp:txXfrm>
    </dsp:sp>
    <dsp:sp modelId="{20C3480F-7E5C-814E-8819-64B5B532B04C}">
      <dsp:nvSpPr>
        <dsp:cNvPr id="0" name=""/>
        <dsp:cNvSpPr/>
      </dsp:nvSpPr>
      <dsp:spPr>
        <a:xfrm>
          <a:off x="2735261" y="3762434"/>
          <a:ext cx="6517995" cy="1010177"/>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3) The Director of Capital and Space Planning may recommend vetting the study with the Vice Presidents for Budget &amp; Planning and Facilities &amp; Campus Services during regular, monthly Provost Capital Planning Group or CF&amp;PC preparatory meetings or through ad hoc consultation.</a:t>
          </a:r>
          <a:endParaRPr lang="en-US" sz="1400" i="1" kern="1200" dirty="0">
            <a:solidFill>
              <a:srgbClr val="FF0000"/>
            </a:solidFill>
          </a:endParaRPr>
        </a:p>
      </dsp:txBody>
      <dsp:txXfrm>
        <a:off x="2784583" y="3811756"/>
        <a:ext cx="6419351" cy="9115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0D168-0367-EB4B-AE29-1C79110907BC}" type="datetimeFigureOut">
              <a:rPr lang="en-US" smtClean="0"/>
              <a:t>2/13/20</a:t>
            </a:fld>
            <a:endParaRPr lang="en-US" dirty="0"/>
          </a:p>
        </p:txBody>
      </p:sp>
      <p:sp>
        <p:nvSpPr>
          <p:cNvPr id="4" name="Slide Image Placeholder 3"/>
          <p:cNvSpPr>
            <a:spLocks noGrp="1" noRot="1" noChangeAspect="1"/>
          </p:cNvSpPr>
          <p:nvPr>
            <p:ph type="sldImg" idx="2"/>
          </p:nvPr>
        </p:nvSpPr>
        <p:spPr>
          <a:xfrm>
            <a:off x="1403350" y="1143000"/>
            <a:ext cx="40513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C43D87-BA34-7549-AF4A-8809C8E92294}" type="slidenum">
              <a:rPr lang="en-US" smtClean="0"/>
              <a:t>‹#›</a:t>
            </a:fld>
            <a:endParaRPr lang="en-US" dirty="0"/>
          </a:p>
        </p:txBody>
      </p:sp>
    </p:spTree>
    <p:extLst>
      <p:ext uri="{BB962C8B-B14F-4D97-AF65-F5344CB8AC3E}">
        <p14:creationId xmlns:p14="http://schemas.microsoft.com/office/powerpoint/2010/main" val="3062357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endParaRPr lang="en-US" altLang="en-US" dirty="0">
              <a:latin typeface="Arial" charset="0"/>
              <a:cs typeface="Arial" charset="0"/>
            </a:endParaRPr>
          </a:p>
        </p:txBody>
      </p:sp>
      <p:sp>
        <p:nvSpPr>
          <p:cNvPr id="3686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b="1">
                <a:solidFill>
                  <a:schemeClr val="tx1"/>
                </a:solidFill>
                <a:latin typeface="Arial" charset="0"/>
                <a:ea typeface="Arial" charset="0"/>
                <a:cs typeface="Arial" charset="0"/>
              </a:defRPr>
            </a:lvl1pPr>
            <a:lvl2pPr marL="742950" indent="-285750">
              <a:defRPr b="1">
                <a:solidFill>
                  <a:schemeClr val="tx1"/>
                </a:solidFill>
                <a:latin typeface="Arial" charset="0"/>
                <a:ea typeface="Arial" charset="0"/>
                <a:cs typeface="Arial" charset="0"/>
              </a:defRPr>
            </a:lvl2pPr>
            <a:lvl3pPr marL="1143000" indent="-228600">
              <a:defRPr b="1">
                <a:solidFill>
                  <a:schemeClr val="tx1"/>
                </a:solidFill>
                <a:latin typeface="Arial" charset="0"/>
                <a:ea typeface="Arial" charset="0"/>
                <a:cs typeface="Arial" charset="0"/>
              </a:defRPr>
            </a:lvl3pPr>
            <a:lvl4pPr marL="1600200" indent="-228600">
              <a:defRPr b="1">
                <a:solidFill>
                  <a:schemeClr val="tx1"/>
                </a:solidFill>
                <a:latin typeface="Arial" charset="0"/>
                <a:ea typeface="Arial" charset="0"/>
                <a:cs typeface="Arial" charset="0"/>
              </a:defRPr>
            </a:lvl4pPr>
            <a:lvl5pPr marL="2057400" indent="-228600">
              <a:defRPr b="1">
                <a:solidFill>
                  <a:schemeClr val="tx1"/>
                </a:solidFill>
                <a:latin typeface="Arial" charset="0"/>
                <a:ea typeface="Arial" charset="0"/>
                <a:cs typeface="Arial" charset="0"/>
              </a:defRPr>
            </a:lvl5pPr>
            <a:lvl6pPr marL="2514600" indent="-228600" eaLnBrk="0" fontAlgn="base" hangingPunct="0">
              <a:spcBef>
                <a:spcPct val="0"/>
              </a:spcBef>
              <a:spcAft>
                <a:spcPct val="0"/>
              </a:spcAft>
              <a:defRPr b="1">
                <a:solidFill>
                  <a:schemeClr val="tx1"/>
                </a:solidFill>
                <a:latin typeface="Arial" charset="0"/>
                <a:ea typeface="Arial" charset="0"/>
                <a:cs typeface="Arial" charset="0"/>
              </a:defRPr>
            </a:lvl6pPr>
            <a:lvl7pPr marL="2971800" indent="-228600" eaLnBrk="0" fontAlgn="base" hangingPunct="0">
              <a:spcBef>
                <a:spcPct val="0"/>
              </a:spcBef>
              <a:spcAft>
                <a:spcPct val="0"/>
              </a:spcAft>
              <a:defRPr b="1">
                <a:solidFill>
                  <a:schemeClr val="tx1"/>
                </a:solidFill>
                <a:latin typeface="Arial" charset="0"/>
                <a:ea typeface="Arial" charset="0"/>
                <a:cs typeface="Arial" charset="0"/>
              </a:defRPr>
            </a:lvl7pPr>
            <a:lvl8pPr marL="3429000" indent="-228600" eaLnBrk="0" fontAlgn="base" hangingPunct="0">
              <a:spcBef>
                <a:spcPct val="0"/>
              </a:spcBef>
              <a:spcAft>
                <a:spcPct val="0"/>
              </a:spcAft>
              <a:defRPr b="1">
                <a:solidFill>
                  <a:schemeClr val="tx1"/>
                </a:solidFill>
                <a:latin typeface="Arial" charset="0"/>
                <a:ea typeface="Arial" charset="0"/>
                <a:cs typeface="Arial" charset="0"/>
              </a:defRPr>
            </a:lvl8pPr>
            <a:lvl9pPr marL="3886200" indent="-228600" eaLnBrk="0" fontAlgn="base" hangingPunct="0">
              <a:spcBef>
                <a:spcPct val="0"/>
              </a:spcBef>
              <a:spcAft>
                <a:spcPct val="0"/>
              </a:spcAft>
              <a:defRPr b="1">
                <a:solidFill>
                  <a:schemeClr val="tx1"/>
                </a:solidFill>
                <a:latin typeface="Arial" charset="0"/>
                <a:ea typeface="Arial" charset="0"/>
                <a:cs typeface="Arial" charset="0"/>
              </a:defRPr>
            </a:lvl9pPr>
          </a:lstStyle>
          <a:p>
            <a:fld id="{AD3B469A-F038-5C49-8047-53B00A2E7359}" type="slidenum">
              <a:rPr lang="en-US" altLang="en-US" b="0">
                <a:solidFill>
                  <a:srgbClr val="000000"/>
                </a:solidFill>
              </a:rPr>
              <a:pPr/>
              <a:t>1</a:t>
            </a:fld>
            <a:endParaRPr lang="en-US" altLang="en-US" b="0" dirty="0">
              <a:solidFill>
                <a:srgbClr val="000000"/>
              </a:solidFill>
            </a:endParaRPr>
          </a:p>
        </p:txBody>
      </p:sp>
    </p:spTree>
    <p:extLst>
      <p:ext uri="{BB962C8B-B14F-4D97-AF65-F5344CB8AC3E}">
        <p14:creationId xmlns:p14="http://schemas.microsoft.com/office/powerpoint/2010/main" val="293510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1197187"/>
            <a:ext cx="8161020" cy="254677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3842174"/>
            <a:ext cx="7200900" cy="176614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2/13/20</a:t>
            </a:r>
          </a:p>
        </p:txBody>
      </p:sp>
      <p:sp>
        <p:nvSpPr>
          <p:cNvPr id="5" name="Footer Placeholder 4"/>
          <p:cNvSpPr>
            <a:spLocks noGrp="1"/>
          </p:cNvSpPr>
          <p:nvPr>
            <p:ph type="ftr" sz="quarter" idx="11"/>
          </p:nvPr>
        </p:nvSpPr>
        <p:spPr/>
        <p:txBody>
          <a:bodyPr/>
          <a:lstStyle/>
          <a:p>
            <a:r>
              <a:rPr lang="en-US" dirty="0"/>
              <a:t>Facilities Directors Roundtable</a:t>
            </a:r>
          </a:p>
        </p:txBody>
      </p:sp>
      <p:sp>
        <p:nvSpPr>
          <p:cNvPr id="6" name="Slide Number Placeholder 5"/>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208115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2/13/20</a:t>
            </a:r>
          </a:p>
        </p:txBody>
      </p:sp>
      <p:sp>
        <p:nvSpPr>
          <p:cNvPr id="5" name="Footer Placeholder 4"/>
          <p:cNvSpPr>
            <a:spLocks noGrp="1"/>
          </p:cNvSpPr>
          <p:nvPr>
            <p:ph type="ftr" sz="quarter" idx="11"/>
          </p:nvPr>
        </p:nvSpPr>
        <p:spPr/>
        <p:txBody>
          <a:bodyPr/>
          <a:lstStyle/>
          <a:p>
            <a:r>
              <a:rPr lang="en-US" dirty="0"/>
              <a:t>Facilities Directors Roundtable</a:t>
            </a:r>
          </a:p>
        </p:txBody>
      </p:sp>
      <p:sp>
        <p:nvSpPr>
          <p:cNvPr id="6" name="Slide Number Placeholder 5"/>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85377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389467"/>
            <a:ext cx="2070259" cy="619929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389467"/>
            <a:ext cx="6090761"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2/13/20</a:t>
            </a:r>
          </a:p>
        </p:txBody>
      </p:sp>
      <p:sp>
        <p:nvSpPr>
          <p:cNvPr id="5" name="Footer Placeholder 4"/>
          <p:cNvSpPr>
            <a:spLocks noGrp="1"/>
          </p:cNvSpPr>
          <p:nvPr>
            <p:ph type="ftr" sz="quarter" idx="11"/>
          </p:nvPr>
        </p:nvSpPr>
        <p:spPr/>
        <p:txBody>
          <a:bodyPr/>
          <a:lstStyle/>
          <a:p>
            <a:r>
              <a:rPr lang="en-US" dirty="0"/>
              <a:t>Facilities Directors Roundtable</a:t>
            </a:r>
          </a:p>
        </p:txBody>
      </p:sp>
      <p:sp>
        <p:nvSpPr>
          <p:cNvPr id="6" name="Slide Number Placeholder 5"/>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2050735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4" name="Picture 6" descr="0957_12_052_select.jpg"/>
          <p:cNvPicPr>
            <a:picLocks noChangeAspect="1"/>
          </p:cNvPicPr>
          <p:nvPr userDrawn="1"/>
        </p:nvPicPr>
        <p:blipFill>
          <a:blip r:embed="rId2">
            <a:extLst>
              <a:ext uri="{28A0092B-C50C-407E-A947-70E740481C1C}">
                <a14:useLocalDpi xmlns:a14="http://schemas.microsoft.com/office/drawing/2010/main" val="0"/>
              </a:ext>
            </a:extLst>
          </a:blip>
          <a:srcRect l="8279"/>
          <a:stretch>
            <a:fillRect/>
          </a:stretch>
        </p:blipFill>
        <p:spPr bwMode="auto">
          <a:xfrm>
            <a:off x="0" y="225214"/>
            <a:ext cx="9601200" cy="708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0" y="0"/>
            <a:ext cx="9601200" cy="237067"/>
          </a:xfrm>
          <a:prstGeom prst="rect">
            <a:avLst/>
          </a:prstGeom>
          <a:solidFill>
            <a:srgbClr val="B31B1B"/>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90" b="0" dirty="0">
              <a:solidFill>
                <a:prstClr val="white"/>
              </a:solidFill>
            </a:endParaRPr>
          </a:p>
        </p:txBody>
      </p:sp>
      <p:pic>
        <p:nvPicPr>
          <p:cNvPr id="6" name="Picture 8" descr="cu white lrg.psd"/>
          <p:cNvPicPr>
            <a:picLocks noChangeAspect="1"/>
          </p:cNvPicPr>
          <p:nvPr userDrawn="1"/>
        </p:nvPicPr>
        <p:blipFill>
          <a:blip r:embed="rId3">
            <a:extLst>
              <a:ext uri="{28A0092B-C50C-407E-A947-70E740481C1C}">
                <a14:useLocalDpi xmlns:a14="http://schemas.microsoft.com/office/drawing/2010/main" val="0"/>
              </a:ext>
            </a:extLst>
          </a:blip>
          <a:srcRect r="72186"/>
          <a:stretch>
            <a:fillRect/>
          </a:stretch>
        </p:blipFill>
        <p:spPr bwMode="auto">
          <a:xfrm>
            <a:off x="191692" y="428414"/>
            <a:ext cx="1363504" cy="1352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itle 18"/>
          <p:cNvSpPr>
            <a:spLocks noGrp="1"/>
          </p:cNvSpPr>
          <p:nvPr>
            <p:ph type="title"/>
          </p:nvPr>
        </p:nvSpPr>
        <p:spPr>
          <a:xfrm>
            <a:off x="344489" y="1950720"/>
            <a:ext cx="5016476" cy="1219200"/>
          </a:xfrm>
        </p:spPr>
        <p:txBody>
          <a:bodyPr anchor="t">
            <a:normAutofit/>
          </a:bodyPr>
          <a:lstStyle>
            <a:lvl1pPr algn="l">
              <a:defRPr sz="3360" baseline="0">
                <a:solidFill>
                  <a:schemeClr val="bg1"/>
                </a:solidFill>
              </a:defRPr>
            </a:lvl1pPr>
          </a:lstStyle>
          <a:p>
            <a:endParaRPr lang="en-US" dirty="0"/>
          </a:p>
        </p:txBody>
      </p:sp>
      <p:sp>
        <p:nvSpPr>
          <p:cNvPr id="21" name="Text Placeholder 20"/>
          <p:cNvSpPr>
            <a:spLocks noGrp="1"/>
          </p:cNvSpPr>
          <p:nvPr>
            <p:ph type="body" sz="quarter" idx="13"/>
          </p:nvPr>
        </p:nvSpPr>
        <p:spPr>
          <a:xfrm>
            <a:off x="345044" y="3413783"/>
            <a:ext cx="4343876" cy="1137920"/>
          </a:xfrm>
        </p:spPr>
        <p:txBody>
          <a:bodyPr>
            <a:noAutofit/>
          </a:bodyPr>
          <a:lstStyle>
            <a:lvl1pPr marL="0" marR="0" indent="0" algn="l" defTabSz="960120" rtl="0" eaLnBrk="1" fontAlgn="auto" latinLnBrk="0" hangingPunct="1">
              <a:lnSpc>
                <a:spcPct val="100000"/>
              </a:lnSpc>
              <a:spcBef>
                <a:spcPct val="20000"/>
              </a:spcBef>
              <a:spcAft>
                <a:spcPts val="0"/>
              </a:spcAft>
              <a:buClrTx/>
              <a:buSzTx/>
              <a:buFont typeface="Arial" panose="020B0604020202020204" pitchFamily="34" charset="0"/>
              <a:buNone/>
              <a:tabLst/>
              <a:defRPr sz="1890">
                <a:solidFill>
                  <a:schemeClr val="bg1"/>
                </a:solidFill>
                <a:latin typeface="+mn-lt"/>
              </a:defRPr>
            </a:lvl1pPr>
          </a:lstStyle>
          <a:p>
            <a:pPr lvl="0"/>
            <a:endParaRPr lang="en-US" dirty="0"/>
          </a:p>
        </p:txBody>
      </p:sp>
      <p:sp>
        <p:nvSpPr>
          <p:cNvPr id="7" name="Date Placeholder 3"/>
          <p:cNvSpPr>
            <a:spLocks noGrp="1"/>
          </p:cNvSpPr>
          <p:nvPr>
            <p:ph type="dt" sz="half" idx="14"/>
          </p:nvPr>
        </p:nvSpPr>
        <p:spPr/>
        <p:txBody>
          <a:bodyPr/>
          <a:lstStyle>
            <a:lvl1pPr eaLnBrk="0" fontAlgn="base" hangingPunct="0">
              <a:spcBef>
                <a:spcPct val="0"/>
              </a:spcBef>
              <a:spcAft>
                <a:spcPct val="0"/>
              </a:spcAft>
              <a:defRPr b="1">
                <a:latin typeface="Arial" panose="020B0604020202020204" pitchFamily="34" charset="0"/>
                <a:cs typeface="Arial" panose="020B0604020202020204" pitchFamily="34" charset="0"/>
              </a:defRPr>
            </a:lvl1pPr>
          </a:lstStyle>
          <a:p>
            <a:pPr>
              <a:defRPr/>
            </a:pPr>
            <a:r>
              <a:rPr lang="en-US" dirty="0"/>
              <a:t>1/23/20</a:t>
            </a:r>
          </a:p>
        </p:txBody>
      </p:sp>
      <p:sp>
        <p:nvSpPr>
          <p:cNvPr id="8" name="Footer Placeholder 4"/>
          <p:cNvSpPr>
            <a:spLocks noGrp="1"/>
          </p:cNvSpPr>
          <p:nvPr>
            <p:ph type="ftr" sz="quarter" idx="15"/>
          </p:nvPr>
        </p:nvSpPr>
        <p:spPr/>
        <p:txBody>
          <a:bodyPr/>
          <a:lstStyle>
            <a:lvl1pPr eaLnBrk="0" fontAlgn="base" hangingPunct="0">
              <a:spcBef>
                <a:spcPct val="0"/>
              </a:spcBef>
              <a:spcAft>
                <a:spcPct val="0"/>
              </a:spcAft>
              <a:defRPr b="1">
                <a:latin typeface="Arial" panose="020B0604020202020204" pitchFamily="34" charset="0"/>
                <a:cs typeface="Arial" panose="020B0604020202020204" pitchFamily="34" charset="0"/>
              </a:defRPr>
            </a:lvl1pPr>
          </a:lstStyle>
          <a:p>
            <a:r>
              <a:rPr lang="en-US" dirty="0"/>
              <a:t>Scheduling - Implementation Update</a:t>
            </a:r>
          </a:p>
        </p:txBody>
      </p:sp>
      <p:sp>
        <p:nvSpPr>
          <p:cNvPr id="9" name="Slide Number Placeholder 5"/>
          <p:cNvSpPr>
            <a:spLocks noGrp="1"/>
          </p:cNvSpPr>
          <p:nvPr>
            <p:ph type="sldNum" sz="quarter" idx="16"/>
          </p:nvPr>
        </p:nvSpPr>
        <p:spPr/>
        <p:txBody>
          <a:bodyPr/>
          <a:lstStyle>
            <a:lvl1pPr eaLnBrk="0" hangingPunct="0">
              <a:defRPr b="1">
                <a:latin typeface="Arial" charset="0"/>
              </a:defRPr>
            </a:lvl1pPr>
          </a:lstStyle>
          <a:p>
            <a:fld id="{49D09924-C590-F440-8F9E-E47B34A09137}" type="slidenum">
              <a:rPr lang="en-US" altLang="en-US"/>
              <a:pPr/>
              <a:t>‹#›</a:t>
            </a:fld>
            <a:endParaRPr lang="en-US" altLang="en-US" dirty="0"/>
          </a:p>
        </p:txBody>
      </p:sp>
    </p:spTree>
    <p:extLst>
      <p:ext uri="{BB962C8B-B14F-4D97-AF65-F5344CB8AC3E}">
        <p14:creationId xmlns:p14="http://schemas.microsoft.com/office/powerpoint/2010/main" val="359289112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2/13/20</a:t>
            </a:r>
          </a:p>
        </p:txBody>
      </p:sp>
      <p:sp>
        <p:nvSpPr>
          <p:cNvPr id="5" name="Footer Placeholder 4"/>
          <p:cNvSpPr>
            <a:spLocks noGrp="1"/>
          </p:cNvSpPr>
          <p:nvPr>
            <p:ph type="ftr" sz="quarter" idx="11"/>
          </p:nvPr>
        </p:nvSpPr>
        <p:spPr/>
        <p:txBody>
          <a:bodyPr/>
          <a:lstStyle/>
          <a:p>
            <a:r>
              <a:rPr lang="en-US" dirty="0"/>
              <a:t>Facilities Directors Roundtable</a:t>
            </a:r>
          </a:p>
        </p:txBody>
      </p:sp>
      <p:sp>
        <p:nvSpPr>
          <p:cNvPr id="6" name="Slide Number Placeholder 5"/>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3345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1823722"/>
            <a:ext cx="8281035" cy="304291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4895429"/>
            <a:ext cx="8281035" cy="160019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2/13/20</a:t>
            </a:r>
          </a:p>
        </p:txBody>
      </p:sp>
      <p:sp>
        <p:nvSpPr>
          <p:cNvPr id="5" name="Footer Placeholder 4"/>
          <p:cNvSpPr>
            <a:spLocks noGrp="1"/>
          </p:cNvSpPr>
          <p:nvPr>
            <p:ph type="ftr" sz="quarter" idx="11"/>
          </p:nvPr>
        </p:nvSpPr>
        <p:spPr/>
        <p:txBody>
          <a:bodyPr/>
          <a:lstStyle/>
          <a:p>
            <a:r>
              <a:rPr lang="en-US" dirty="0"/>
              <a:t>Facilities Directors Roundtable</a:t>
            </a:r>
          </a:p>
        </p:txBody>
      </p:sp>
      <p:sp>
        <p:nvSpPr>
          <p:cNvPr id="6" name="Slide Number Placeholder 5"/>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1199593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1947333"/>
            <a:ext cx="408051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1947333"/>
            <a:ext cx="408051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2/13/20</a:t>
            </a:r>
          </a:p>
        </p:txBody>
      </p:sp>
      <p:sp>
        <p:nvSpPr>
          <p:cNvPr id="6" name="Footer Placeholder 5"/>
          <p:cNvSpPr>
            <a:spLocks noGrp="1"/>
          </p:cNvSpPr>
          <p:nvPr>
            <p:ph type="ftr" sz="quarter" idx="11"/>
          </p:nvPr>
        </p:nvSpPr>
        <p:spPr/>
        <p:txBody>
          <a:bodyPr/>
          <a:lstStyle/>
          <a:p>
            <a:r>
              <a:rPr lang="en-US" dirty="0"/>
              <a:t>Facilities Directors Roundtable</a:t>
            </a:r>
          </a:p>
        </p:txBody>
      </p:sp>
      <p:sp>
        <p:nvSpPr>
          <p:cNvPr id="7" name="Slide Number Placeholder 6"/>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261183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389468"/>
            <a:ext cx="8281035" cy="14139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1793241"/>
            <a:ext cx="4061757"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2672080"/>
            <a:ext cx="4061757"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1793241"/>
            <a:ext cx="4081761" cy="87883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2672080"/>
            <a:ext cx="4081761"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2/13/20</a:t>
            </a:r>
          </a:p>
        </p:txBody>
      </p:sp>
      <p:sp>
        <p:nvSpPr>
          <p:cNvPr id="8" name="Footer Placeholder 7"/>
          <p:cNvSpPr>
            <a:spLocks noGrp="1"/>
          </p:cNvSpPr>
          <p:nvPr>
            <p:ph type="ftr" sz="quarter" idx="11"/>
          </p:nvPr>
        </p:nvSpPr>
        <p:spPr/>
        <p:txBody>
          <a:bodyPr/>
          <a:lstStyle/>
          <a:p>
            <a:r>
              <a:rPr lang="en-US" dirty="0"/>
              <a:t>Facilities Directors Roundtable</a:t>
            </a:r>
          </a:p>
        </p:txBody>
      </p:sp>
      <p:sp>
        <p:nvSpPr>
          <p:cNvPr id="9" name="Slide Number Placeholder 8"/>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245898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2/13/20</a:t>
            </a:r>
          </a:p>
        </p:txBody>
      </p:sp>
      <p:sp>
        <p:nvSpPr>
          <p:cNvPr id="4" name="Footer Placeholder 3"/>
          <p:cNvSpPr>
            <a:spLocks noGrp="1"/>
          </p:cNvSpPr>
          <p:nvPr>
            <p:ph type="ftr" sz="quarter" idx="11"/>
          </p:nvPr>
        </p:nvSpPr>
        <p:spPr/>
        <p:txBody>
          <a:bodyPr/>
          <a:lstStyle/>
          <a:p>
            <a:r>
              <a:rPr lang="en-US" dirty="0"/>
              <a:t>Facilities Directors Roundtable</a:t>
            </a:r>
          </a:p>
        </p:txBody>
      </p:sp>
      <p:sp>
        <p:nvSpPr>
          <p:cNvPr id="5" name="Slide Number Placeholder 4"/>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29264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2/13/20</a:t>
            </a:r>
          </a:p>
        </p:txBody>
      </p:sp>
      <p:sp>
        <p:nvSpPr>
          <p:cNvPr id="3" name="Footer Placeholder 2"/>
          <p:cNvSpPr>
            <a:spLocks noGrp="1"/>
          </p:cNvSpPr>
          <p:nvPr>
            <p:ph type="ftr" sz="quarter" idx="11"/>
          </p:nvPr>
        </p:nvSpPr>
        <p:spPr/>
        <p:txBody>
          <a:bodyPr/>
          <a:lstStyle/>
          <a:p>
            <a:r>
              <a:rPr lang="en-US" dirty="0"/>
              <a:t>Facilities Directors Roundtable</a:t>
            </a:r>
          </a:p>
        </p:txBody>
      </p:sp>
      <p:sp>
        <p:nvSpPr>
          <p:cNvPr id="4" name="Slide Number Placeholder 3"/>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100379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053255"/>
            <a:ext cx="4860608" cy="51985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2/13/20</a:t>
            </a:r>
          </a:p>
        </p:txBody>
      </p:sp>
      <p:sp>
        <p:nvSpPr>
          <p:cNvPr id="6" name="Footer Placeholder 5"/>
          <p:cNvSpPr>
            <a:spLocks noGrp="1"/>
          </p:cNvSpPr>
          <p:nvPr>
            <p:ph type="ftr" sz="quarter" idx="11"/>
          </p:nvPr>
        </p:nvSpPr>
        <p:spPr/>
        <p:txBody>
          <a:bodyPr/>
          <a:lstStyle/>
          <a:p>
            <a:r>
              <a:rPr lang="en-US" dirty="0"/>
              <a:t>Facilities Directors Roundtable</a:t>
            </a:r>
          </a:p>
        </p:txBody>
      </p:sp>
      <p:sp>
        <p:nvSpPr>
          <p:cNvPr id="7" name="Slide Number Placeholder 6"/>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419848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487680"/>
            <a:ext cx="3096637" cy="170688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053255"/>
            <a:ext cx="4860608" cy="51985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661333" y="2194560"/>
            <a:ext cx="3096637" cy="40656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2/13/20</a:t>
            </a:r>
          </a:p>
        </p:txBody>
      </p:sp>
      <p:sp>
        <p:nvSpPr>
          <p:cNvPr id="6" name="Footer Placeholder 5"/>
          <p:cNvSpPr>
            <a:spLocks noGrp="1"/>
          </p:cNvSpPr>
          <p:nvPr>
            <p:ph type="ftr" sz="quarter" idx="11"/>
          </p:nvPr>
        </p:nvSpPr>
        <p:spPr/>
        <p:txBody>
          <a:bodyPr/>
          <a:lstStyle/>
          <a:p>
            <a:r>
              <a:rPr lang="en-US" dirty="0"/>
              <a:t>Facilities Directors Roundtable</a:t>
            </a:r>
          </a:p>
        </p:txBody>
      </p:sp>
      <p:sp>
        <p:nvSpPr>
          <p:cNvPr id="7" name="Slide Number Placeholder 6"/>
          <p:cNvSpPr>
            <a:spLocks noGrp="1"/>
          </p:cNvSpPr>
          <p:nvPr>
            <p:ph type="sldNum" sz="quarter" idx="12"/>
          </p:nvPr>
        </p:nvSpPr>
        <p:spPr/>
        <p:txBody>
          <a:bodyPr/>
          <a:lstStyle/>
          <a:p>
            <a:fld id="{6490F43F-E81E-7149-807F-1B80FBD2B58A}" type="slidenum">
              <a:rPr lang="en-US" smtClean="0"/>
              <a:t>‹#›</a:t>
            </a:fld>
            <a:endParaRPr lang="en-US" dirty="0"/>
          </a:p>
        </p:txBody>
      </p:sp>
    </p:spTree>
    <p:extLst>
      <p:ext uri="{BB962C8B-B14F-4D97-AF65-F5344CB8AC3E}">
        <p14:creationId xmlns:p14="http://schemas.microsoft.com/office/powerpoint/2010/main" val="343916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389468"/>
            <a:ext cx="8281035" cy="14139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1947333"/>
            <a:ext cx="8281035"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6780108"/>
            <a:ext cx="2160270" cy="389467"/>
          </a:xfrm>
          <a:prstGeom prst="rect">
            <a:avLst/>
          </a:prstGeom>
        </p:spPr>
        <p:txBody>
          <a:bodyPr vert="horz" lIns="91440" tIns="45720" rIns="91440" bIns="45720" rtlCol="0" anchor="ctr"/>
          <a:lstStyle>
            <a:lvl1pPr algn="l">
              <a:defRPr sz="1260">
                <a:solidFill>
                  <a:schemeClr val="tx1">
                    <a:tint val="75000"/>
                  </a:schemeClr>
                </a:solidFill>
              </a:defRPr>
            </a:lvl1pPr>
          </a:lstStyle>
          <a:p>
            <a:r>
              <a:rPr lang="en-US" dirty="0"/>
              <a:t>2/13/20</a:t>
            </a:r>
          </a:p>
        </p:txBody>
      </p:sp>
      <p:sp>
        <p:nvSpPr>
          <p:cNvPr id="5" name="Footer Placeholder 4"/>
          <p:cNvSpPr>
            <a:spLocks noGrp="1"/>
          </p:cNvSpPr>
          <p:nvPr>
            <p:ph type="ftr" sz="quarter" idx="3"/>
          </p:nvPr>
        </p:nvSpPr>
        <p:spPr>
          <a:xfrm>
            <a:off x="3180398" y="6780108"/>
            <a:ext cx="3240405" cy="389467"/>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a:t>Facilities Directors Roundtable</a:t>
            </a:r>
          </a:p>
        </p:txBody>
      </p:sp>
      <p:sp>
        <p:nvSpPr>
          <p:cNvPr id="6" name="Slide Number Placeholder 5"/>
          <p:cNvSpPr>
            <a:spLocks noGrp="1"/>
          </p:cNvSpPr>
          <p:nvPr>
            <p:ph type="sldNum" sz="quarter" idx="4"/>
          </p:nvPr>
        </p:nvSpPr>
        <p:spPr>
          <a:xfrm>
            <a:off x="6780848" y="6780108"/>
            <a:ext cx="2160270" cy="389467"/>
          </a:xfrm>
          <a:prstGeom prst="rect">
            <a:avLst/>
          </a:prstGeom>
        </p:spPr>
        <p:txBody>
          <a:bodyPr vert="horz" lIns="91440" tIns="45720" rIns="91440" bIns="45720" rtlCol="0" anchor="ctr"/>
          <a:lstStyle>
            <a:lvl1pPr algn="r">
              <a:defRPr sz="1260">
                <a:solidFill>
                  <a:schemeClr val="tx1">
                    <a:tint val="75000"/>
                  </a:schemeClr>
                </a:solidFill>
              </a:defRPr>
            </a:lvl1pPr>
          </a:lstStyle>
          <a:p>
            <a:fld id="{6490F43F-E81E-7149-807F-1B80FBD2B58A}" type="slidenum">
              <a:rPr lang="en-US" smtClean="0"/>
              <a:t>‹#›</a:t>
            </a:fld>
            <a:endParaRPr lang="en-US" dirty="0"/>
          </a:p>
        </p:txBody>
      </p:sp>
    </p:spTree>
    <p:extLst>
      <p:ext uri="{BB962C8B-B14F-4D97-AF65-F5344CB8AC3E}">
        <p14:creationId xmlns:p14="http://schemas.microsoft.com/office/powerpoint/2010/main" val="3488794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hf hdr="0" ftr="0"/>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dbp.cornell.edu/home/offices/space-planning/resourc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73756" y="406439"/>
            <a:ext cx="6577931" cy="3250121"/>
          </a:xfrm>
          <a:prstGeom prst="rect">
            <a:avLst/>
          </a:prstGeom>
        </p:spPr>
        <p:txBody>
          <a:bodyPr wrap="square">
            <a:spAutoFit/>
          </a:bodyPr>
          <a:lstStyle/>
          <a:p>
            <a:pPr algn="ctr">
              <a:defRPr/>
            </a:pPr>
            <a:br>
              <a:rPr lang="en-US" sz="2520" dirty="0">
                <a:solidFill>
                  <a:srgbClr val="002060"/>
                </a:solidFill>
                <a:latin typeface="Helvetica"/>
                <a:ea typeface="+mj-ea"/>
                <a:cs typeface="+mj-cs"/>
              </a:rPr>
            </a:br>
            <a:r>
              <a:rPr lang="en-US" sz="3600" b="1" dirty="0"/>
              <a:t>Review and Approval Process</a:t>
            </a:r>
            <a:br>
              <a:rPr lang="en-US" sz="3600" b="1" dirty="0"/>
            </a:br>
            <a:r>
              <a:rPr lang="en-US" sz="3600" b="1" dirty="0"/>
              <a:t>for Studies</a:t>
            </a:r>
            <a:br>
              <a:rPr lang="en-US" sz="3600" dirty="0">
                <a:solidFill>
                  <a:srgbClr val="002060"/>
                </a:solidFill>
                <a:latin typeface="Helvetica"/>
                <a:ea typeface="+mj-ea"/>
                <a:cs typeface="+mj-cs"/>
              </a:rPr>
            </a:br>
            <a:endParaRPr lang="en-US" sz="3600" dirty="0">
              <a:solidFill>
                <a:srgbClr val="002060"/>
              </a:solidFill>
              <a:latin typeface="Helvetica"/>
              <a:ea typeface="+mj-ea"/>
              <a:cs typeface="+mj-cs"/>
            </a:endParaRPr>
          </a:p>
          <a:p>
            <a:pPr algn="ctr"/>
            <a:r>
              <a:rPr lang="en-US" sz="2400" dirty="0"/>
              <a:t>Mary-Lynn Cummings</a:t>
            </a:r>
          </a:p>
          <a:p>
            <a:pPr algn="ctr"/>
            <a:r>
              <a:rPr lang="en-US" sz="2400" dirty="0"/>
              <a:t>Director, Capital &amp; Space Planning</a:t>
            </a:r>
          </a:p>
          <a:p>
            <a:pPr algn="ctr"/>
            <a:r>
              <a:rPr lang="en-US" sz="2400" dirty="0"/>
              <a:t>February 13, 2020</a:t>
            </a:r>
            <a:endParaRPr lang="en-US" sz="2400" dirty="0">
              <a:solidFill>
                <a:srgbClr val="002060"/>
              </a:solidFill>
              <a:latin typeface="Arial" pitchFamily="34" charset="0"/>
              <a:cs typeface="Arial" pitchFamily="34" charset="0"/>
            </a:endParaRPr>
          </a:p>
        </p:txBody>
      </p:sp>
      <p:sp>
        <p:nvSpPr>
          <p:cNvPr id="2" name="Footer Placeholder 1"/>
          <p:cNvSpPr>
            <a:spLocks noGrp="1"/>
          </p:cNvSpPr>
          <p:nvPr>
            <p:ph type="ftr" sz="quarter" idx="15"/>
          </p:nvPr>
        </p:nvSpPr>
        <p:spPr/>
        <p:txBody>
          <a:bodyPr/>
          <a:lstStyle/>
          <a:p>
            <a:r>
              <a:rPr lang="en-US" dirty="0"/>
              <a:t>Scheduling - Implementation Update</a:t>
            </a:r>
          </a:p>
        </p:txBody>
      </p:sp>
    </p:spTree>
    <p:extLst>
      <p:ext uri="{BB962C8B-B14F-4D97-AF65-F5344CB8AC3E}">
        <p14:creationId xmlns:p14="http://schemas.microsoft.com/office/powerpoint/2010/main" val="2698886657"/>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0350"/>
            <a:ext cx="8281035" cy="626015"/>
          </a:xfrm>
        </p:spPr>
        <p:txBody>
          <a:bodyPr>
            <a:normAutofit/>
          </a:bodyPr>
          <a:lstStyle/>
          <a:p>
            <a:pPr algn="ctr"/>
            <a:r>
              <a:rPr lang="en-US" sz="2800" b="1" dirty="0">
                <a:solidFill>
                  <a:srgbClr val="C00000"/>
                </a:solidFill>
              </a:rPr>
              <a:t>Studies without PARs – Work Advances to Require a PAR</a:t>
            </a:r>
            <a:endParaRPr lang="en-US" sz="2800" dirty="0">
              <a:solidFill>
                <a:srgbClr val="C00000"/>
              </a:solidFill>
            </a:endParaRPr>
          </a:p>
        </p:txBody>
      </p:sp>
      <p:sp>
        <p:nvSpPr>
          <p:cNvPr id="4" name="Date Placeholder 3">
            <a:extLst>
              <a:ext uri="{FF2B5EF4-FFF2-40B4-BE49-F238E27FC236}">
                <a16:creationId xmlns:a16="http://schemas.microsoft.com/office/drawing/2014/main" id="{EFCFF214-145E-1949-8039-8868ED543418}"/>
              </a:ext>
            </a:extLst>
          </p:cNvPr>
          <p:cNvSpPr>
            <a:spLocks noGrp="1"/>
          </p:cNvSpPr>
          <p:nvPr>
            <p:ph type="dt" sz="half" idx="10"/>
          </p:nvPr>
        </p:nvSpPr>
        <p:spPr/>
        <p:txBody>
          <a:bodyPr/>
          <a:lstStyle/>
          <a:p>
            <a:r>
              <a:rPr lang="en-US" dirty="0"/>
              <a:t>2/13/20</a:t>
            </a:r>
          </a:p>
        </p:txBody>
      </p:sp>
      <p:sp>
        <p:nvSpPr>
          <p:cNvPr id="6" name="Slide Number Placeholder 5">
            <a:extLst>
              <a:ext uri="{FF2B5EF4-FFF2-40B4-BE49-F238E27FC236}">
                <a16:creationId xmlns:a16="http://schemas.microsoft.com/office/drawing/2014/main" id="{DDC6251E-4F46-0A49-9C90-720FDD034B09}"/>
              </a:ext>
            </a:extLst>
          </p:cNvPr>
          <p:cNvSpPr>
            <a:spLocks noGrp="1"/>
          </p:cNvSpPr>
          <p:nvPr>
            <p:ph type="sldNum" sz="quarter" idx="12"/>
          </p:nvPr>
        </p:nvSpPr>
        <p:spPr/>
        <p:txBody>
          <a:bodyPr/>
          <a:lstStyle/>
          <a:p>
            <a:fld id="{6490F43F-E81E-7149-807F-1B80FBD2B58A}" type="slidenum">
              <a:rPr lang="en-US" smtClean="0"/>
              <a:t>10</a:t>
            </a:fld>
            <a:endParaRPr lang="en-US" dirty="0"/>
          </a:p>
        </p:txBody>
      </p:sp>
      <p:sp>
        <p:nvSpPr>
          <p:cNvPr id="8" name="Rounded Rectangle 7">
            <a:extLst>
              <a:ext uri="{FF2B5EF4-FFF2-40B4-BE49-F238E27FC236}">
                <a16:creationId xmlns:a16="http://schemas.microsoft.com/office/drawing/2014/main" id="{F96BB4E8-1EA8-BF46-AEC8-F608FF9783C7}"/>
              </a:ext>
            </a:extLst>
          </p:cNvPr>
          <p:cNvSpPr/>
          <p:nvPr/>
        </p:nvSpPr>
        <p:spPr>
          <a:xfrm>
            <a:off x="3840480" y="1473501"/>
            <a:ext cx="1999488" cy="977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DB17F1-88AC-F944-8E9A-29EA4520BEE8}"/>
              </a:ext>
            </a:extLst>
          </p:cNvPr>
          <p:cNvSpPr txBox="1"/>
          <p:nvPr/>
        </p:nvSpPr>
        <p:spPr>
          <a:xfrm>
            <a:off x="3974592" y="1536192"/>
            <a:ext cx="1755648" cy="923330"/>
          </a:xfrm>
          <a:prstGeom prst="rect">
            <a:avLst/>
          </a:prstGeom>
          <a:noFill/>
        </p:spPr>
        <p:txBody>
          <a:bodyPr wrap="square" rtlCol="0">
            <a:spAutoFit/>
          </a:bodyPr>
          <a:lstStyle/>
          <a:p>
            <a:pPr lvl="0" algn="ctr"/>
            <a:r>
              <a:rPr lang="en-US" dirty="0">
                <a:solidFill>
                  <a:schemeClr val="bg1"/>
                </a:solidFill>
              </a:rPr>
              <a:t>1</a:t>
            </a:r>
            <a:r>
              <a:rPr lang="en-US" baseline="30000" dirty="0">
                <a:solidFill>
                  <a:schemeClr val="bg1"/>
                </a:solidFill>
              </a:rPr>
              <a:t>st</a:t>
            </a:r>
            <a:r>
              <a:rPr lang="en-US" dirty="0">
                <a:solidFill>
                  <a:schemeClr val="bg1"/>
                </a:solidFill>
              </a:rPr>
              <a:t> PAR includes reference to study</a:t>
            </a:r>
          </a:p>
        </p:txBody>
      </p:sp>
      <p:sp>
        <p:nvSpPr>
          <p:cNvPr id="11" name="TextBox 10">
            <a:extLst>
              <a:ext uri="{FF2B5EF4-FFF2-40B4-BE49-F238E27FC236}">
                <a16:creationId xmlns:a16="http://schemas.microsoft.com/office/drawing/2014/main" id="{B342F9E2-DDB6-CA47-8A3A-16C389C8C3F0}"/>
              </a:ext>
            </a:extLst>
          </p:cNvPr>
          <p:cNvSpPr txBox="1"/>
          <p:nvPr/>
        </p:nvSpPr>
        <p:spPr>
          <a:xfrm>
            <a:off x="5888736" y="1514300"/>
            <a:ext cx="3547872" cy="954107"/>
          </a:xfrm>
          <a:prstGeom prst="rect">
            <a:avLst/>
          </a:prstGeom>
          <a:noFill/>
        </p:spPr>
        <p:txBody>
          <a:bodyPr wrap="square" rtlCol="0">
            <a:spAutoFit/>
          </a:bodyPr>
          <a:lstStyle/>
          <a:p>
            <a:pPr marL="285750" lvl="0" indent="-285750">
              <a:buFont typeface="Arial" panose="020B0604020202020204" pitchFamily="34" charset="0"/>
              <a:buChar char="•"/>
            </a:pPr>
            <a:r>
              <a:rPr lang="en-US" sz="1400" dirty="0"/>
              <a:t>When it occurred</a:t>
            </a:r>
          </a:p>
          <a:p>
            <a:pPr marL="285750" lvl="0" indent="-285750">
              <a:buFont typeface="Arial" panose="020B0604020202020204" pitchFamily="34" charset="0"/>
              <a:buChar char="•"/>
            </a:pPr>
            <a:r>
              <a:rPr lang="en-US" sz="1400" dirty="0"/>
              <a:t>How much it cost</a:t>
            </a:r>
          </a:p>
          <a:p>
            <a:pPr marL="285750" lvl="0" indent="-285750">
              <a:buFont typeface="Arial" panose="020B0604020202020204" pitchFamily="34" charset="0"/>
              <a:buChar char="•"/>
            </a:pPr>
            <a:r>
              <a:rPr lang="en-US" sz="1400" dirty="0"/>
              <a:t>How it was funded (including account number)</a:t>
            </a:r>
          </a:p>
        </p:txBody>
      </p:sp>
      <p:sp>
        <p:nvSpPr>
          <p:cNvPr id="12" name="Rounded Rectangle 11">
            <a:extLst>
              <a:ext uri="{FF2B5EF4-FFF2-40B4-BE49-F238E27FC236}">
                <a16:creationId xmlns:a16="http://schemas.microsoft.com/office/drawing/2014/main" id="{AFFC0080-FE7A-0A48-B36F-FDA4BB0C84FF}"/>
              </a:ext>
            </a:extLst>
          </p:cNvPr>
          <p:cNvSpPr/>
          <p:nvPr/>
        </p:nvSpPr>
        <p:spPr>
          <a:xfrm>
            <a:off x="432818" y="3165911"/>
            <a:ext cx="3541774" cy="20008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86333457-D381-044B-97DA-FB69AF9CAF4C}"/>
              </a:ext>
            </a:extLst>
          </p:cNvPr>
          <p:cNvSpPr txBox="1"/>
          <p:nvPr/>
        </p:nvSpPr>
        <p:spPr>
          <a:xfrm>
            <a:off x="598599" y="3566169"/>
            <a:ext cx="3210212" cy="1200329"/>
          </a:xfrm>
          <a:prstGeom prst="rect">
            <a:avLst/>
          </a:prstGeom>
          <a:noFill/>
        </p:spPr>
        <p:txBody>
          <a:bodyPr wrap="square" rtlCol="0">
            <a:spAutoFit/>
          </a:bodyPr>
          <a:lstStyle/>
          <a:p>
            <a:pPr lvl="0"/>
            <a:r>
              <a:rPr lang="en-US" dirty="0">
                <a:solidFill>
                  <a:schemeClr val="bg1"/>
                </a:solidFill>
              </a:rPr>
              <a:t>Work occurs </a:t>
            </a:r>
            <a:r>
              <a:rPr lang="en-US" b="1" dirty="0">
                <a:solidFill>
                  <a:schemeClr val="bg1"/>
                </a:solidFill>
              </a:rPr>
              <a:t>within about a year</a:t>
            </a:r>
            <a:r>
              <a:rPr lang="en-US" dirty="0">
                <a:solidFill>
                  <a:schemeClr val="bg1"/>
                </a:solidFill>
              </a:rPr>
              <a:t>, the estimated total project cost includes the study cost as well as the cost going forward</a:t>
            </a:r>
          </a:p>
        </p:txBody>
      </p:sp>
      <p:sp>
        <p:nvSpPr>
          <p:cNvPr id="15" name="Rounded Rectangle 14">
            <a:extLst>
              <a:ext uri="{FF2B5EF4-FFF2-40B4-BE49-F238E27FC236}">
                <a16:creationId xmlns:a16="http://schemas.microsoft.com/office/drawing/2014/main" id="{79956BC6-28F3-4B48-9D9D-D6090E182C8C}"/>
              </a:ext>
            </a:extLst>
          </p:cNvPr>
          <p:cNvSpPr/>
          <p:nvPr/>
        </p:nvSpPr>
        <p:spPr>
          <a:xfrm>
            <a:off x="5730240" y="3150671"/>
            <a:ext cx="3438143" cy="2031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9717A7F6-2DA5-4147-84A9-6860ECACA368}"/>
              </a:ext>
            </a:extLst>
          </p:cNvPr>
          <p:cNvSpPr txBox="1"/>
          <p:nvPr/>
        </p:nvSpPr>
        <p:spPr>
          <a:xfrm>
            <a:off x="5939883" y="3289170"/>
            <a:ext cx="3018857" cy="1754326"/>
          </a:xfrm>
          <a:prstGeom prst="rect">
            <a:avLst/>
          </a:prstGeom>
          <a:noFill/>
        </p:spPr>
        <p:txBody>
          <a:bodyPr wrap="square" rtlCol="0">
            <a:spAutoFit/>
          </a:bodyPr>
          <a:lstStyle/>
          <a:p>
            <a:r>
              <a:rPr lang="en-US" dirty="0">
                <a:solidFill>
                  <a:schemeClr val="bg1"/>
                </a:solidFill>
              </a:rPr>
              <a:t>If the work occurs </a:t>
            </a:r>
            <a:r>
              <a:rPr lang="en-US" b="1" dirty="0">
                <a:solidFill>
                  <a:schemeClr val="bg1"/>
                </a:solidFill>
              </a:rPr>
              <a:t>more than a year</a:t>
            </a:r>
            <a:r>
              <a:rPr lang="en-US" dirty="0">
                <a:solidFill>
                  <a:schemeClr val="bg1"/>
                </a:solidFill>
              </a:rPr>
              <a:t> after the study is completed, then the estimated total project cost does not need to include the study cost going forward</a:t>
            </a:r>
          </a:p>
        </p:txBody>
      </p:sp>
      <p:sp>
        <p:nvSpPr>
          <p:cNvPr id="17" name="Rounded Rectangle 16">
            <a:extLst>
              <a:ext uri="{FF2B5EF4-FFF2-40B4-BE49-F238E27FC236}">
                <a16:creationId xmlns:a16="http://schemas.microsoft.com/office/drawing/2014/main" id="{6E799AFF-6134-E54E-8676-7CDBA87B35FF}"/>
              </a:ext>
            </a:extLst>
          </p:cNvPr>
          <p:cNvSpPr/>
          <p:nvPr/>
        </p:nvSpPr>
        <p:spPr>
          <a:xfrm>
            <a:off x="463298" y="5352782"/>
            <a:ext cx="3541774" cy="11850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1A9B4D14-1C27-7F44-91E3-BAF5F3CB5ECF}"/>
              </a:ext>
            </a:extLst>
          </p:cNvPr>
          <p:cNvSpPr txBox="1"/>
          <p:nvPr/>
        </p:nvSpPr>
        <p:spPr>
          <a:xfrm>
            <a:off x="629079" y="5483661"/>
            <a:ext cx="3210212" cy="923330"/>
          </a:xfrm>
          <a:prstGeom prst="rect">
            <a:avLst/>
          </a:prstGeom>
          <a:noFill/>
        </p:spPr>
        <p:txBody>
          <a:bodyPr wrap="square" rtlCol="0">
            <a:spAutoFit/>
          </a:bodyPr>
          <a:lstStyle/>
          <a:p>
            <a:pPr lvl="0"/>
            <a:r>
              <a:rPr lang="en-US" dirty="0">
                <a:solidFill>
                  <a:schemeClr val="bg1"/>
                </a:solidFill>
              </a:rPr>
              <a:t>The authorization request is for the cost going forward (not the study cost)</a:t>
            </a:r>
          </a:p>
        </p:txBody>
      </p:sp>
      <p:cxnSp>
        <p:nvCxnSpPr>
          <p:cNvPr id="20" name="Straight Connector 19">
            <a:extLst>
              <a:ext uri="{FF2B5EF4-FFF2-40B4-BE49-F238E27FC236}">
                <a16:creationId xmlns:a16="http://schemas.microsoft.com/office/drawing/2014/main" id="{6493CA81-FBD7-9D44-A11B-17E6F21BD399}"/>
              </a:ext>
            </a:extLst>
          </p:cNvPr>
          <p:cNvCxnSpPr/>
          <p:nvPr/>
        </p:nvCxnSpPr>
        <p:spPr>
          <a:xfrm flipH="1">
            <a:off x="3486912" y="2584704"/>
            <a:ext cx="487680" cy="451104"/>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4939C50-4998-BE45-8524-0589722F1959}"/>
              </a:ext>
            </a:extLst>
          </p:cNvPr>
          <p:cNvCxnSpPr>
            <a:cxnSpLocks/>
          </p:cNvCxnSpPr>
          <p:nvPr/>
        </p:nvCxnSpPr>
        <p:spPr>
          <a:xfrm>
            <a:off x="5626610" y="2584704"/>
            <a:ext cx="530350" cy="451104"/>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D67EF9D7-E29E-FF40-A415-24A9B180C99C}"/>
              </a:ext>
            </a:extLst>
          </p:cNvPr>
          <p:cNvSpPr txBox="1"/>
          <p:nvPr/>
        </p:nvSpPr>
        <p:spPr>
          <a:xfrm>
            <a:off x="304800" y="877824"/>
            <a:ext cx="5291328" cy="369332"/>
          </a:xfrm>
          <a:prstGeom prst="rect">
            <a:avLst/>
          </a:prstGeom>
          <a:noFill/>
        </p:spPr>
        <p:txBody>
          <a:bodyPr wrap="square" rtlCol="0">
            <a:spAutoFit/>
          </a:bodyPr>
          <a:lstStyle/>
          <a:p>
            <a:r>
              <a:rPr lang="en-US" dirty="0"/>
              <a:t>In order to properly capitalize the asset:</a:t>
            </a:r>
          </a:p>
        </p:txBody>
      </p:sp>
    </p:spTree>
    <p:extLst>
      <p:ext uri="{BB962C8B-B14F-4D97-AF65-F5344CB8AC3E}">
        <p14:creationId xmlns:p14="http://schemas.microsoft.com/office/powerpoint/2010/main" val="444577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28920"/>
            <a:ext cx="8281035" cy="626015"/>
          </a:xfrm>
        </p:spPr>
        <p:txBody>
          <a:bodyPr>
            <a:normAutofit/>
          </a:bodyPr>
          <a:lstStyle/>
          <a:p>
            <a:pPr algn="ctr"/>
            <a:r>
              <a:rPr lang="en-US" sz="3600" b="1" i="1" dirty="0">
                <a:solidFill>
                  <a:srgbClr val="C00000"/>
                </a:solidFill>
              </a:rPr>
              <a:t>Guidelines for Space Needs Studies</a:t>
            </a:r>
            <a:endParaRPr lang="en-US" sz="3600" i="1" dirty="0">
              <a:solidFill>
                <a:srgbClr val="C00000"/>
              </a:solidFill>
            </a:endParaRPr>
          </a:p>
        </p:txBody>
      </p:sp>
      <p:sp>
        <p:nvSpPr>
          <p:cNvPr id="8" name="TextBox 7">
            <a:extLst>
              <a:ext uri="{FF2B5EF4-FFF2-40B4-BE49-F238E27FC236}">
                <a16:creationId xmlns:a16="http://schemas.microsoft.com/office/drawing/2014/main" id="{617DDF61-B5A2-8E48-A379-2FDBA308675C}"/>
              </a:ext>
            </a:extLst>
          </p:cNvPr>
          <p:cNvSpPr txBox="1"/>
          <p:nvPr/>
        </p:nvSpPr>
        <p:spPr>
          <a:xfrm>
            <a:off x="279438" y="876918"/>
            <a:ext cx="9092479" cy="4785926"/>
          </a:xfrm>
          <a:prstGeom prst="rect">
            <a:avLst/>
          </a:prstGeom>
          <a:noFill/>
        </p:spPr>
        <p:txBody>
          <a:bodyPr wrap="square" rtlCol="0">
            <a:spAutoFit/>
          </a:bodyPr>
          <a:lstStyle/>
          <a:p>
            <a:pPr marL="135017" indent="-135017">
              <a:buFont typeface="Arial" panose="020B0604020202020204" pitchFamily="34" charset="0"/>
              <a:buChar char="•"/>
            </a:pPr>
            <a:r>
              <a:rPr lang="en-US" sz="2400" dirty="0"/>
              <a:t>Approved by CF&amp;PC, 9/26/11</a:t>
            </a:r>
          </a:p>
          <a:p>
            <a:pPr marL="135017" indent="-135017">
              <a:spcBef>
                <a:spcPts val="1000"/>
              </a:spcBef>
              <a:buFont typeface="Arial" panose="020B0604020202020204" pitchFamily="34" charset="0"/>
              <a:buChar char="•"/>
            </a:pPr>
            <a:r>
              <a:rPr lang="en-US" sz="2400" dirty="0"/>
              <a:t>Revision approved by Space Use Advisory Committee, 3/28/19</a:t>
            </a:r>
          </a:p>
          <a:p>
            <a:pPr lvl="1"/>
            <a:r>
              <a:rPr lang="en-US" sz="2000" dirty="0"/>
              <a:t>Minor changes:  Names of units/titles, clarity of text, incorporation of Design Standard 013000, Space Programming Requirements</a:t>
            </a:r>
          </a:p>
          <a:p>
            <a:pPr marL="135017" indent="-135017">
              <a:spcBef>
                <a:spcPts val="1000"/>
              </a:spcBef>
              <a:buFont typeface="Arial" panose="020B0604020202020204" pitchFamily="34" charset="0"/>
              <a:buChar char="•"/>
            </a:pPr>
            <a:r>
              <a:rPr lang="en-US" sz="2400" dirty="0"/>
              <a:t>Ties to six-step process for unit master plans but acknowledges that studies can stand alone</a:t>
            </a:r>
          </a:p>
          <a:p>
            <a:pPr marL="135017" indent="-135017">
              <a:spcBef>
                <a:spcPts val="1000"/>
              </a:spcBef>
              <a:buFont typeface="Arial" panose="020B0604020202020204" pitchFamily="34" charset="0"/>
              <a:buChar char="•"/>
            </a:pPr>
            <a:r>
              <a:rPr lang="en-US" sz="2400" dirty="0"/>
              <a:t>Document only comments on first three steps of six-step process</a:t>
            </a:r>
          </a:p>
          <a:p>
            <a:pPr marL="811213" lvl="2" indent="-354013">
              <a:buFont typeface="+mj-lt"/>
              <a:buAutoNum type="romanUcPeriod"/>
            </a:pPr>
            <a:r>
              <a:rPr lang="en-US" sz="2000" b="1" dirty="0"/>
              <a:t>College/Division Profile</a:t>
            </a:r>
            <a:endParaRPr lang="en-US" sz="2000" dirty="0"/>
          </a:p>
          <a:p>
            <a:pPr marL="811213" lvl="2" indent="-354013">
              <a:buFont typeface="+mj-lt"/>
              <a:buAutoNum type="romanUcPeriod"/>
            </a:pPr>
            <a:r>
              <a:rPr lang="en-US" sz="2000" b="1" dirty="0"/>
              <a:t>Assessment of Existing Program and Space Utilization</a:t>
            </a:r>
            <a:endParaRPr lang="en-US" sz="2000" dirty="0"/>
          </a:p>
          <a:p>
            <a:pPr marL="811213" lvl="2" indent="-354013">
              <a:buFont typeface="+mj-lt"/>
              <a:buAutoNum type="romanUcPeriod"/>
            </a:pPr>
            <a:r>
              <a:rPr lang="en-US" sz="2000" b="1" dirty="0"/>
              <a:t>Analysis of Space Needs Based on Strategic Vision</a:t>
            </a:r>
            <a:endParaRPr lang="en-US" sz="2000" dirty="0"/>
          </a:p>
          <a:p>
            <a:pPr marL="811213" lvl="2" indent="-354013">
              <a:buFont typeface="+mj-lt"/>
              <a:buAutoNum type="romanUcPeriod"/>
            </a:pPr>
            <a:r>
              <a:rPr lang="en-US" sz="2000" dirty="0"/>
              <a:t>Facilities Existing Condition Assessment</a:t>
            </a:r>
          </a:p>
          <a:p>
            <a:pPr marL="811213" lvl="2" indent="-354013">
              <a:buFont typeface="+mj-lt"/>
              <a:buAutoNum type="romanUcPeriod"/>
            </a:pPr>
            <a:r>
              <a:rPr lang="en-US" sz="2000" dirty="0"/>
              <a:t>Space Study/Facilities Renovation Plan Concept Alternatives</a:t>
            </a:r>
          </a:p>
          <a:p>
            <a:pPr marL="811213" lvl="2" indent="-354013">
              <a:buFont typeface="+mj-lt"/>
              <a:buAutoNum type="romanUcPeriod"/>
            </a:pPr>
            <a:r>
              <a:rPr lang="en-US" sz="2000" dirty="0"/>
              <a:t>Space Study/Facilities Renovation Plan Final Recommendation</a:t>
            </a:r>
          </a:p>
        </p:txBody>
      </p:sp>
      <p:sp>
        <p:nvSpPr>
          <p:cNvPr id="3" name="Date Placeholder 2">
            <a:extLst>
              <a:ext uri="{FF2B5EF4-FFF2-40B4-BE49-F238E27FC236}">
                <a16:creationId xmlns:a16="http://schemas.microsoft.com/office/drawing/2014/main" id="{BB4E11F8-8B0D-B243-9EA4-E2A5E09F1991}"/>
              </a:ext>
            </a:extLst>
          </p:cNvPr>
          <p:cNvSpPr>
            <a:spLocks noGrp="1"/>
          </p:cNvSpPr>
          <p:nvPr>
            <p:ph type="dt" sz="half" idx="10"/>
          </p:nvPr>
        </p:nvSpPr>
        <p:spPr/>
        <p:txBody>
          <a:bodyPr/>
          <a:lstStyle/>
          <a:p>
            <a:r>
              <a:rPr lang="en-US" dirty="0"/>
              <a:t>2/13/20</a:t>
            </a:r>
          </a:p>
        </p:txBody>
      </p:sp>
      <p:sp>
        <p:nvSpPr>
          <p:cNvPr id="5" name="Slide Number Placeholder 4">
            <a:extLst>
              <a:ext uri="{FF2B5EF4-FFF2-40B4-BE49-F238E27FC236}">
                <a16:creationId xmlns:a16="http://schemas.microsoft.com/office/drawing/2014/main" id="{44BB05A5-CD8F-1848-8AD1-EF36AF15D545}"/>
              </a:ext>
            </a:extLst>
          </p:cNvPr>
          <p:cNvSpPr>
            <a:spLocks noGrp="1"/>
          </p:cNvSpPr>
          <p:nvPr>
            <p:ph type="sldNum" sz="quarter" idx="12"/>
          </p:nvPr>
        </p:nvSpPr>
        <p:spPr/>
        <p:txBody>
          <a:bodyPr/>
          <a:lstStyle/>
          <a:p>
            <a:fld id="{6490F43F-E81E-7149-807F-1B80FBD2B58A}" type="slidenum">
              <a:rPr lang="en-US" smtClean="0"/>
              <a:t>11</a:t>
            </a:fld>
            <a:endParaRPr lang="en-US" dirty="0"/>
          </a:p>
        </p:txBody>
      </p:sp>
    </p:spTree>
    <p:extLst>
      <p:ext uri="{BB962C8B-B14F-4D97-AF65-F5344CB8AC3E}">
        <p14:creationId xmlns:p14="http://schemas.microsoft.com/office/powerpoint/2010/main" val="178253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390144" y="128920"/>
            <a:ext cx="8766047" cy="626015"/>
          </a:xfrm>
        </p:spPr>
        <p:txBody>
          <a:bodyPr>
            <a:noAutofit/>
          </a:bodyPr>
          <a:lstStyle/>
          <a:p>
            <a:pPr algn="ctr"/>
            <a:r>
              <a:rPr lang="en-US" sz="2800" b="1" i="1" dirty="0">
                <a:solidFill>
                  <a:srgbClr val="C00000"/>
                </a:solidFill>
              </a:rPr>
              <a:t>Guidelines for Space Needs Studies </a:t>
            </a:r>
            <a:r>
              <a:rPr lang="en-US" sz="2800" b="1" dirty="0">
                <a:solidFill>
                  <a:srgbClr val="C00000"/>
                </a:solidFill>
              </a:rPr>
              <a:t>– Summary of Process</a:t>
            </a:r>
            <a:endParaRPr lang="en-US" sz="2800" dirty="0">
              <a:solidFill>
                <a:srgbClr val="C00000"/>
              </a:solidFill>
            </a:endParaRPr>
          </a:p>
        </p:txBody>
      </p:sp>
      <p:sp>
        <p:nvSpPr>
          <p:cNvPr id="9" name="TextBox 8">
            <a:extLst>
              <a:ext uri="{FF2B5EF4-FFF2-40B4-BE49-F238E27FC236}">
                <a16:creationId xmlns:a16="http://schemas.microsoft.com/office/drawing/2014/main" id="{A62C387E-6254-954F-8EBE-F346CDA5C2D8}"/>
              </a:ext>
            </a:extLst>
          </p:cNvPr>
          <p:cNvSpPr txBox="1"/>
          <p:nvPr/>
        </p:nvSpPr>
        <p:spPr>
          <a:xfrm>
            <a:off x="279438" y="930049"/>
            <a:ext cx="9092479" cy="5463034"/>
          </a:xfrm>
          <a:prstGeom prst="rect">
            <a:avLst/>
          </a:prstGeom>
          <a:noFill/>
        </p:spPr>
        <p:txBody>
          <a:bodyPr wrap="square" rtlCol="0">
            <a:spAutoFit/>
          </a:bodyPr>
          <a:lstStyle/>
          <a:p>
            <a:pPr marL="225028" indent="-225028">
              <a:buFont typeface="Arial" panose="020B0604020202020204" pitchFamily="34" charset="0"/>
              <a:buChar char="•"/>
            </a:pPr>
            <a:r>
              <a:rPr lang="en-US" sz="2400" dirty="0"/>
              <a:t>Required for studies that exceed the PAR threshold</a:t>
            </a:r>
          </a:p>
          <a:p>
            <a:pPr marL="682228" lvl="1" indent="-225028">
              <a:spcBef>
                <a:spcPts val="400"/>
              </a:spcBef>
              <a:buFont typeface="Arial" panose="020B0604020202020204" pitchFamily="34" charset="0"/>
              <a:buChar char="•"/>
            </a:pPr>
            <a:r>
              <a:rPr lang="en-US" sz="2000" dirty="0"/>
              <a:t>Best practice for lower cost studies</a:t>
            </a:r>
          </a:p>
          <a:p>
            <a:pPr marL="225028" indent="-225028">
              <a:spcBef>
                <a:spcPts val="1000"/>
              </a:spcBef>
              <a:buFont typeface="Arial" panose="020B0604020202020204" pitchFamily="34" charset="0"/>
              <a:buChar char="•"/>
            </a:pPr>
            <a:r>
              <a:rPr lang="en-US" sz="2400" dirty="0"/>
              <a:t>Space Planning &amp; UA consult with units during annual development of the capital plan to recommend cases in which a space study could inform capital projects/plans</a:t>
            </a:r>
          </a:p>
          <a:p>
            <a:pPr marL="225028" indent="-225028">
              <a:spcBef>
                <a:spcPts val="1000"/>
              </a:spcBef>
              <a:buFont typeface="Arial" panose="020B0604020202020204" pitchFamily="34" charset="0"/>
              <a:buChar char="•"/>
            </a:pPr>
            <a:r>
              <a:rPr lang="en-US" sz="2400" dirty="0"/>
              <a:t>Unit meets with the SUAC to review the study plan before the PAR is fully approved</a:t>
            </a:r>
          </a:p>
          <a:p>
            <a:pPr marL="585073" lvl="1" indent="-225028">
              <a:spcBef>
                <a:spcPts val="158"/>
              </a:spcBef>
              <a:buFont typeface="Courier New" panose="02070309020205020404" pitchFamily="49" charset="0"/>
              <a:buChar char="o"/>
            </a:pPr>
            <a:r>
              <a:rPr lang="en-US" sz="2000" dirty="0"/>
              <a:t>Issues unit wishes to resolve</a:t>
            </a:r>
          </a:p>
          <a:p>
            <a:pPr marL="585073" lvl="1" indent="-225028">
              <a:spcBef>
                <a:spcPts val="158"/>
              </a:spcBef>
              <a:buFont typeface="Courier New" panose="02070309020205020404" pitchFamily="49" charset="0"/>
              <a:buChar char="o"/>
            </a:pPr>
            <a:r>
              <a:rPr lang="en-US" sz="2000" dirty="0"/>
              <a:t>SUAC informs broader context</a:t>
            </a:r>
          </a:p>
          <a:p>
            <a:pPr marL="225028" indent="-225028">
              <a:spcBef>
                <a:spcPts val="1000"/>
              </a:spcBef>
              <a:buFont typeface="Arial" panose="020B0604020202020204" pitchFamily="34" charset="0"/>
              <a:buChar char="•"/>
            </a:pPr>
            <a:r>
              <a:rPr lang="en-US" sz="2400" dirty="0"/>
              <a:t>The meeting with SUAC is integral to the project approval process</a:t>
            </a:r>
          </a:p>
          <a:p>
            <a:pPr marL="225028" indent="-225028">
              <a:spcBef>
                <a:spcPts val="1000"/>
              </a:spcBef>
              <a:buFont typeface="Arial" panose="020B0604020202020204" pitchFamily="34" charset="0"/>
              <a:buChar char="•"/>
            </a:pPr>
            <a:r>
              <a:rPr lang="en-US" sz="2400" dirty="0"/>
              <a:t>Space needs studies will have cross-functional working groups</a:t>
            </a:r>
          </a:p>
          <a:p>
            <a:pPr marL="225028" indent="-225028">
              <a:spcBef>
                <a:spcPts val="1000"/>
              </a:spcBef>
              <a:buFont typeface="Arial" panose="020B0604020202020204" pitchFamily="34" charset="0"/>
              <a:buChar char="•"/>
            </a:pPr>
            <a:r>
              <a:rPr lang="en-US" sz="2400" dirty="0"/>
              <a:t>Unit meets with SUAC at end of study for report, recommendations, implications, and discussion of next steps</a:t>
            </a:r>
          </a:p>
        </p:txBody>
      </p:sp>
      <p:sp>
        <p:nvSpPr>
          <p:cNvPr id="3" name="Date Placeholder 2">
            <a:extLst>
              <a:ext uri="{FF2B5EF4-FFF2-40B4-BE49-F238E27FC236}">
                <a16:creationId xmlns:a16="http://schemas.microsoft.com/office/drawing/2014/main" id="{BB4E11F8-8B0D-B243-9EA4-E2A5E09F1991}"/>
              </a:ext>
            </a:extLst>
          </p:cNvPr>
          <p:cNvSpPr>
            <a:spLocks noGrp="1"/>
          </p:cNvSpPr>
          <p:nvPr>
            <p:ph type="dt" sz="half" idx="10"/>
          </p:nvPr>
        </p:nvSpPr>
        <p:spPr/>
        <p:txBody>
          <a:bodyPr/>
          <a:lstStyle/>
          <a:p>
            <a:r>
              <a:rPr lang="en-US" dirty="0"/>
              <a:t>2/13/20</a:t>
            </a:r>
          </a:p>
        </p:txBody>
      </p:sp>
      <p:sp>
        <p:nvSpPr>
          <p:cNvPr id="5" name="Slide Number Placeholder 4">
            <a:extLst>
              <a:ext uri="{FF2B5EF4-FFF2-40B4-BE49-F238E27FC236}">
                <a16:creationId xmlns:a16="http://schemas.microsoft.com/office/drawing/2014/main" id="{44BB05A5-CD8F-1848-8AD1-EF36AF15D545}"/>
              </a:ext>
            </a:extLst>
          </p:cNvPr>
          <p:cNvSpPr>
            <a:spLocks noGrp="1"/>
          </p:cNvSpPr>
          <p:nvPr>
            <p:ph type="sldNum" sz="quarter" idx="12"/>
          </p:nvPr>
        </p:nvSpPr>
        <p:spPr/>
        <p:txBody>
          <a:bodyPr/>
          <a:lstStyle/>
          <a:p>
            <a:fld id="{6490F43F-E81E-7149-807F-1B80FBD2B58A}" type="slidenum">
              <a:rPr lang="en-US" smtClean="0"/>
              <a:t>12</a:t>
            </a:fld>
            <a:endParaRPr lang="en-US" dirty="0"/>
          </a:p>
        </p:txBody>
      </p:sp>
    </p:spTree>
    <p:extLst>
      <p:ext uri="{BB962C8B-B14F-4D97-AF65-F5344CB8AC3E}">
        <p14:creationId xmlns:p14="http://schemas.microsoft.com/office/powerpoint/2010/main" val="1064159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0B783-B121-B04B-94A0-289928F20671}"/>
              </a:ext>
            </a:extLst>
          </p:cNvPr>
          <p:cNvSpPr>
            <a:spLocks noGrp="1"/>
          </p:cNvSpPr>
          <p:nvPr>
            <p:ph type="title"/>
          </p:nvPr>
        </p:nvSpPr>
        <p:spPr>
          <a:xfrm>
            <a:off x="365760" y="389468"/>
            <a:ext cx="8575359" cy="1413934"/>
          </a:xfrm>
        </p:spPr>
        <p:txBody>
          <a:bodyPr/>
          <a:lstStyle/>
          <a:p>
            <a:r>
              <a:rPr lang="en-US" b="1" dirty="0">
                <a:solidFill>
                  <a:srgbClr val="C00000"/>
                </a:solidFill>
              </a:rPr>
              <a:t>Resources</a:t>
            </a:r>
          </a:p>
        </p:txBody>
      </p:sp>
      <p:sp>
        <p:nvSpPr>
          <p:cNvPr id="3" name="Date Placeholder 2">
            <a:extLst>
              <a:ext uri="{FF2B5EF4-FFF2-40B4-BE49-F238E27FC236}">
                <a16:creationId xmlns:a16="http://schemas.microsoft.com/office/drawing/2014/main" id="{635364C2-6AA0-434A-9E18-79F08B3E70C7}"/>
              </a:ext>
            </a:extLst>
          </p:cNvPr>
          <p:cNvSpPr>
            <a:spLocks noGrp="1"/>
          </p:cNvSpPr>
          <p:nvPr>
            <p:ph type="dt" sz="half" idx="10"/>
          </p:nvPr>
        </p:nvSpPr>
        <p:spPr/>
        <p:txBody>
          <a:bodyPr/>
          <a:lstStyle/>
          <a:p>
            <a:r>
              <a:rPr lang="en-US" dirty="0"/>
              <a:t>2/13/20</a:t>
            </a:r>
          </a:p>
        </p:txBody>
      </p:sp>
      <p:sp>
        <p:nvSpPr>
          <p:cNvPr id="4" name="Slide Number Placeholder 3">
            <a:extLst>
              <a:ext uri="{FF2B5EF4-FFF2-40B4-BE49-F238E27FC236}">
                <a16:creationId xmlns:a16="http://schemas.microsoft.com/office/drawing/2014/main" id="{DE6E622E-AF28-4049-8AA0-26F6B74F15E9}"/>
              </a:ext>
            </a:extLst>
          </p:cNvPr>
          <p:cNvSpPr>
            <a:spLocks noGrp="1"/>
          </p:cNvSpPr>
          <p:nvPr>
            <p:ph type="sldNum" sz="quarter" idx="12"/>
          </p:nvPr>
        </p:nvSpPr>
        <p:spPr/>
        <p:txBody>
          <a:bodyPr/>
          <a:lstStyle/>
          <a:p>
            <a:fld id="{6490F43F-E81E-7149-807F-1B80FBD2B58A}" type="slidenum">
              <a:rPr lang="en-US" smtClean="0"/>
              <a:t>13</a:t>
            </a:fld>
            <a:endParaRPr lang="en-US" dirty="0"/>
          </a:p>
        </p:txBody>
      </p:sp>
      <p:sp>
        <p:nvSpPr>
          <p:cNvPr id="5" name="TextBox 4">
            <a:extLst>
              <a:ext uri="{FF2B5EF4-FFF2-40B4-BE49-F238E27FC236}">
                <a16:creationId xmlns:a16="http://schemas.microsoft.com/office/drawing/2014/main" id="{2A35833E-31BB-4C42-B421-7A44A17DE820}"/>
              </a:ext>
            </a:extLst>
          </p:cNvPr>
          <p:cNvSpPr txBox="1"/>
          <p:nvPr/>
        </p:nvSpPr>
        <p:spPr>
          <a:xfrm>
            <a:off x="365760" y="2279904"/>
            <a:ext cx="9119615" cy="3046988"/>
          </a:xfrm>
          <a:prstGeom prst="rect">
            <a:avLst/>
          </a:prstGeom>
          <a:noFill/>
        </p:spPr>
        <p:txBody>
          <a:bodyPr wrap="square" rtlCol="0">
            <a:spAutoFit/>
          </a:bodyPr>
          <a:lstStyle/>
          <a:p>
            <a:r>
              <a:rPr lang="en-US" sz="3200" dirty="0"/>
              <a:t>Space Planning Resources</a:t>
            </a:r>
          </a:p>
          <a:p>
            <a:r>
              <a:rPr lang="en-US" sz="3200" dirty="0">
                <a:hlinkClick r:id="rId2"/>
              </a:rPr>
              <a:t>http://dbp.cornell.edu/home/offices/space-planning/resources/</a:t>
            </a:r>
            <a:endParaRPr lang="en-US" sz="3200" dirty="0"/>
          </a:p>
          <a:p>
            <a:endParaRPr lang="en-US" sz="3200" dirty="0"/>
          </a:p>
          <a:p>
            <a:r>
              <a:rPr lang="en-US" sz="3200" dirty="0"/>
              <a:t>When is a PAR Required?</a:t>
            </a:r>
          </a:p>
          <a:p>
            <a:r>
              <a:rPr lang="en-US" sz="3200" dirty="0">
                <a:solidFill>
                  <a:schemeClr val="accent1"/>
                </a:solidFill>
              </a:rPr>
              <a:t>https://fcs.cornell.edu/when-par-required</a:t>
            </a:r>
          </a:p>
        </p:txBody>
      </p:sp>
    </p:spTree>
    <p:extLst>
      <p:ext uri="{BB962C8B-B14F-4D97-AF65-F5344CB8AC3E}">
        <p14:creationId xmlns:p14="http://schemas.microsoft.com/office/powerpoint/2010/main" val="4088303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0350"/>
            <a:ext cx="8281035" cy="626015"/>
          </a:xfrm>
        </p:spPr>
        <p:txBody>
          <a:bodyPr>
            <a:normAutofit/>
          </a:bodyPr>
          <a:lstStyle/>
          <a:p>
            <a:pPr algn="ctr"/>
            <a:r>
              <a:rPr lang="en-US" sz="3600" b="1" dirty="0">
                <a:solidFill>
                  <a:srgbClr val="C00000"/>
                </a:solidFill>
              </a:rPr>
              <a:t>GOALS</a:t>
            </a:r>
            <a:endParaRPr lang="en-US" sz="3600" dirty="0">
              <a:solidFill>
                <a:srgbClr val="C00000"/>
              </a:solidFill>
            </a:endParaRPr>
          </a:p>
        </p:txBody>
      </p:sp>
      <p:sp>
        <p:nvSpPr>
          <p:cNvPr id="9" name="TextBox 8">
            <a:extLst>
              <a:ext uri="{FF2B5EF4-FFF2-40B4-BE49-F238E27FC236}">
                <a16:creationId xmlns:a16="http://schemas.microsoft.com/office/drawing/2014/main" id="{A62C387E-6254-954F-8EBE-F346CDA5C2D8}"/>
              </a:ext>
            </a:extLst>
          </p:cNvPr>
          <p:cNvSpPr txBox="1"/>
          <p:nvPr/>
        </p:nvSpPr>
        <p:spPr>
          <a:xfrm>
            <a:off x="176568" y="881887"/>
            <a:ext cx="9424632" cy="1707134"/>
          </a:xfrm>
          <a:prstGeom prst="rect">
            <a:avLst/>
          </a:prstGeom>
          <a:noFill/>
        </p:spPr>
        <p:txBody>
          <a:bodyPr wrap="square" rtlCol="0">
            <a:spAutoFit/>
          </a:bodyPr>
          <a:lstStyle/>
          <a:p>
            <a:pPr marL="342900" indent="-342900">
              <a:spcBef>
                <a:spcPts val="1000"/>
              </a:spcBef>
              <a:buFont typeface="+mj-lt"/>
              <a:buAutoNum type="arabicPeriod"/>
            </a:pPr>
            <a:r>
              <a:rPr lang="en-US" sz="2800" dirty="0"/>
              <a:t>Introduce flexibility in the approvals process for studies $10,000-$99,999</a:t>
            </a:r>
          </a:p>
          <a:p>
            <a:pPr marL="342900" indent="-342900">
              <a:spcBef>
                <a:spcPts val="1000"/>
              </a:spcBef>
              <a:buFont typeface="+mj-lt"/>
              <a:buAutoNum type="arabicPeriod"/>
            </a:pPr>
            <a:r>
              <a:rPr lang="en-US" sz="2800" dirty="0"/>
              <a:t>Identify requirements specific to space studies</a:t>
            </a:r>
          </a:p>
          <a:p>
            <a:endParaRPr lang="en-US" sz="1260" dirty="0"/>
          </a:p>
        </p:txBody>
      </p:sp>
      <p:sp>
        <p:nvSpPr>
          <p:cNvPr id="4" name="Date Placeholder 3">
            <a:extLst>
              <a:ext uri="{FF2B5EF4-FFF2-40B4-BE49-F238E27FC236}">
                <a16:creationId xmlns:a16="http://schemas.microsoft.com/office/drawing/2014/main" id="{9B1A6E7E-EB44-B74E-A1C0-C64ACE930F48}"/>
              </a:ext>
            </a:extLst>
          </p:cNvPr>
          <p:cNvSpPr>
            <a:spLocks noGrp="1"/>
          </p:cNvSpPr>
          <p:nvPr>
            <p:ph type="dt" sz="half" idx="10"/>
          </p:nvPr>
        </p:nvSpPr>
        <p:spPr/>
        <p:txBody>
          <a:bodyPr/>
          <a:lstStyle/>
          <a:p>
            <a:r>
              <a:rPr lang="en-US" dirty="0"/>
              <a:t>2/13/20</a:t>
            </a:r>
          </a:p>
        </p:txBody>
      </p:sp>
      <p:sp>
        <p:nvSpPr>
          <p:cNvPr id="6" name="Slide Number Placeholder 5">
            <a:extLst>
              <a:ext uri="{FF2B5EF4-FFF2-40B4-BE49-F238E27FC236}">
                <a16:creationId xmlns:a16="http://schemas.microsoft.com/office/drawing/2014/main" id="{3FC5B1DF-8A61-8447-B6E7-14AC9093CD61}"/>
              </a:ext>
            </a:extLst>
          </p:cNvPr>
          <p:cNvSpPr>
            <a:spLocks noGrp="1"/>
          </p:cNvSpPr>
          <p:nvPr>
            <p:ph type="sldNum" sz="quarter" idx="12"/>
          </p:nvPr>
        </p:nvSpPr>
        <p:spPr/>
        <p:txBody>
          <a:bodyPr/>
          <a:lstStyle/>
          <a:p>
            <a:fld id="{6490F43F-E81E-7149-807F-1B80FBD2B58A}" type="slidenum">
              <a:rPr lang="en-US" smtClean="0"/>
              <a:t>2</a:t>
            </a:fld>
            <a:endParaRPr lang="en-US" dirty="0"/>
          </a:p>
        </p:txBody>
      </p:sp>
    </p:spTree>
    <p:extLst>
      <p:ext uri="{BB962C8B-B14F-4D97-AF65-F5344CB8AC3E}">
        <p14:creationId xmlns:p14="http://schemas.microsoft.com/office/powerpoint/2010/main" val="151719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0350"/>
            <a:ext cx="8281035" cy="626015"/>
          </a:xfrm>
        </p:spPr>
        <p:txBody>
          <a:bodyPr>
            <a:normAutofit/>
          </a:bodyPr>
          <a:lstStyle/>
          <a:p>
            <a:pPr algn="ctr"/>
            <a:r>
              <a:rPr lang="en-US" sz="3600" b="1" dirty="0">
                <a:solidFill>
                  <a:srgbClr val="C00000"/>
                </a:solidFill>
              </a:rPr>
              <a:t>Why PAR Flexibility?</a:t>
            </a:r>
            <a:endParaRPr lang="en-US" sz="3600" dirty="0">
              <a:solidFill>
                <a:srgbClr val="C00000"/>
              </a:solidFill>
            </a:endParaRPr>
          </a:p>
        </p:txBody>
      </p:sp>
      <p:sp>
        <p:nvSpPr>
          <p:cNvPr id="9" name="TextBox 8">
            <a:extLst>
              <a:ext uri="{FF2B5EF4-FFF2-40B4-BE49-F238E27FC236}">
                <a16:creationId xmlns:a16="http://schemas.microsoft.com/office/drawing/2014/main" id="{A62C387E-6254-954F-8EBE-F346CDA5C2D8}"/>
              </a:ext>
            </a:extLst>
          </p:cNvPr>
          <p:cNvSpPr txBox="1"/>
          <p:nvPr/>
        </p:nvSpPr>
        <p:spPr>
          <a:xfrm>
            <a:off x="176568" y="881887"/>
            <a:ext cx="9424632" cy="5251694"/>
          </a:xfrm>
          <a:prstGeom prst="rect">
            <a:avLst/>
          </a:prstGeom>
          <a:noFill/>
        </p:spPr>
        <p:txBody>
          <a:bodyPr wrap="square" rtlCol="0">
            <a:spAutoFit/>
          </a:bodyPr>
          <a:lstStyle/>
          <a:p>
            <a:pPr marL="457200" indent="-457200">
              <a:spcBef>
                <a:spcPts val="1000"/>
              </a:spcBef>
              <a:buFont typeface="Arial" panose="020B0604020202020204" pitchFamily="34" charset="0"/>
              <a:buChar char="•"/>
            </a:pPr>
            <a:r>
              <a:rPr lang="en-US" sz="2800" dirty="0"/>
              <a:t>Encourage and incentivize unit planning</a:t>
            </a:r>
          </a:p>
          <a:p>
            <a:pPr marL="457200" indent="-457200">
              <a:spcBef>
                <a:spcPts val="1000"/>
              </a:spcBef>
              <a:buFont typeface="Arial" panose="020B0604020202020204" pitchFamily="34" charset="0"/>
              <a:buChar char="•"/>
            </a:pPr>
            <a:r>
              <a:rPr lang="en-US" sz="2800" dirty="0"/>
              <a:t>Desired outcomes:</a:t>
            </a:r>
          </a:p>
          <a:p>
            <a:pPr marL="914400" lvl="1" indent="-457200">
              <a:spcBef>
                <a:spcPts val="1000"/>
              </a:spcBef>
              <a:buFont typeface="Courier New" panose="02070309020205020404" pitchFamily="49" charset="0"/>
              <a:buChar char="o"/>
            </a:pPr>
            <a:r>
              <a:rPr lang="en-US" sz="2400" dirty="0"/>
              <a:t>More informed capital budgets and capital plans</a:t>
            </a:r>
          </a:p>
          <a:p>
            <a:pPr marL="914400" lvl="1" indent="-457200">
              <a:spcBef>
                <a:spcPts val="1000"/>
              </a:spcBef>
              <a:buFont typeface="Courier New" panose="02070309020205020404" pitchFamily="49" charset="0"/>
              <a:buChar char="o"/>
            </a:pPr>
            <a:r>
              <a:rPr lang="en-US" sz="2400" dirty="0"/>
              <a:t>More accurate PARs when project advances</a:t>
            </a:r>
          </a:p>
          <a:p>
            <a:pPr marL="1371600" lvl="2" indent="-457200">
              <a:spcBef>
                <a:spcPts val="1000"/>
              </a:spcBef>
              <a:buFont typeface="Wingdings" pitchFamily="2" charset="2"/>
              <a:buChar char="ü"/>
            </a:pPr>
            <a:r>
              <a:rPr lang="en-US" sz="2400" dirty="0"/>
              <a:t>Fewer instances of high estimated budgets that lock up funds</a:t>
            </a:r>
          </a:p>
          <a:p>
            <a:pPr marL="1371600" lvl="2" indent="-457200">
              <a:spcBef>
                <a:spcPts val="1000"/>
              </a:spcBef>
              <a:buFont typeface="Wingdings" pitchFamily="2" charset="2"/>
              <a:buChar char="ü"/>
            </a:pPr>
            <a:r>
              <a:rPr lang="en-US" sz="2400" dirty="0"/>
              <a:t>Fewer instances of project budget variance PARs when estimated budgets too low</a:t>
            </a:r>
          </a:p>
          <a:p>
            <a:pPr marL="914400" lvl="1" indent="-457200">
              <a:spcBef>
                <a:spcPts val="1000"/>
              </a:spcBef>
              <a:buFont typeface="Courier New" panose="02070309020205020404" pitchFamily="49" charset="0"/>
              <a:buChar char="o"/>
            </a:pPr>
            <a:r>
              <a:rPr lang="en-US" sz="2400" dirty="0"/>
              <a:t>Use our limited funds to execute the highest priority work </a:t>
            </a:r>
          </a:p>
          <a:p>
            <a:pPr marL="914400" lvl="1" indent="-457200">
              <a:spcBef>
                <a:spcPts val="1000"/>
              </a:spcBef>
              <a:buFont typeface="Arial" panose="020B0604020202020204" pitchFamily="34" charset="0"/>
              <a:buChar char="•"/>
            </a:pPr>
            <a:endParaRPr lang="en-US" sz="2800" dirty="0"/>
          </a:p>
          <a:p>
            <a:pPr marL="800100" lvl="1" indent="-342900">
              <a:spcBef>
                <a:spcPts val="1000"/>
              </a:spcBef>
              <a:buFont typeface="+mj-lt"/>
              <a:buAutoNum type="arabicPeriod"/>
            </a:pPr>
            <a:endParaRPr lang="en-US" sz="2800" dirty="0"/>
          </a:p>
          <a:p>
            <a:endParaRPr lang="en-US" sz="1260" dirty="0"/>
          </a:p>
        </p:txBody>
      </p:sp>
      <p:sp>
        <p:nvSpPr>
          <p:cNvPr id="4" name="Date Placeholder 3">
            <a:extLst>
              <a:ext uri="{FF2B5EF4-FFF2-40B4-BE49-F238E27FC236}">
                <a16:creationId xmlns:a16="http://schemas.microsoft.com/office/drawing/2014/main" id="{9B1A6E7E-EB44-B74E-A1C0-C64ACE930F48}"/>
              </a:ext>
            </a:extLst>
          </p:cNvPr>
          <p:cNvSpPr>
            <a:spLocks noGrp="1"/>
          </p:cNvSpPr>
          <p:nvPr>
            <p:ph type="dt" sz="half" idx="10"/>
          </p:nvPr>
        </p:nvSpPr>
        <p:spPr/>
        <p:txBody>
          <a:bodyPr/>
          <a:lstStyle/>
          <a:p>
            <a:r>
              <a:rPr lang="en-US" dirty="0"/>
              <a:t>2/13/20</a:t>
            </a:r>
          </a:p>
        </p:txBody>
      </p:sp>
      <p:sp>
        <p:nvSpPr>
          <p:cNvPr id="6" name="Slide Number Placeholder 5">
            <a:extLst>
              <a:ext uri="{FF2B5EF4-FFF2-40B4-BE49-F238E27FC236}">
                <a16:creationId xmlns:a16="http://schemas.microsoft.com/office/drawing/2014/main" id="{3FC5B1DF-8A61-8447-B6E7-14AC9093CD61}"/>
              </a:ext>
            </a:extLst>
          </p:cNvPr>
          <p:cNvSpPr>
            <a:spLocks noGrp="1"/>
          </p:cNvSpPr>
          <p:nvPr>
            <p:ph type="sldNum" sz="quarter" idx="12"/>
          </p:nvPr>
        </p:nvSpPr>
        <p:spPr/>
        <p:txBody>
          <a:bodyPr/>
          <a:lstStyle/>
          <a:p>
            <a:fld id="{6490F43F-E81E-7149-807F-1B80FBD2B58A}" type="slidenum">
              <a:rPr lang="en-US" smtClean="0"/>
              <a:t>3</a:t>
            </a:fld>
            <a:endParaRPr lang="en-US" dirty="0"/>
          </a:p>
        </p:txBody>
      </p:sp>
    </p:spTree>
    <p:extLst>
      <p:ext uri="{BB962C8B-B14F-4D97-AF65-F5344CB8AC3E}">
        <p14:creationId xmlns:p14="http://schemas.microsoft.com/office/powerpoint/2010/main" val="42313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0350"/>
            <a:ext cx="8281035" cy="626015"/>
          </a:xfrm>
        </p:spPr>
        <p:txBody>
          <a:bodyPr>
            <a:noAutofit/>
          </a:bodyPr>
          <a:lstStyle/>
          <a:p>
            <a:pPr algn="ctr"/>
            <a:r>
              <a:rPr lang="en-US" sz="3600" b="1" dirty="0">
                <a:solidFill>
                  <a:srgbClr val="C00000"/>
                </a:solidFill>
              </a:rPr>
              <a:t>General Guidelines for Studies</a:t>
            </a:r>
            <a:endParaRPr lang="en-US" sz="3600" dirty="0">
              <a:solidFill>
                <a:srgbClr val="C00000"/>
              </a:solidFill>
            </a:endParaRPr>
          </a:p>
        </p:txBody>
      </p:sp>
      <p:sp>
        <p:nvSpPr>
          <p:cNvPr id="9" name="TextBox 8">
            <a:extLst>
              <a:ext uri="{FF2B5EF4-FFF2-40B4-BE49-F238E27FC236}">
                <a16:creationId xmlns:a16="http://schemas.microsoft.com/office/drawing/2014/main" id="{A62C387E-6254-954F-8EBE-F346CDA5C2D8}"/>
              </a:ext>
            </a:extLst>
          </p:cNvPr>
          <p:cNvSpPr txBox="1"/>
          <p:nvPr/>
        </p:nvSpPr>
        <p:spPr>
          <a:xfrm>
            <a:off x="176568" y="723391"/>
            <a:ext cx="9424632" cy="6222216"/>
          </a:xfrm>
          <a:prstGeom prst="rect">
            <a:avLst/>
          </a:prstGeom>
          <a:noFill/>
        </p:spPr>
        <p:txBody>
          <a:bodyPr wrap="square" rtlCol="0">
            <a:spAutoFit/>
          </a:bodyPr>
          <a:lstStyle/>
          <a:p>
            <a:pPr marL="225028" indent="-225028">
              <a:spcBef>
                <a:spcPts val="315"/>
              </a:spcBef>
              <a:buFont typeface="Arial" panose="020B0604020202020204" pitchFamily="34" charset="0"/>
              <a:buChar char="•"/>
            </a:pPr>
            <a:r>
              <a:rPr lang="en-US" sz="2800" dirty="0"/>
              <a:t>Studies should be used to inform overall scope &amp; budget </a:t>
            </a:r>
          </a:p>
          <a:p>
            <a:pPr marL="225028" indent="-225028">
              <a:spcBef>
                <a:spcPts val="315"/>
              </a:spcBef>
              <a:buFont typeface="Arial" panose="020B0604020202020204" pitchFamily="34" charset="0"/>
              <a:buChar char="•"/>
            </a:pPr>
            <a:r>
              <a:rPr lang="en-US" sz="2800" dirty="0"/>
              <a:t>Not all projects require a study phase – decision related to:</a:t>
            </a:r>
          </a:p>
          <a:p>
            <a:pPr marL="742950" lvl="1" indent="-285750">
              <a:spcBef>
                <a:spcPts val="200"/>
              </a:spcBef>
              <a:buFont typeface="Courier New" panose="02070309020205020404" pitchFamily="49" charset="0"/>
              <a:buChar char="o"/>
            </a:pPr>
            <a:r>
              <a:rPr lang="en-US" sz="2400" dirty="0"/>
              <a:t>overall size of the project</a:t>
            </a:r>
          </a:p>
          <a:p>
            <a:pPr marL="742950" lvl="1" indent="-285750">
              <a:spcBef>
                <a:spcPts val="200"/>
              </a:spcBef>
              <a:buFont typeface="Courier New" panose="02070309020205020404" pitchFamily="49" charset="0"/>
              <a:buChar char="o"/>
            </a:pPr>
            <a:r>
              <a:rPr lang="en-US" sz="2400" dirty="0"/>
              <a:t>assessment of risk</a:t>
            </a:r>
          </a:p>
          <a:p>
            <a:pPr marL="742950" lvl="1" indent="-285750">
              <a:spcBef>
                <a:spcPts val="200"/>
              </a:spcBef>
              <a:buFont typeface="Courier New" panose="02070309020205020404" pitchFamily="49" charset="0"/>
              <a:buChar char="o"/>
            </a:pPr>
            <a:r>
              <a:rPr lang="en-US" sz="2400" dirty="0"/>
              <a:t>nature of the fund sources</a:t>
            </a:r>
          </a:p>
          <a:p>
            <a:pPr marL="742950" lvl="1" indent="-285750">
              <a:spcBef>
                <a:spcPts val="200"/>
              </a:spcBef>
              <a:buFont typeface="Courier New" panose="02070309020205020404" pitchFamily="49" charset="0"/>
              <a:buChar char="o"/>
            </a:pPr>
            <a:r>
              <a:rPr lang="en-US" sz="2400" dirty="0"/>
              <a:t>project context</a:t>
            </a:r>
          </a:p>
          <a:p>
            <a:pPr marL="742950" lvl="1" indent="-285750">
              <a:spcBef>
                <a:spcPts val="200"/>
              </a:spcBef>
              <a:buFont typeface="Courier New" panose="02070309020205020404" pitchFamily="49" charset="0"/>
              <a:buChar char="o"/>
            </a:pPr>
            <a:r>
              <a:rPr lang="en-US" sz="2400" dirty="0"/>
              <a:t>timeline</a:t>
            </a:r>
          </a:p>
          <a:p>
            <a:pPr marL="225028" indent="-225028">
              <a:spcBef>
                <a:spcPts val="315"/>
              </a:spcBef>
              <a:buFont typeface="Arial" panose="020B0604020202020204" pitchFamily="34" charset="0"/>
              <a:buChar char="•"/>
            </a:pPr>
            <a:r>
              <a:rPr lang="en-US" sz="2800" dirty="0"/>
              <a:t>Studies for needs or projects &gt; $250,000 that are not in the current or upcoming one-year capital budget will be evaluated for urgency</a:t>
            </a:r>
          </a:p>
          <a:p>
            <a:pPr marL="749300" lvl="1" indent="-292100">
              <a:spcBef>
                <a:spcPts val="200"/>
              </a:spcBef>
              <a:buFont typeface="Courier New" panose="02070309020205020404" pitchFamily="49" charset="0"/>
              <a:buChar char="o"/>
            </a:pPr>
            <a:r>
              <a:rPr lang="en-US" sz="2400" dirty="0"/>
              <a:t>Does the project address a compliance, safety, or other risk-related need?</a:t>
            </a:r>
          </a:p>
          <a:p>
            <a:pPr marL="749300" lvl="1" indent="-292100">
              <a:spcBef>
                <a:spcPts val="200"/>
              </a:spcBef>
              <a:buFont typeface="Courier New" panose="02070309020205020404" pitchFamily="49" charset="0"/>
              <a:buChar char="o"/>
            </a:pPr>
            <a:r>
              <a:rPr lang="en-US" sz="2400" dirty="0"/>
              <a:t>Does the project comply with funding guidelines?</a:t>
            </a:r>
          </a:p>
          <a:p>
            <a:pPr marL="742950" lvl="1" indent="-285750">
              <a:spcBef>
                <a:spcPts val="200"/>
              </a:spcBef>
              <a:buFont typeface="Courier New" panose="02070309020205020404" pitchFamily="49" charset="0"/>
              <a:buChar char="o"/>
            </a:pPr>
            <a:r>
              <a:rPr lang="en-US" sz="2400" dirty="0"/>
              <a:t>Studies deemed “non-urgent” – may be deferred until capital planning requirements satisfied</a:t>
            </a:r>
          </a:p>
        </p:txBody>
      </p:sp>
      <p:sp>
        <p:nvSpPr>
          <p:cNvPr id="4" name="Date Placeholder 3">
            <a:extLst>
              <a:ext uri="{FF2B5EF4-FFF2-40B4-BE49-F238E27FC236}">
                <a16:creationId xmlns:a16="http://schemas.microsoft.com/office/drawing/2014/main" id="{EFCFF214-145E-1949-8039-8868ED543418}"/>
              </a:ext>
            </a:extLst>
          </p:cNvPr>
          <p:cNvSpPr>
            <a:spLocks noGrp="1"/>
          </p:cNvSpPr>
          <p:nvPr>
            <p:ph type="dt" sz="half" idx="10"/>
          </p:nvPr>
        </p:nvSpPr>
        <p:spPr/>
        <p:txBody>
          <a:bodyPr/>
          <a:lstStyle/>
          <a:p>
            <a:r>
              <a:rPr lang="en-US" dirty="0"/>
              <a:t>2/13/20</a:t>
            </a:r>
          </a:p>
        </p:txBody>
      </p:sp>
      <p:sp>
        <p:nvSpPr>
          <p:cNvPr id="6" name="Slide Number Placeholder 5">
            <a:extLst>
              <a:ext uri="{FF2B5EF4-FFF2-40B4-BE49-F238E27FC236}">
                <a16:creationId xmlns:a16="http://schemas.microsoft.com/office/drawing/2014/main" id="{DDC6251E-4F46-0A49-9C90-720FDD034B09}"/>
              </a:ext>
            </a:extLst>
          </p:cNvPr>
          <p:cNvSpPr>
            <a:spLocks noGrp="1"/>
          </p:cNvSpPr>
          <p:nvPr>
            <p:ph type="sldNum" sz="quarter" idx="12"/>
          </p:nvPr>
        </p:nvSpPr>
        <p:spPr/>
        <p:txBody>
          <a:bodyPr/>
          <a:lstStyle/>
          <a:p>
            <a:fld id="{6490F43F-E81E-7149-807F-1B80FBD2B58A}" type="slidenum">
              <a:rPr lang="en-US" smtClean="0"/>
              <a:t>4</a:t>
            </a:fld>
            <a:endParaRPr lang="en-US" dirty="0"/>
          </a:p>
        </p:txBody>
      </p:sp>
    </p:spTree>
    <p:extLst>
      <p:ext uri="{BB962C8B-B14F-4D97-AF65-F5344CB8AC3E}">
        <p14:creationId xmlns:p14="http://schemas.microsoft.com/office/powerpoint/2010/main" val="3593429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0350"/>
            <a:ext cx="8281035" cy="626015"/>
          </a:xfrm>
        </p:spPr>
        <p:txBody>
          <a:bodyPr>
            <a:noAutofit/>
          </a:bodyPr>
          <a:lstStyle/>
          <a:p>
            <a:pPr algn="ctr"/>
            <a:r>
              <a:rPr lang="en-US" sz="3600" b="1" dirty="0">
                <a:solidFill>
                  <a:srgbClr val="C00000"/>
                </a:solidFill>
              </a:rPr>
              <a:t>General Guidelines for Studies</a:t>
            </a:r>
            <a:endParaRPr lang="en-US" sz="3600" dirty="0">
              <a:solidFill>
                <a:srgbClr val="C00000"/>
              </a:solidFill>
            </a:endParaRPr>
          </a:p>
        </p:txBody>
      </p:sp>
      <p:sp>
        <p:nvSpPr>
          <p:cNvPr id="9" name="TextBox 8">
            <a:extLst>
              <a:ext uri="{FF2B5EF4-FFF2-40B4-BE49-F238E27FC236}">
                <a16:creationId xmlns:a16="http://schemas.microsoft.com/office/drawing/2014/main" id="{A62C387E-6254-954F-8EBE-F346CDA5C2D8}"/>
              </a:ext>
            </a:extLst>
          </p:cNvPr>
          <p:cNvSpPr txBox="1"/>
          <p:nvPr/>
        </p:nvSpPr>
        <p:spPr>
          <a:xfrm>
            <a:off x="176568" y="820927"/>
            <a:ext cx="9424632" cy="4634602"/>
          </a:xfrm>
          <a:prstGeom prst="rect">
            <a:avLst/>
          </a:prstGeom>
          <a:noFill/>
        </p:spPr>
        <p:txBody>
          <a:bodyPr wrap="square" rtlCol="0">
            <a:spAutoFit/>
          </a:bodyPr>
          <a:lstStyle/>
          <a:p>
            <a:pPr marL="225028" indent="-225028">
              <a:spcBef>
                <a:spcPts val="315"/>
              </a:spcBef>
              <a:buFont typeface="Arial" panose="020B0604020202020204" pitchFamily="34" charset="0"/>
              <a:buChar char="•"/>
            </a:pPr>
            <a:r>
              <a:rPr lang="en-US" sz="2800" u="sng" dirty="0"/>
              <a:t>Non-maintenance projects </a:t>
            </a:r>
            <a:r>
              <a:rPr lang="en-US" sz="2800" dirty="0"/>
              <a:t>&gt; $2M or those with high complexity or sensitive context </a:t>
            </a:r>
            <a:r>
              <a:rPr lang="en-US" sz="2800" i="1" dirty="0"/>
              <a:t>may</a:t>
            </a:r>
            <a:r>
              <a:rPr lang="en-US" sz="2800" dirty="0"/>
              <a:t> need to be presented to the Provost Capital Planning Group (PCPG) for discussion before proceeding through approvals</a:t>
            </a:r>
          </a:p>
          <a:p>
            <a:pPr marL="800100" lvl="1" indent="-342900">
              <a:spcBef>
                <a:spcPts val="315"/>
              </a:spcBef>
              <a:buFont typeface="Courier New" panose="02070309020205020404" pitchFamily="49" charset="0"/>
              <a:buChar char="o"/>
            </a:pPr>
            <a:r>
              <a:rPr lang="en-US" sz="2400" dirty="0"/>
              <a:t>Consider in project schedule</a:t>
            </a:r>
          </a:p>
          <a:p>
            <a:pPr marL="225028" indent="-225028">
              <a:spcBef>
                <a:spcPts val="1000"/>
              </a:spcBef>
              <a:buFont typeface="Arial" panose="020B0604020202020204" pitchFamily="34" charset="0"/>
              <a:buChar char="•"/>
            </a:pPr>
            <a:r>
              <a:rPr lang="en-US" sz="2800" dirty="0"/>
              <a:t>Studies for </a:t>
            </a:r>
            <a:r>
              <a:rPr lang="en-US" sz="2800" u="sng" dirty="0"/>
              <a:t>maintenance projects</a:t>
            </a:r>
            <a:r>
              <a:rPr lang="en-US" sz="2800" dirty="0"/>
              <a:t> and projects expected to be &lt;$2M without significant campus impact or complexity can typically proceed directly to determination of whether a PAR is needed without review by PCPG</a:t>
            </a:r>
          </a:p>
          <a:p>
            <a:pPr marL="914400" lvl="1" indent="-457200">
              <a:spcBef>
                <a:spcPts val="1000"/>
              </a:spcBef>
              <a:buFont typeface="Courier New" panose="02070309020205020404" pitchFamily="49" charset="0"/>
              <a:buChar char="o"/>
            </a:pPr>
            <a:r>
              <a:rPr lang="en-US" sz="2800" dirty="0"/>
              <a:t>But don’t presume</a:t>
            </a:r>
          </a:p>
        </p:txBody>
      </p:sp>
      <p:sp>
        <p:nvSpPr>
          <p:cNvPr id="4" name="Date Placeholder 3">
            <a:extLst>
              <a:ext uri="{FF2B5EF4-FFF2-40B4-BE49-F238E27FC236}">
                <a16:creationId xmlns:a16="http://schemas.microsoft.com/office/drawing/2014/main" id="{EFCFF214-145E-1949-8039-8868ED543418}"/>
              </a:ext>
            </a:extLst>
          </p:cNvPr>
          <p:cNvSpPr>
            <a:spLocks noGrp="1"/>
          </p:cNvSpPr>
          <p:nvPr>
            <p:ph type="dt" sz="half" idx="10"/>
          </p:nvPr>
        </p:nvSpPr>
        <p:spPr/>
        <p:txBody>
          <a:bodyPr/>
          <a:lstStyle/>
          <a:p>
            <a:r>
              <a:rPr lang="en-US" dirty="0"/>
              <a:t>2/13/20</a:t>
            </a:r>
          </a:p>
        </p:txBody>
      </p:sp>
      <p:sp>
        <p:nvSpPr>
          <p:cNvPr id="6" name="Slide Number Placeholder 5">
            <a:extLst>
              <a:ext uri="{FF2B5EF4-FFF2-40B4-BE49-F238E27FC236}">
                <a16:creationId xmlns:a16="http://schemas.microsoft.com/office/drawing/2014/main" id="{DDC6251E-4F46-0A49-9C90-720FDD034B09}"/>
              </a:ext>
            </a:extLst>
          </p:cNvPr>
          <p:cNvSpPr>
            <a:spLocks noGrp="1"/>
          </p:cNvSpPr>
          <p:nvPr>
            <p:ph type="sldNum" sz="quarter" idx="12"/>
          </p:nvPr>
        </p:nvSpPr>
        <p:spPr/>
        <p:txBody>
          <a:bodyPr/>
          <a:lstStyle/>
          <a:p>
            <a:fld id="{6490F43F-E81E-7149-807F-1B80FBD2B58A}" type="slidenum">
              <a:rPr lang="en-US" smtClean="0"/>
              <a:t>5</a:t>
            </a:fld>
            <a:endParaRPr lang="en-US" dirty="0"/>
          </a:p>
        </p:txBody>
      </p:sp>
    </p:spTree>
    <p:extLst>
      <p:ext uri="{BB962C8B-B14F-4D97-AF65-F5344CB8AC3E}">
        <p14:creationId xmlns:p14="http://schemas.microsoft.com/office/powerpoint/2010/main" val="404306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716774D-BAC8-A941-A59A-69D63C88606F}"/>
              </a:ext>
            </a:extLst>
          </p:cNvPr>
          <p:cNvSpPr>
            <a:spLocks noGrp="1"/>
          </p:cNvSpPr>
          <p:nvPr>
            <p:ph type="title"/>
          </p:nvPr>
        </p:nvSpPr>
        <p:spPr>
          <a:xfrm>
            <a:off x="660083" y="199970"/>
            <a:ext cx="8281035" cy="345271"/>
          </a:xfrm>
        </p:spPr>
        <p:txBody>
          <a:bodyPr>
            <a:noAutofit/>
          </a:bodyPr>
          <a:lstStyle/>
          <a:p>
            <a:pPr algn="ctr"/>
            <a:r>
              <a:rPr lang="en-US" sz="2800" b="1" dirty="0">
                <a:solidFill>
                  <a:srgbClr val="C00000"/>
                </a:solidFill>
              </a:rPr>
              <a:t>Study Approval Process (When is a PAR required?)</a:t>
            </a:r>
          </a:p>
        </p:txBody>
      </p:sp>
      <p:graphicFrame>
        <p:nvGraphicFramePr>
          <p:cNvPr id="10" name="Diagram 9">
            <a:extLst>
              <a:ext uri="{FF2B5EF4-FFF2-40B4-BE49-F238E27FC236}">
                <a16:creationId xmlns:a16="http://schemas.microsoft.com/office/drawing/2014/main" id="{C47D425E-BA41-6E4F-B1A4-D4B62C587518}"/>
              </a:ext>
            </a:extLst>
          </p:cNvPr>
          <p:cNvGraphicFramePr/>
          <p:nvPr>
            <p:extLst>
              <p:ext uri="{D42A27DB-BD31-4B8C-83A1-F6EECF244321}">
                <p14:modId xmlns:p14="http://schemas.microsoft.com/office/powerpoint/2010/main" val="1739724958"/>
              </p:ext>
            </p:extLst>
          </p:nvPr>
        </p:nvGraphicFramePr>
        <p:xfrm>
          <a:off x="171450" y="777240"/>
          <a:ext cx="9326880" cy="6337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a:extLst>
              <a:ext uri="{FF2B5EF4-FFF2-40B4-BE49-F238E27FC236}">
                <a16:creationId xmlns:a16="http://schemas.microsoft.com/office/drawing/2014/main" id="{A39463C9-8E3C-3946-9411-5D7CEC7E58F0}"/>
              </a:ext>
            </a:extLst>
          </p:cNvPr>
          <p:cNvSpPr>
            <a:spLocks noGrp="1"/>
          </p:cNvSpPr>
          <p:nvPr>
            <p:ph type="dt" sz="half" idx="10"/>
          </p:nvPr>
        </p:nvSpPr>
        <p:spPr/>
        <p:txBody>
          <a:bodyPr/>
          <a:lstStyle/>
          <a:p>
            <a:r>
              <a:rPr lang="en-US" dirty="0"/>
              <a:t>2/13/20</a:t>
            </a:r>
          </a:p>
        </p:txBody>
      </p:sp>
      <p:sp>
        <p:nvSpPr>
          <p:cNvPr id="4" name="Slide Number Placeholder 3">
            <a:extLst>
              <a:ext uri="{FF2B5EF4-FFF2-40B4-BE49-F238E27FC236}">
                <a16:creationId xmlns:a16="http://schemas.microsoft.com/office/drawing/2014/main" id="{54ADF3AE-CF40-F944-AC79-A1C69A5CBDF7}"/>
              </a:ext>
            </a:extLst>
          </p:cNvPr>
          <p:cNvSpPr>
            <a:spLocks noGrp="1"/>
          </p:cNvSpPr>
          <p:nvPr>
            <p:ph type="sldNum" sz="quarter" idx="12"/>
          </p:nvPr>
        </p:nvSpPr>
        <p:spPr/>
        <p:txBody>
          <a:bodyPr/>
          <a:lstStyle/>
          <a:p>
            <a:fld id="{6490F43F-E81E-7149-807F-1B80FBD2B58A}" type="slidenum">
              <a:rPr lang="en-US" smtClean="0"/>
              <a:t>6</a:t>
            </a:fld>
            <a:endParaRPr lang="en-US" dirty="0"/>
          </a:p>
        </p:txBody>
      </p:sp>
    </p:spTree>
    <p:extLst>
      <p:ext uri="{BB962C8B-B14F-4D97-AF65-F5344CB8AC3E}">
        <p14:creationId xmlns:p14="http://schemas.microsoft.com/office/powerpoint/2010/main" val="1353275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5626"/>
            <a:ext cx="8281035" cy="677890"/>
          </a:xfrm>
        </p:spPr>
        <p:txBody>
          <a:bodyPr>
            <a:normAutofit/>
          </a:bodyPr>
          <a:lstStyle/>
          <a:p>
            <a:pPr algn="ctr"/>
            <a:r>
              <a:rPr lang="en-US" sz="2800" b="1" dirty="0">
                <a:solidFill>
                  <a:srgbClr val="C00000"/>
                </a:solidFill>
              </a:rPr>
              <a:t>Evaluating the Need for a PAR</a:t>
            </a:r>
            <a:br>
              <a:rPr lang="en-US" dirty="0"/>
            </a:br>
            <a:r>
              <a:rPr lang="en-US" sz="1400" dirty="0"/>
              <a:t>(Studies $10,000-$99,999 with uncertain future work)</a:t>
            </a:r>
          </a:p>
        </p:txBody>
      </p:sp>
      <p:graphicFrame>
        <p:nvGraphicFramePr>
          <p:cNvPr id="3" name="Diagram 2">
            <a:extLst>
              <a:ext uri="{FF2B5EF4-FFF2-40B4-BE49-F238E27FC236}">
                <a16:creationId xmlns:a16="http://schemas.microsoft.com/office/drawing/2014/main" id="{B6F3B7A3-ECF7-724A-A831-5F546E2B2029}"/>
              </a:ext>
            </a:extLst>
          </p:cNvPr>
          <p:cNvGraphicFramePr/>
          <p:nvPr>
            <p:extLst>
              <p:ext uri="{D42A27DB-BD31-4B8C-83A1-F6EECF244321}">
                <p14:modId xmlns:p14="http://schemas.microsoft.com/office/powerpoint/2010/main" val="2879772335"/>
              </p:ext>
            </p:extLst>
          </p:nvPr>
        </p:nvGraphicFramePr>
        <p:xfrm>
          <a:off x="75234" y="823515"/>
          <a:ext cx="9705097" cy="5142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a:extLst>
              <a:ext uri="{FF2B5EF4-FFF2-40B4-BE49-F238E27FC236}">
                <a16:creationId xmlns:a16="http://schemas.microsoft.com/office/drawing/2014/main" id="{C5CACBDF-18F0-6444-93B3-E8F0E5CD7D59}"/>
              </a:ext>
            </a:extLst>
          </p:cNvPr>
          <p:cNvSpPr/>
          <p:nvPr/>
        </p:nvSpPr>
        <p:spPr>
          <a:xfrm>
            <a:off x="3379197" y="921997"/>
            <a:ext cx="4675905" cy="96728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dirty="0"/>
          </a:p>
        </p:txBody>
      </p:sp>
      <p:sp>
        <p:nvSpPr>
          <p:cNvPr id="5" name="TextBox 4">
            <a:extLst>
              <a:ext uri="{FF2B5EF4-FFF2-40B4-BE49-F238E27FC236}">
                <a16:creationId xmlns:a16="http://schemas.microsoft.com/office/drawing/2014/main" id="{C94C26D1-4563-744B-A761-E825E8A986E1}"/>
              </a:ext>
            </a:extLst>
          </p:cNvPr>
          <p:cNvSpPr txBox="1"/>
          <p:nvPr/>
        </p:nvSpPr>
        <p:spPr>
          <a:xfrm>
            <a:off x="3466564" y="918491"/>
            <a:ext cx="4539755" cy="954107"/>
          </a:xfrm>
          <a:prstGeom prst="rect">
            <a:avLst/>
          </a:prstGeom>
          <a:noFill/>
        </p:spPr>
        <p:txBody>
          <a:bodyPr wrap="square" rtlCol="0">
            <a:spAutoFit/>
          </a:bodyPr>
          <a:lstStyle/>
          <a:p>
            <a:r>
              <a:rPr lang="en-US" sz="1400" dirty="0"/>
              <a:t>Accepted Variation:</a:t>
            </a:r>
          </a:p>
          <a:p>
            <a:r>
              <a:rPr lang="en-US" sz="1400" dirty="0"/>
              <a:t>Unit presents need/business case for study at end of regular PAC meeting &amp; then submits PIR reflecting direction from that discussion</a:t>
            </a:r>
          </a:p>
        </p:txBody>
      </p:sp>
      <p:cxnSp>
        <p:nvCxnSpPr>
          <p:cNvPr id="7" name="Straight Connector 6">
            <a:extLst>
              <a:ext uri="{FF2B5EF4-FFF2-40B4-BE49-F238E27FC236}">
                <a16:creationId xmlns:a16="http://schemas.microsoft.com/office/drawing/2014/main" id="{CD5BB9C6-AE16-D041-A77F-0AC9B58D7A95}"/>
              </a:ext>
            </a:extLst>
          </p:cNvPr>
          <p:cNvCxnSpPr>
            <a:cxnSpLocks/>
          </p:cNvCxnSpPr>
          <p:nvPr/>
        </p:nvCxnSpPr>
        <p:spPr>
          <a:xfrm flipV="1">
            <a:off x="4800600" y="2924078"/>
            <a:ext cx="0" cy="280762"/>
          </a:xfrm>
          <a:prstGeom prst="line">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17DDF61-B5A2-8E48-A379-2FDBA308675C}"/>
              </a:ext>
            </a:extLst>
          </p:cNvPr>
          <p:cNvSpPr txBox="1"/>
          <p:nvPr/>
        </p:nvSpPr>
        <p:spPr>
          <a:xfrm>
            <a:off x="279438" y="5994603"/>
            <a:ext cx="9092479" cy="830997"/>
          </a:xfrm>
          <a:prstGeom prst="rect">
            <a:avLst/>
          </a:prstGeom>
          <a:noFill/>
        </p:spPr>
        <p:txBody>
          <a:bodyPr wrap="square" rtlCol="0">
            <a:spAutoFit/>
          </a:bodyPr>
          <a:lstStyle/>
          <a:p>
            <a:r>
              <a:rPr lang="en-US" sz="1600" dirty="0"/>
              <a:t>*Consultations regarding whether PARs are required for studies, and whether any additional approval steps need to occur, typically occur at the end of regular agenda items at monthly PAC meetings.  These dates are predictable, widely published, and fit into the pacing of the monthly approval cycles.</a:t>
            </a:r>
          </a:p>
        </p:txBody>
      </p:sp>
      <p:sp>
        <p:nvSpPr>
          <p:cNvPr id="9" name="Date Placeholder 8">
            <a:extLst>
              <a:ext uri="{FF2B5EF4-FFF2-40B4-BE49-F238E27FC236}">
                <a16:creationId xmlns:a16="http://schemas.microsoft.com/office/drawing/2014/main" id="{40DEC97F-43E3-7141-8569-492044C70EE4}"/>
              </a:ext>
            </a:extLst>
          </p:cNvPr>
          <p:cNvSpPr>
            <a:spLocks noGrp="1"/>
          </p:cNvSpPr>
          <p:nvPr>
            <p:ph type="dt" sz="half" idx="10"/>
          </p:nvPr>
        </p:nvSpPr>
        <p:spPr/>
        <p:txBody>
          <a:bodyPr/>
          <a:lstStyle/>
          <a:p>
            <a:r>
              <a:rPr lang="en-US" dirty="0"/>
              <a:t>2/13/20</a:t>
            </a:r>
          </a:p>
        </p:txBody>
      </p:sp>
      <p:sp>
        <p:nvSpPr>
          <p:cNvPr id="11" name="Slide Number Placeholder 10">
            <a:extLst>
              <a:ext uri="{FF2B5EF4-FFF2-40B4-BE49-F238E27FC236}">
                <a16:creationId xmlns:a16="http://schemas.microsoft.com/office/drawing/2014/main" id="{453D5A20-9AD2-654B-86C1-E685FE33529D}"/>
              </a:ext>
            </a:extLst>
          </p:cNvPr>
          <p:cNvSpPr>
            <a:spLocks noGrp="1"/>
          </p:cNvSpPr>
          <p:nvPr>
            <p:ph type="sldNum" sz="quarter" idx="12"/>
          </p:nvPr>
        </p:nvSpPr>
        <p:spPr/>
        <p:txBody>
          <a:bodyPr/>
          <a:lstStyle/>
          <a:p>
            <a:fld id="{6490F43F-E81E-7149-807F-1B80FBD2B58A}" type="slidenum">
              <a:rPr lang="en-US" smtClean="0"/>
              <a:t>7</a:t>
            </a:fld>
            <a:endParaRPr lang="en-US" dirty="0"/>
          </a:p>
        </p:txBody>
      </p:sp>
      <p:sp>
        <p:nvSpPr>
          <p:cNvPr id="6" name="TextBox 5">
            <a:extLst>
              <a:ext uri="{FF2B5EF4-FFF2-40B4-BE49-F238E27FC236}">
                <a16:creationId xmlns:a16="http://schemas.microsoft.com/office/drawing/2014/main" id="{CB494D48-C205-1941-AD38-C385A0479319}"/>
              </a:ext>
            </a:extLst>
          </p:cNvPr>
          <p:cNvSpPr txBox="1"/>
          <p:nvPr/>
        </p:nvSpPr>
        <p:spPr>
          <a:xfrm>
            <a:off x="2157993" y="3998976"/>
            <a:ext cx="6571480" cy="461665"/>
          </a:xfrm>
          <a:prstGeom prst="rect">
            <a:avLst/>
          </a:prstGeom>
          <a:noFill/>
        </p:spPr>
        <p:txBody>
          <a:bodyPr wrap="square" rtlCol="0">
            <a:spAutoFit/>
          </a:bodyPr>
          <a:lstStyle/>
          <a:p>
            <a:r>
              <a:rPr lang="en-US" sz="1200" i="1" dirty="0">
                <a:solidFill>
                  <a:srgbClr val="FF0000"/>
                </a:solidFill>
              </a:rPr>
              <a:t>Under 1 and 2, the final decision comes from the AVP E&amp;PA and the Director of C&amp;SP – these two have signature authority under Policy 4.2 and delegations from the VPs</a:t>
            </a:r>
          </a:p>
        </p:txBody>
      </p:sp>
      <p:sp>
        <p:nvSpPr>
          <p:cNvPr id="12" name="TextBox 11">
            <a:extLst>
              <a:ext uri="{FF2B5EF4-FFF2-40B4-BE49-F238E27FC236}">
                <a16:creationId xmlns:a16="http://schemas.microsoft.com/office/drawing/2014/main" id="{2ABB2475-C9D5-8140-AC2A-8F18EA7A5DC1}"/>
              </a:ext>
            </a:extLst>
          </p:cNvPr>
          <p:cNvSpPr txBox="1"/>
          <p:nvPr/>
        </p:nvSpPr>
        <p:spPr>
          <a:xfrm>
            <a:off x="3163833" y="5565648"/>
            <a:ext cx="6571480" cy="461665"/>
          </a:xfrm>
          <a:prstGeom prst="rect">
            <a:avLst/>
          </a:prstGeom>
          <a:noFill/>
        </p:spPr>
        <p:txBody>
          <a:bodyPr wrap="square" rtlCol="0">
            <a:spAutoFit/>
          </a:bodyPr>
          <a:lstStyle/>
          <a:p>
            <a:pPr lvl="0"/>
            <a:r>
              <a:rPr lang="en-US" sz="1200" i="1" dirty="0">
                <a:solidFill>
                  <a:srgbClr val="FF0000"/>
                </a:solidFill>
              </a:rPr>
              <a:t>Direction from the Vice President for Budget &amp; Planning regarding the approval process is final as the study approval process is ultimately with the Provost or the EVP/CFO (for maintenance projects).</a:t>
            </a:r>
            <a:endParaRPr lang="en-US" sz="1200" dirty="0"/>
          </a:p>
        </p:txBody>
      </p:sp>
    </p:spTree>
    <p:extLst>
      <p:ext uri="{BB962C8B-B14F-4D97-AF65-F5344CB8AC3E}">
        <p14:creationId xmlns:p14="http://schemas.microsoft.com/office/powerpoint/2010/main" val="283644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a:extLst>
              <a:ext uri="{FF2B5EF4-FFF2-40B4-BE49-F238E27FC236}">
                <a16:creationId xmlns:a16="http://schemas.microsoft.com/office/drawing/2014/main" id="{944F4B92-8A97-6645-803D-C91352200FF7}"/>
              </a:ext>
            </a:extLst>
          </p:cNvPr>
          <p:cNvSpPr/>
          <p:nvPr/>
        </p:nvSpPr>
        <p:spPr>
          <a:xfrm>
            <a:off x="5193323" y="2215662"/>
            <a:ext cx="4407877" cy="1783314"/>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45626"/>
            <a:ext cx="8281035" cy="677890"/>
          </a:xfrm>
        </p:spPr>
        <p:txBody>
          <a:bodyPr>
            <a:normAutofit/>
          </a:bodyPr>
          <a:lstStyle/>
          <a:p>
            <a:pPr algn="ctr"/>
            <a:r>
              <a:rPr lang="en-US" sz="2800" b="1" dirty="0">
                <a:solidFill>
                  <a:srgbClr val="C00000"/>
                </a:solidFill>
              </a:rPr>
              <a:t>Evaluating the Need for a PAR</a:t>
            </a:r>
            <a:br>
              <a:rPr lang="en-US" dirty="0"/>
            </a:br>
            <a:r>
              <a:rPr lang="en-US" sz="1400" dirty="0"/>
              <a:t>(Studies $10,000-$99,999 with uncertain future work)</a:t>
            </a:r>
          </a:p>
        </p:txBody>
      </p:sp>
      <p:graphicFrame>
        <p:nvGraphicFramePr>
          <p:cNvPr id="3" name="Diagram 2">
            <a:extLst>
              <a:ext uri="{FF2B5EF4-FFF2-40B4-BE49-F238E27FC236}">
                <a16:creationId xmlns:a16="http://schemas.microsoft.com/office/drawing/2014/main" id="{B6F3B7A3-ECF7-724A-A831-5F546E2B2029}"/>
              </a:ext>
            </a:extLst>
          </p:cNvPr>
          <p:cNvGraphicFramePr/>
          <p:nvPr/>
        </p:nvGraphicFramePr>
        <p:xfrm>
          <a:off x="75234" y="823515"/>
          <a:ext cx="9705097" cy="5142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a:extLst>
              <a:ext uri="{FF2B5EF4-FFF2-40B4-BE49-F238E27FC236}">
                <a16:creationId xmlns:a16="http://schemas.microsoft.com/office/drawing/2014/main" id="{C5CACBDF-18F0-6444-93B3-E8F0E5CD7D59}"/>
              </a:ext>
            </a:extLst>
          </p:cNvPr>
          <p:cNvSpPr/>
          <p:nvPr/>
        </p:nvSpPr>
        <p:spPr>
          <a:xfrm>
            <a:off x="3379197" y="921997"/>
            <a:ext cx="4675905" cy="96728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18" dirty="0"/>
          </a:p>
        </p:txBody>
      </p:sp>
      <p:sp>
        <p:nvSpPr>
          <p:cNvPr id="5" name="TextBox 4">
            <a:extLst>
              <a:ext uri="{FF2B5EF4-FFF2-40B4-BE49-F238E27FC236}">
                <a16:creationId xmlns:a16="http://schemas.microsoft.com/office/drawing/2014/main" id="{C94C26D1-4563-744B-A761-E825E8A986E1}"/>
              </a:ext>
            </a:extLst>
          </p:cNvPr>
          <p:cNvSpPr txBox="1"/>
          <p:nvPr/>
        </p:nvSpPr>
        <p:spPr>
          <a:xfrm>
            <a:off x="3466564" y="918491"/>
            <a:ext cx="4539755" cy="954107"/>
          </a:xfrm>
          <a:prstGeom prst="rect">
            <a:avLst/>
          </a:prstGeom>
          <a:noFill/>
        </p:spPr>
        <p:txBody>
          <a:bodyPr wrap="square" rtlCol="0">
            <a:spAutoFit/>
          </a:bodyPr>
          <a:lstStyle/>
          <a:p>
            <a:r>
              <a:rPr lang="en-US" sz="1400" dirty="0"/>
              <a:t>Accepted Variation:</a:t>
            </a:r>
          </a:p>
          <a:p>
            <a:r>
              <a:rPr lang="en-US" sz="1400" dirty="0"/>
              <a:t>Unit presents need/business case for study at end of regular PAC meeting &amp; then submits PIR reflecting direction from that discussion</a:t>
            </a:r>
          </a:p>
        </p:txBody>
      </p:sp>
      <p:cxnSp>
        <p:nvCxnSpPr>
          <p:cNvPr id="7" name="Straight Connector 6">
            <a:extLst>
              <a:ext uri="{FF2B5EF4-FFF2-40B4-BE49-F238E27FC236}">
                <a16:creationId xmlns:a16="http://schemas.microsoft.com/office/drawing/2014/main" id="{CD5BB9C6-AE16-D041-A77F-0AC9B58D7A95}"/>
              </a:ext>
            </a:extLst>
          </p:cNvPr>
          <p:cNvCxnSpPr>
            <a:cxnSpLocks/>
          </p:cNvCxnSpPr>
          <p:nvPr/>
        </p:nvCxnSpPr>
        <p:spPr>
          <a:xfrm flipV="1">
            <a:off x="4800600" y="2924078"/>
            <a:ext cx="0" cy="280762"/>
          </a:xfrm>
          <a:prstGeom prst="line">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17DDF61-B5A2-8E48-A379-2FDBA308675C}"/>
              </a:ext>
            </a:extLst>
          </p:cNvPr>
          <p:cNvSpPr txBox="1"/>
          <p:nvPr/>
        </p:nvSpPr>
        <p:spPr>
          <a:xfrm>
            <a:off x="279438" y="5994603"/>
            <a:ext cx="9092479" cy="830997"/>
          </a:xfrm>
          <a:prstGeom prst="rect">
            <a:avLst/>
          </a:prstGeom>
          <a:noFill/>
        </p:spPr>
        <p:txBody>
          <a:bodyPr wrap="square" rtlCol="0">
            <a:spAutoFit/>
          </a:bodyPr>
          <a:lstStyle/>
          <a:p>
            <a:r>
              <a:rPr lang="en-US" sz="1600" dirty="0"/>
              <a:t>*Consultations regarding whether PARs are required for studies, and whether any additional approval steps need to occur, typically occur at the end of regular agenda items at monthly PAC meetings.  These dates are predictable, widely published, and fit into the pacing of the monthly approval cycles.</a:t>
            </a:r>
          </a:p>
        </p:txBody>
      </p:sp>
      <p:sp>
        <p:nvSpPr>
          <p:cNvPr id="9" name="Date Placeholder 8">
            <a:extLst>
              <a:ext uri="{FF2B5EF4-FFF2-40B4-BE49-F238E27FC236}">
                <a16:creationId xmlns:a16="http://schemas.microsoft.com/office/drawing/2014/main" id="{40DEC97F-43E3-7141-8569-492044C70EE4}"/>
              </a:ext>
            </a:extLst>
          </p:cNvPr>
          <p:cNvSpPr>
            <a:spLocks noGrp="1"/>
          </p:cNvSpPr>
          <p:nvPr>
            <p:ph type="dt" sz="half" idx="10"/>
          </p:nvPr>
        </p:nvSpPr>
        <p:spPr/>
        <p:txBody>
          <a:bodyPr/>
          <a:lstStyle/>
          <a:p>
            <a:r>
              <a:rPr lang="en-US" dirty="0"/>
              <a:t>2/13/20</a:t>
            </a:r>
          </a:p>
        </p:txBody>
      </p:sp>
      <p:sp>
        <p:nvSpPr>
          <p:cNvPr id="11" name="Slide Number Placeholder 10">
            <a:extLst>
              <a:ext uri="{FF2B5EF4-FFF2-40B4-BE49-F238E27FC236}">
                <a16:creationId xmlns:a16="http://schemas.microsoft.com/office/drawing/2014/main" id="{453D5A20-9AD2-654B-86C1-E685FE33529D}"/>
              </a:ext>
            </a:extLst>
          </p:cNvPr>
          <p:cNvSpPr>
            <a:spLocks noGrp="1"/>
          </p:cNvSpPr>
          <p:nvPr>
            <p:ph type="sldNum" sz="quarter" idx="12"/>
          </p:nvPr>
        </p:nvSpPr>
        <p:spPr/>
        <p:txBody>
          <a:bodyPr/>
          <a:lstStyle/>
          <a:p>
            <a:fld id="{6490F43F-E81E-7149-807F-1B80FBD2B58A}" type="slidenum">
              <a:rPr lang="en-US" smtClean="0"/>
              <a:t>8</a:t>
            </a:fld>
            <a:endParaRPr lang="en-US" dirty="0"/>
          </a:p>
        </p:txBody>
      </p:sp>
      <p:sp>
        <p:nvSpPr>
          <p:cNvPr id="6" name="TextBox 5">
            <a:extLst>
              <a:ext uri="{FF2B5EF4-FFF2-40B4-BE49-F238E27FC236}">
                <a16:creationId xmlns:a16="http://schemas.microsoft.com/office/drawing/2014/main" id="{CB494D48-C205-1941-AD38-C385A0479319}"/>
              </a:ext>
            </a:extLst>
          </p:cNvPr>
          <p:cNvSpPr txBox="1"/>
          <p:nvPr/>
        </p:nvSpPr>
        <p:spPr>
          <a:xfrm>
            <a:off x="2157993" y="3998976"/>
            <a:ext cx="6571480" cy="461665"/>
          </a:xfrm>
          <a:prstGeom prst="rect">
            <a:avLst/>
          </a:prstGeom>
          <a:noFill/>
        </p:spPr>
        <p:txBody>
          <a:bodyPr wrap="square" rtlCol="0">
            <a:spAutoFit/>
          </a:bodyPr>
          <a:lstStyle/>
          <a:p>
            <a:r>
              <a:rPr lang="en-US" sz="1200" i="1" dirty="0">
                <a:solidFill>
                  <a:srgbClr val="FF0000"/>
                </a:solidFill>
              </a:rPr>
              <a:t>Under 1 and 2, the final decision comes from the AVP E&amp;PM and the Director of C&amp;SP – these two have signature authority under Policy 4.2 and delegations from the VPs</a:t>
            </a:r>
          </a:p>
        </p:txBody>
      </p:sp>
      <p:sp>
        <p:nvSpPr>
          <p:cNvPr id="12" name="TextBox 11">
            <a:extLst>
              <a:ext uri="{FF2B5EF4-FFF2-40B4-BE49-F238E27FC236}">
                <a16:creationId xmlns:a16="http://schemas.microsoft.com/office/drawing/2014/main" id="{2ABB2475-C9D5-8140-AC2A-8F18EA7A5DC1}"/>
              </a:ext>
            </a:extLst>
          </p:cNvPr>
          <p:cNvSpPr txBox="1"/>
          <p:nvPr/>
        </p:nvSpPr>
        <p:spPr>
          <a:xfrm>
            <a:off x="3163833" y="5565648"/>
            <a:ext cx="6571480" cy="461665"/>
          </a:xfrm>
          <a:prstGeom prst="rect">
            <a:avLst/>
          </a:prstGeom>
          <a:noFill/>
        </p:spPr>
        <p:txBody>
          <a:bodyPr wrap="square" rtlCol="0">
            <a:spAutoFit/>
          </a:bodyPr>
          <a:lstStyle/>
          <a:p>
            <a:pPr lvl="0"/>
            <a:r>
              <a:rPr lang="en-US" sz="1200" i="1" dirty="0">
                <a:solidFill>
                  <a:srgbClr val="FF0000"/>
                </a:solidFill>
              </a:rPr>
              <a:t>Direction from the Vice President for Budget &amp; Planning regarding the approval process is final as the study approval process is ultimately with the Provost or the EVP/CFO (for maintenance projects).</a:t>
            </a:r>
            <a:endParaRPr lang="en-US" sz="1200" dirty="0"/>
          </a:p>
        </p:txBody>
      </p:sp>
    </p:spTree>
    <p:extLst>
      <p:ext uri="{BB962C8B-B14F-4D97-AF65-F5344CB8AC3E}">
        <p14:creationId xmlns:p14="http://schemas.microsoft.com/office/powerpoint/2010/main" val="147010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939-D1E6-674D-A142-B38C724F0A9B}"/>
              </a:ext>
            </a:extLst>
          </p:cNvPr>
          <p:cNvSpPr>
            <a:spLocks noGrp="1"/>
          </p:cNvSpPr>
          <p:nvPr>
            <p:ph type="title"/>
          </p:nvPr>
        </p:nvSpPr>
        <p:spPr>
          <a:xfrm>
            <a:off x="660083" y="128920"/>
            <a:ext cx="8281035" cy="626015"/>
          </a:xfrm>
        </p:spPr>
        <p:txBody>
          <a:bodyPr>
            <a:normAutofit/>
          </a:bodyPr>
          <a:lstStyle/>
          <a:p>
            <a:pPr algn="ctr"/>
            <a:r>
              <a:rPr lang="en-US" sz="3600" b="1" dirty="0">
                <a:solidFill>
                  <a:srgbClr val="C00000"/>
                </a:solidFill>
              </a:rPr>
              <a:t>Considerations</a:t>
            </a:r>
            <a:endParaRPr lang="en-US" sz="3600" dirty="0">
              <a:solidFill>
                <a:srgbClr val="C00000"/>
              </a:solidFill>
            </a:endParaRPr>
          </a:p>
        </p:txBody>
      </p:sp>
      <p:sp>
        <p:nvSpPr>
          <p:cNvPr id="8" name="TextBox 7">
            <a:extLst>
              <a:ext uri="{FF2B5EF4-FFF2-40B4-BE49-F238E27FC236}">
                <a16:creationId xmlns:a16="http://schemas.microsoft.com/office/drawing/2014/main" id="{617DDF61-B5A2-8E48-A379-2FDBA308675C}"/>
              </a:ext>
            </a:extLst>
          </p:cNvPr>
          <p:cNvSpPr txBox="1"/>
          <p:nvPr/>
        </p:nvSpPr>
        <p:spPr>
          <a:xfrm>
            <a:off x="279438" y="657462"/>
            <a:ext cx="9092479" cy="6319679"/>
          </a:xfrm>
          <a:prstGeom prst="rect">
            <a:avLst/>
          </a:prstGeom>
          <a:noFill/>
        </p:spPr>
        <p:txBody>
          <a:bodyPr wrap="square" rtlCol="0">
            <a:spAutoFit/>
          </a:bodyPr>
          <a:lstStyle/>
          <a:p>
            <a:pPr marL="342900" lvl="0" indent="-342900">
              <a:buFont typeface="Arial" panose="020B0604020202020204" pitchFamily="34" charset="0"/>
              <a:buChar char="•"/>
            </a:pPr>
            <a:r>
              <a:rPr lang="en-US" sz="2800" dirty="0"/>
              <a:t>Exception from a PAR is a privilege, not a right</a:t>
            </a:r>
          </a:p>
          <a:p>
            <a:pPr marL="342900" lvl="0" indent="-342900">
              <a:spcBef>
                <a:spcPts val="900"/>
              </a:spcBef>
              <a:buFont typeface="Arial" panose="020B0604020202020204" pitchFamily="34" charset="0"/>
              <a:buChar char="•"/>
            </a:pPr>
            <a:r>
              <a:rPr lang="en-US" sz="2800" dirty="0"/>
              <a:t>Privilege of vetting outside the PAC meeting context is narrowing</a:t>
            </a:r>
          </a:p>
          <a:p>
            <a:pPr marL="342900" lvl="0" indent="-342900">
              <a:spcBef>
                <a:spcPts val="900"/>
              </a:spcBef>
              <a:buFont typeface="Arial" panose="020B0604020202020204" pitchFamily="34" charset="0"/>
              <a:buChar char="•"/>
            </a:pPr>
            <a:r>
              <a:rPr lang="en-US" sz="2800" dirty="0"/>
              <a:t>Project should be planned (scheduled) assuming a PAR is required</a:t>
            </a:r>
          </a:p>
          <a:p>
            <a:pPr marL="342900" lvl="0" indent="-342900">
              <a:spcBef>
                <a:spcPts val="900"/>
              </a:spcBef>
              <a:buFont typeface="Arial" panose="020B0604020202020204" pitchFamily="34" charset="0"/>
              <a:buChar char="•"/>
            </a:pPr>
            <a:r>
              <a:rPr lang="en-US" sz="2800" dirty="0"/>
              <a:t>The request for an exception:</a:t>
            </a:r>
          </a:p>
          <a:p>
            <a:pPr marL="800100" lvl="1" indent="-342900">
              <a:spcBef>
                <a:spcPts val="400"/>
              </a:spcBef>
              <a:buFont typeface="Arial" panose="020B0604020202020204" pitchFamily="34" charset="0"/>
              <a:buChar char="•"/>
            </a:pPr>
            <a:r>
              <a:rPr lang="en-US" sz="2400" dirty="0"/>
              <a:t>Should be provided in writing or in person at the PAC meeting</a:t>
            </a:r>
          </a:p>
          <a:p>
            <a:pPr marL="800100" lvl="1" indent="-342900">
              <a:spcBef>
                <a:spcPts val="400"/>
              </a:spcBef>
              <a:buFont typeface="Arial" panose="020B0604020202020204" pitchFamily="34" charset="0"/>
              <a:buChar char="•"/>
            </a:pPr>
            <a:r>
              <a:rPr lang="en-US" sz="2400" dirty="0"/>
              <a:t>Needs to be led by the project “customer” – not the PM!</a:t>
            </a:r>
          </a:p>
          <a:p>
            <a:pPr marL="342900" lvl="0" indent="-342900">
              <a:spcBef>
                <a:spcPts val="1000"/>
              </a:spcBef>
              <a:buFont typeface="Arial" panose="020B0604020202020204" pitchFamily="34" charset="0"/>
              <a:buChar char="•"/>
            </a:pPr>
            <a:r>
              <a:rPr lang="en-US" sz="2800" dirty="0"/>
              <a:t>The decision is subjective and will be informed by overall context (including politics) </a:t>
            </a:r>
            <a:r>
              <a:rPr lang="en-US" sz="2800" dirty="0">
                <a:sym typeface="Wingdings" pitchFamily="2" charset="2"/>
              </a:rPr>
              <a:t> therefore </a:t>
            </a:r>
            <a:r>
              <a:rPr lang="en-US" sz="2800" i="1" dirty="0">
                <a:sym typeface="Wingdings" pitchFamily="2" charset="2"/>
              </a:rPr>
              <a:t>unpredictable</a:t>
            </a:r>
            <a:endParaRPr lang="en-US" sz="2800" i="1" dirty="0"/>
          </a:p>
          <a:p>
            <a:pPr marL="342900" lvl="0" indent="-342900">
              <a:spcBef>
                <a:spcPts val="1000"/>
              </a:spcBef>
              <a:buFont typeface="Arial" panose="020B0604020202020204" pitchFamily="34" charset="0"/>
              <a:buChar char="•"/>
            </a:pPr>
            <a:r>
              <a:rPr lang="en-US" sz="2800" dirty="0"/>
              <a:t>Decision is not weighted by urgency/schedule challenges</a:t>
            </a:r>
          </a:p>
          <a:p>
            <a:pPr marL="800100" lvl="1" indent="-342900">
              <a:spcBef>
                <a:spcPts val="400"/>
              </a:spcBef>
              <a:buFont typeface="Arial" panose="020B0604020202020204" pitchFamily="34" charset="0"/>
              <a:buChar char="•"/>
            </a:pPr>
            <a:r>
              <a:rPr lang="en-US" sz="2400" dirty="0"/>
              <a:t>Units should forecast projects, consider study time in overall project development timeline</a:t>
            </a:r>
          </a:p>
        </p:txBody>
      </p:sp>
      <p:sp>
        <p:nvSpPr>
          <p:cNvPr id="3" name="Date Placeholder 2">
            <a:extLst>
              <a:ext uri="{FF2B5EF4-FFF2-40B4-BE49-F238E27FC236}">
                <a16:creationId xmlns:a16="http://schemas.microsoft.com/office/drawing/2014/main" id="{BB4E11F8-8B0D-B243-9EA4-E2A5E09F1991}"/>
              </a:ext>
            </a:extLst>
          </p:cNvPr>
          <p:cNvSpPr>
            <a:spLocks noGrp="1"/>
          </p:cNvSpPr>
          <p:nvPr>
            <p:ph type="dt" sz="half" idx="10"/>
          </p:nvPr>
        </p:nvSpPr>
        <p:spPr/>
        <p:txBody>
          <a:bodyPr/>
          <a:lstStyle/>
          <a:p>
            <a:r>
              <a:rPr lang="en-US" dirty="0"/>
              <a:t>2/13/20</a:t>
            </a:r>
          </a:p>
        </p:txBody>
      </p:sp>
      <p:sp>
        <p:nvSpPr>
          <p:cNvPr id="5" name="Slide Number Placeholder 4">
            <a:extLst>
              <a:ext uri="{FF2B5EF4-FFF2-40B4-BE49-F238E27FC236}">
                <a16:creationId xmlns:a16="http://schemas.microsoft.com/office/drawing/2014/main" id="{44BB05A5-CD8F-1848-8AD1-EF36AF15D545}"/>
              </a:ext>
            </a:extLst>
          </p:cNvPr>
          <p:cNvSpPr>
            <a:spLocks noGrp="1"/>
          </p:cNvSpPr>
          <p:nvPr>
            <p:ph type="sldNum" sz="quarter" idx="12"/>
          </p:nvPr>
        </p:nvSpPr>
        <p:spPr/>
        <p:txBody>
          <a:bodyPr/>
          <a:lstStyle/>
          <a:p>
            <a:fld id="{6490F43F-E81E-7149-807F-1B80FBD2B58A}" type="slidenum">
              <a:rPr lang="en-US" smtClean="0"/>
              <a:t>9</a:t>
            </a:fld>
            <a:endParaRPr lang="en-US" dirty="0"/>
          </a:p>
        </p:txBody>
      </p:sp>
    </p:spTree>
    <p:extLst>
      <p:ext uri="{BB962C8B-B14F-4D97-AF65-F5344CB8AC3E}">
        <p14:creationId xmlns:p14="http://schemas.microsoft.com/office/powerpoint/2010/main" val="1167201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532</TotalTime>
  <Words>1666</Words>
  <Application>Microsoft Macintosh PowerPoint</Application>
  <PresentationFormat>Custom</PresentationFormat>
  <Paragraphs>153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Courier New</vt:lpstr>
      <vt:lpstr>Helvetica</vt:lpstr>
      <vt:lpstr>Wingdings</vt:lpstr>
      <vt:lpstr>Office Theme</vt:lpstr>
      <vt:lpstr>PowerPoint Presentation</vt:lpstr>
      <vt:lpstr>GOALS</vt:lpstr>
      <vt:lpstr>Why PAR Flexibility?</vt:lpstr>
      <vt:lpstr>General Guidelines for Studies</vt:lpstr>
      <vt:lpstr>General Guidelines for Studies</vt:lpstr>
      <vt:lpstr>Study Approval Process (When is a PAR required?)</vt:lpstr>
      <vt:lpstr>Evaluating the Need for a PAR (Studies $10,000-$99,999 with uncertain future work)</vt:lpstr>
      <vt:lpstr>Evaluating the Need for a PAR (Studies $10,000-$99,999 with uncertain future work)</vt:lpstr>
      <vt:lpstr>Considerations</vt:lpstr>
      <vt:lpstr>Studies without PARs – Work Advances to Require a PAR</vt:lpstr>
      <vt:lpstr>Guidelines for Space Needs Studies</vt:lpstr>
      <vt:lpstr>Guidelines for Space Needs Studies – Summary of Process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a PAR required?</dc:title>
  <dc:creator>Mary-Lynn Cummings</dc:creator>
  <cp:lastModifiedBy>Mary-Lynn Cummings</cp:lastModifiedBy>
  <cp:revision>57</cp:revision>
  <cp:lastPrinted>2019-03-06T18:42:20Z</cp:lastPrinted>
  <dcterms:created xsi:type="dcterms:W3CDTF">2019-03-05T15:18:06Z</dcterms:created>
  <dcterms:modified xsi:type="dcterms:W3CDTF">2020-02-13T14:01:44Z</dcterms:modified>
</cp:coreProperties>
</file>