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27" r:id="rId5"/>
    <p:sldId id="321" r:id="rId6"/>
    <p:sldId id="332" r:id="rId7"/>
    <p:sldId id="337" r:id="rId8"/>
    <p:sldId id="338" r:id="rId9"/>
    <p:sldId id="334" r:id="rId10"/>
    <p:sldId id="335" r:id="rId11"/>
    <p:sldId id="339" r:id="rId12"/>
    <p:sldId id="329" r:id="rId13"/>
    <p:sldId id="330" r:id="rId14"/>
    <p:sldId id="333" r:id="rId15"/>
    <p:sldId id="336" r:id="rId16"/>
    <p:sldId id="340" r:id="rId17"/>
    <p:sldId id="331" r:id="rId18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64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orient="horz" pos="1728" userDrawn="1">
          <p15:clr>
            <a:srgbClr val="A4A3A4"/>
          </p15:clr>
        </p15:guide>
        <p15:guide id="4" pos="1440" userDrawn="1">
          <p15:clr>
            <a:srgbClr val="A4A3A4"/>
          </p15:clr>
        </p15:guide>
        <p15:guide id="5" pos="2016" userDrawn="1">
          <p15:clr>
            <a:srgbClr val="A4A3A4"/>
          </p15:clr>
        </p15:guide>
        <p15:guide id="6" pos="25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E Sitzabee" initials="WES" lastIdx="2" clrIdx="0">
    <p:extLst>
      <p:ext uri="{19B8F6BF-5375-455C-9EA6-DF929625EA0E}">
        <p15:presenceInfo xmlns:p15="http://schemas.microsoft.com/office/powerpoint/2012/main" userId="S-1-5-21-1275210071-879983540-725345543-6886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AC09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0" autoAdjust="0"/>
    <p:restoredTop sz="87905" autoAdjust="0"/>
  </p:normalViewPr>
  <p:slideViewPr>
    <p:cSldViewPr>
      <p:cViewPr varScale="1">
        <p:scale>
          <a:sx n="101" d="100"/>
          <a:sy n="101" d="100"/>
        </p:scale>
        <p:origin x="1872" y="168"/>
      </p:cViewPr>
      <p:guideLst>
        <p:guide pos="864"/>
        <p:guide pos="288"/>
        <p:guide orient="horz" pos="1728"/>
        <p:guide pos="1440"/>
        <p:guide pos="2016"/>
        <p:guide pos="25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3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r">
              <a:defRPr sz="1200"/>
            </a:lvl1pPr>
          </a:lstStyle>
          <a:p>
            <a:fld id="{0148D2C4-3FD3-4B21-BF7B-4166AC945CF2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5"/>
            <a:ext cx="3041968" cy="466911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5"/>
            <a:ext cx="3041968" cy="466911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r">
              <a:defRPr sz="1200"/>
            </a:lvl1pPr>
          </a:lstStyle>
          <a:p>
            <a:fld id="{33D3D0F0-4AD1-46EF-B042-05EF244DC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16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9" tIns="46640" rIns="93279" bIns="466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79" tIns="46640" rIns="93279" bIns="4664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5"/>
            <a:ext cx="3041968" cy="466911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5"/>
            <a:ext cx="3041968" cy="466911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42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06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18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Earthwork and site utilities (domestic water, storm, sewer and fire water) on-going. </a:t>
            </a:r>
          </a:p>
          <a:p>
            <a:r>
              <a:rPr lang="en-US" dirty="0" smtClean="0"/>
              <a:t>Building 4 concrete foundations (nearest Appel) are</a:t>
            </a:r>
            <a:r>
              <a:rPr lang="en-US" baseline="0" dirty="0" smtClean="0"/>
              <a:t> complete. </a:t>
            </a:r>
            <a:endParaRPr lang="en-US" dirty="0" smtClean="0"/>
          </a:p>
          <a:p>
            <a:r>
              <a:rPr lang="en-US" dirty="0" smtClean="0"/>
              <a:t>Building 3 &amp; 5 concrete foundations are underway.</a:t>
            </a:r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Structural Steel erection at building 4 will begin in Spring of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9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3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93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1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7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47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 smtClean="0"/>
              <a:t>Steel &amp; plank installation on building 2D &amp; 2C is “complete” </a:t>
            </a:r>
          </a:p>
          <a:p>
            <a:r>
              <a:rPr lang="en-US" sz="800" dirty="0" smtClean="0"/>
              <a:t>Steel &amp; plank installation has moved into Building 1 sector A/B</a:t>
            </a:r>
          </a:p>
          <a:p>
            <a:r>
              <a:rPr lang="en-US" sz="800" dirty="0" smtClean="0"/>
              <a:t>Precast Wall panel installation is on going at building 2B</a:t>
            </a:r>
          </a:p>
          <a:p>
            <a:r>
              <a:rPr lang="en-US" sz="800" dirty="0" smtClean="0"/>
              <a:t>Concrete Foundations at Building 1 are</a:t>
            </a:r>
            <a:r>
              <a:rPr lang="en-US" sz="800" baseline="0" dirty="0" smtClean="0"/>
              <a:t> complete.</a:t>
            </a:r>
            <a:endParaRPr lang="en-US" sz="800" dirty="0" smtClean="0"/>
          </a:p>
          <a:p>
            <a:r>
              <a:rPr lang="en-US" sz="800" dirty="0" smtClean="0"/>
              <a:t>Concrete/Steel/Wall Panels will continue through Summer 2020.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77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04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64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0031-1E1B-4B26-8EBC-9E233C27C783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AD44-26A6-4BDA-BC3C-2DE1F338485E}" type="datetime1">
              <a:rPr lang="en-US" smtClean="0"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13D6-5A8D-4E59-BC3F-55D3570A8291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 smtClean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C9D5F-35AB-4948-B1F3-E109FFC9468E}" type="datetime1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 smtClean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1B5E-06A0-415B-BB2F-76816B6D0D71}" type="datetime1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 smtClean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AA14-4417-4291-9F7F-316E240238F0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17F3-C9B2-4A03-9682-452BA8E284F7}" type="datetime1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DA3E-3106-4011-B1DA-E07BB74D38E6}" type="datetime1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4F75-2631-4682-BC08-2788FDD4136E}" type="datetime1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1B61-DCDE-4DAB-BEC6-F6B5FA6CF809}" type="datetime1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2AD44-26A6-4BDA-BC3C-2DE1F338485E}" type="datetime1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4" r:id="rId4"/>
    <p:sldLayoutId id="2147483650" r:id="rId5"/>
    <p:sldLayoutId id="2147483661" r:id="rId6"/>
    <p:sldLayoutId id="2147483665" r:id="rId7"/>
    <p:sldLayoutId id="2147483657" r:id="rId8"/>
    <p:sldLayoutId id="2147483654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609600" y="381000"/>
            <a:ext cx="8103367" cy="7075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 Light" panose="020F0302020204030204"/>
              </a:rPr>
              <a:t>North Campus Residential Expansion </a:t>
            </a:r>
            <a:r>
              <a:rPr kumimoji="0" lang="en-US" sz="4000" b="0" i="0" u="none" strike="noStrike" kern="1200" cap="none" spc="-5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 Light" panose="020F0302020204030204"/>
              </a:rPr>
              <a:t> </a:t>
            </a:r>
            <a:endParaRPr kumimoji="0" lang="en-US" sz="4000" b="0" i="0" u="none" strike="noStrike" kern="1200" cap="none" spc="-5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609600" y="1143000"/>
            <a:ext cx="7620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 smtClean="0">
                <a:solidFill>
                  <a:srgbClr val="696464"/>
                </a:solidFill>
                <a:latin typeface="Calibri Light" panose="020F0302020204030204"/>
              </a:rPr>
              <a:t>February PMPD</a:t>
            </a:r>
            <a:r>
              <a:rPr lang="en-US" dirty="0" smtClean="0">
                <a:solidFill>
                  <a:srgbClr val="696464"/>
                </a:solidFill>
                <a:latin typeface="Calibri Light" panose="020F0302020204030204"/>
              </a:rPr>
              <a:t> </a:t>
            </a:r>
            <a:r>
              <a:rPr lang="en-US" dirty="0" smtClean="0">
                <a:solidFill>
                  <a:srgbClr val="696464"/>
                </a:solidFill>
                <a:latin typeface="Calibri Light" panose="020F0302020204030204"/>
              </a:rPr>
              <a:t>– NCRE </a:t>
            </a:r>
            <a:r>
              <a:rPr lang="en-US" dirty="0" smtClean="0">
                <a:solidFill>
                  <a:srgbClr val="696464"/>
                </a:solidFill>
                <a:latin typeface="Calibri Light" panose="020F0302020204030204"/>
              </a:rPr>
              <a:t>PROJECT </a:t>
            </a:r>
            <a:r>
              <a:rPr lang="en-US" dirty="0" err="1" smtClean="0">
                <a:solidFill>
                  <a:srgbClr val="696464"/>
                </a:solidFill>
                <a:latin typeface="Calibri Light" panose="020F0302020204030204"/>
              </a:rPr>
              <a:t>UPdate</a:t>
            </a:r>
            <a:endParaRPr kumimoji="0" lang="en-US" sz="2400" b="0" i="0" u="none" strike="noStrike" kern="1200" cap="all" spc="200" normalizeH="0" baseline="0" noProof="0" dirty="0" smtClean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 smtClean="0">
                <a:solidFill>
                  <a:srgbClr val="696464"/>
                </a:solidFill>
                <a:latin typeface="Calibri Light" panose="020F0302020204030204"/>
              </a:rPr>
              <a:t>February 13</a:t>
            </a:r>
            <a:r>
              <a:rPr kumimoji="0" lang="en-US" sz="24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2020</a:t>
            </a: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7391400" cy="47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Sit</a:t>
            </a: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e 2 – 1</a:t>
            </a:r>
            <a:r>
              <a:rPr lang="en-US" sz="2000" baseline="30000" dirty="0" smtClean="0">
                <a:solidFill>
                  <a:srgbClr val="696464"/>
                </a:solidFill>
                <a:latin typeface="Calibri Light" panose="020F0302020204030204"/>
              </a:rPr>
              <a:t>st</a:t>
            </a: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 year site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7772400" cy="54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NCRE Interior Renderings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19"/>
            <a:ext cx="9144000" cy="51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NCRE Interior Renderings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NCRE FUN Facts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228600" y="904875"/>
            <a:ext cx="3505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Average daily work force on site </a:t>
            </a: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is around 125. The project will top out around 350 later this year.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There are 3,178 tons of steel on the project. To date, we have installed roughly 600 tons. </a:t>
            </a:r>
          </a:p>
          <a:p>
            <a:pPr marL="34290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>
                <a:solidFill>
                  <a:srgbClr val="696464"/>
                </a:solidFill>
                <a:latin typeface="Calibri Light" panose="020F0302020204030204"/>
              </a:rPr>
              <a:t>The project has placed over 5,000 yards of concrete to date.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The typical precast wall façade panel weights roughly 18,000 pounds. The largest panel on the project weights 33,300 pounds.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The terra cotta panels were manufactured in </a:t>
            </a:r>
            <a:r>
              <a:rPr lang="en-US" sz="1400" b="1" cap="none" spc="300" dirty="0" err="1" smtClean="0">
                <a:solidFill>
                  <a:srgbClr val="696464"/>
                </a:solidFill>
                <a:latin typeface="Calibri Light" panose="020F0302020204030204"/>
              </a:rPr>
              <a:t>Schwarzenfeld</a:t>
            </a: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, Germany and shipped to Winchester, VA for placement in the precast system.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There are over 72,000 individual tiles of terra cotta on the project.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cap="none" spc="300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4800"/>
            <a:ext cx="4241800" cy="318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814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NCRE – Aerial view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Sit</a:t>
            </a: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e 1 – Sophomore Village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505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Situated at the current CC Parking Lot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Roughly 380,000 sf of new building spaces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~800 new student beds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1,000 seat dining/catering hall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16 Station Food Laboratory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4,000 sf Fitness Center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Outdoor Gathering Spaces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Green Quad Spaces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cap="none" spc="300" dirty="0">
              <a:solidFill>
                <a:srgbClr val="696464"/>
              </a:solidFill>
              <a:latin typeface="Calibri Light" panose="020F0302020204030204"/>
            </a:endParaRP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Construction </a:t>
            </a: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began in </a:t>
            </a: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early 2019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Completion of Site 1 Construction – Summer 2021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342900" indent="-342900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cap="none" dirty="0" smtClean="0">
                <a:solidFill>
                  <a:srgbClr val="696464"/>
                </a:solidFill>
                <a:latin typeface="Calibri Light" panose="020F0302020204030204"/>
              </a:rPr>
              <a:t>For more project information visit ncre.cornell.edu </a:t>
            </a: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52800"/>
            <a:ext cx="4724400" cy="3271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304800"/>
            <a:ext cx="4724400" cy="29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NCRE Interior Renderings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9137"/>
            <a:ext cx="9152467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NCRE Interior Renderings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779"/>
            <a:ext cx="9144000" cy="3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NCRE Interior Renderings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 NCRE Site 1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9906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 NCRE Site 1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3439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NCRE Site 1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934325" cy="59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9050" y="304800"/>
            <a:ext cx="754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Sit</a:t>
            </a: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e 2 – 1</a:t>
            </a:r>
            <a:r>
              <a:rPr lang="en-US" sz="2000" baseline="30000" dirty="0" smtClean="0">
                <a:solidFill>
                  <a:srgbClr val="696464"/>
                </a:solidFill>
                <a:latin typeface="Calibri Light" panose="020F0302020204030204"/>
              </a:rPr>
              <a:t>st</a:t>
            </a:r>
            <a:r>
              <a:rPr lang="en-US" sz="2000" dirty="0" smtClean="0">
                <a:solidFill>
                  <a:srgbClr val="696464"/>
                </a:solidFill>
                <a:latin typeface="Calibri Light" panose="020F0302020204030204"/>
              </a:rPr>
              <a:t> year site 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" y="838200"/>
            <a:ext cx="335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Situated at the current recreation fields near Appel Commons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Roughly 370,000 sf of new building spaces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>
                <a:solidFill>
                  <a:srgbClr val="696464"/>
                </a:solidFill>
                <a:latin typeface="Calibri Light" panose="020F0302020204030204"/>
              </a:rPr>
              <a:t>~</a:t>
            </a: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1,200 new student beds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Cafe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Outdoor Artificial Turf Playing Field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Outdoor Gathering Spaces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Green Quad Spaces</a:t>
            </a:r>
          </a:p>
          <a:p>
            <a:pPr lvl="0">
              <a:buClr>
                <a:srgbClr val="D34817"/>
              </a:buClr>
              <a:defRPr/>
            </a:pPr>
            <a:endParaRPr lang="en-US" sz="1400" b="1" cap="none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cap="none" spc="300" dirty="0">
              <a:solidFill>
                <a:srgbClr val="696464"/>
              </a:solidFill>
              <a:latin typeface="Calibri Light" panose="020F0302020204030204"/>
            </a:endParaRP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Construction </a:t>
            </a: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began in </a:t>
            </a: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mid 2019 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b="1" cap="none" spc="300" dirty="0" smtClean="0">
                <a:solidFill>
                  <a:srgbClr val="696464"/>
                </a:solidFill>
                <a:latin typeface="Calibri Light" panose="020F0302020204030204"/>
              </a:rPr>
              <a:t>Completion of Site 2 Construction – Summer 2022</a:t>
            </a:r>
          </a:p>
          <a:p>
            <a:pPr marL="342900" lvl="0" indent="-342900">
              <a:buClr>
                <a:srgbClr val="D34817"/>
              </a:buClr>
              <a:buFont typeface="Courier New" panose="02070309020205020404" pitchFamily="49" charset="0"/>
              <a:buChar char="o"/>
              <a:defRPr/>
            </a:pPr>
            <a:endParaRPr lang="en-US" sz="1400" b="1" spc="300" dirty="0" smtClean="0">
              <a:solidFill>
                <a:srgbClr val="696464"/>
              </a:solidFill>
              <a:latin typeface="Calibri Light" panose="020F0302020204030204"/>
            </a:endParaRPr>
          </a:p>
          <a:p>
            <a:pPr marL="800100" lvl="1" indent="-342900" algn="l"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1400" b="1" cap="none" dirty="0" smtClean="0">
              <a:solidFill>
                <a:srgbClr val="696464"/>
              </a:solidFill>
              <a:latin typeface="Calibri Light" panose="020F0302020204030204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762000" y="838200"/>
            <a:ext cx="75438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4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7200"/>
            <a:ext cx="4906060" cy="5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AACBE4AB13B47B8C30A36C415A682" ma:contentTypeVersion="1" ma:contentTypeDescription="Create a new document." ma:contentTypeScope="" ma:versionID="389800b144ce6e587e75cb676c8096e8">
  <xsd:schema xmlns:xsd="http://www.w3.org/2001/XMLSchema" xmlns:xs="http://www.w3.org/2001/XMLSchema" xmlns:p="http://schemas.microsoft.com/office/2006/metadata/properties" xmlns:ns2="ba638347-5c04-42d2-a1c3-b7f286227752" targetNamespace="http://schemas.microsoft.com/office/2006/metadata/properties" ma:root="true" ma:fieldsID="142502acf8f3dd4879ea2df89c90e898" ns2:_="">
    <xsd:import namespace="ba638347-5c04-42d2-a1c3-b7f28622775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38347-5c04-42d2-a1c3-b7f2862277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638347-5c04-42d2-a1c3-b7f286227752">
      <UserInfo>
        <DisplayName>Tracy Vosburgh</DisplayName>
        <AccountId>39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CCC4AC2-12A8-495A-AC6B-2C823E1683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38347-5c04-42d2-a1c3-b7f2862277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769373-594B-497F-B29F-9AD96F02CA37}">
  <ds:schemaRefs>
    <ds:schemaRef ds:uri="http://schemas.microsoft.com/office/infopath/2007/PartnerControls"/>
    <ds:schemaRef ds:uri="ba638347-5c04-42d2-a1c3-b7f28622775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27302</TotalTime>
  <Words>404</Words>
  <Application>Microsoft Office PowerPoint</Application>
  <PresentationFormat>On-screen Show (4:3)</PresentationFormat>
  <Paragraphs>83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Helvetica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Chris Davenport</cp:lastModifiedBy>
  <cp:revision>454</cp:revision>
  <cp:lastPrinted>2015-05-29T19:31:20Z</cp:lastPrinted>
  <dcterms:created xsi:type="dcterms:W3CDTF">2014-05-07T13:58:10Z</dcterms:created>
  <dcterms:modified xsi:type="dcterms:W3CDTF">2020-02-12T20:41:42Z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0x010100934AACBE4AB13B47B8C30A36C415A682</vt:lpwstr>
  </property>
</Properties>
</file>