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5" r:id="rId2"/>
    <p:sldId id="623" r:id="rId3"/>
    <p:sldId id="258" r:id="rId4"/>
    <p:sldId id="274" r:id="rId5"/>
    <p:sldId id="273" r:id="rId6"/>
    <p:sldId id="259" r:id="rId7"/>
    <p:sldId id="275" r:id="rId8"/>
    <p:sldId id="271" r:id="rId9"/>
    <p:sldId id="269" r:id="rId10"/>
    <p:sldId id="263"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5899" autoAdjust="0"/>
  </p:normalViewPr>
  <p:slideViewPr>
    <p:cSldViewPr snapToGrid="0">
      <p:cViewPr varScale="1">
        <p:scale>
          <a:sx n="94" d="100"/>
          <a:sy n="94" d="100"/>
        </p:scale>
        <p:origin x="1932" y="108"/>
      </p:cViewPr>
      <p:guideLst/>
    </p:cSldViewPr>
  </p:slideViewPr>
  <p:notesTextViewPr>
    <p:cViewPr>
      <p:scale>
        <a:sx n="3" d="2"/>
        <a:sy n="3" d="2"/>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0CA9E-49F4-423D-9B2A-FC508532678D}" type="datetimeFigureOut">
              <a:rPr lang="en-US" smtClean="0"/>
              <a:t>2/12/2020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25AF4-896D-464A-8DCC-C3E7F6EB14DE}" type="slidenum">
              <a:rPr lang="en-US" smtClean="0"/>
              <a:t>‹#›</a:t>
            </a:fld>
            <a:endParaRPr lang="en-US"/>
          </a:p>
        </p:txBody>
      </p:sp>
    </p:spTree>
    <p:extLst>
      <p:ext uri="{BB962C8B-B14F-4D97-AF65-F5344CB8AC3E}">
        <p14:creationId xmlns:p14="http://schemas.microsoft.com/office/powerpoint/2010/main" val="366030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Shermeta, AUA </a:t>
            </a:r>
          </a:p>
          <a:p>
            <a:r>
              <a:rPr lang="en-US" dirty="0"/>
              <a:t>Overview of the steps for PMs to take in eBuilder </a:t>
            </a:r>
          </a:p>
          <a:p>
            <a:r>
              <a:rPr lang="en-US" dirty="0"/>
              <a:t>Facilities Archiving Services then is notified and can transfer BIM to Facilities Inventory.</a:t>
            </a:r>
          </a:p>
        </p:txBody>
      </p:sp>
      <p:sp>
        <p:nvSpPr>
          <p:cNvPr id="4" name="Slide Number Placeholder 3"/>
          <p:cNvSpPr>
            <a:spLocks noGrp="1"/>
          </p:cNvSpPr>
          <p:nvPr>
            <p:ph type="sldNum" sz="quarter" idx="5"/>
          </p:nvPr>
        </p:nvSpPr>
        <p:spPr/>
        <p:txBody>
          <a:bodyPr/>
          <a:lstStyle/>
          <a:p>
            <a:fld id="{37025AF4-896D-464A-8DCC-C3E7F6EB14DE}" type="slidenum">
              <a:rPr lang="en-US" smtClean="0"/>
              <a:t>1</a:t>
            </a:fld>
            <a:endParaRPr lang="en-US"/>
          </a:p>
        </p:txBody>
      </p:sp>
    </p:spTree>
    <p:extLst>
      <p:ext uri="{BB962C8B-B14F-4D97-AF65-F5344CB8AC3E}">
        <p14:creationId xmlns:p14="http://schemas.microsoft.com/office/powerpoint/2010/main" val="360281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Shermeta, AUA </a:t>
            </a:r>
          </a:p>
          <a:p>
            <a:r>
              <a:rPr lang="en-US" dirty="0"/>
              <a:t>Big picture thinking about BIM</a:t>
            </a:r>
          </a:p>
        </p:txBody>
      </p:sp>
      <p:sp>
        <p:nvSpPr>
          <p:cNvPr id="4" name="Slide Number Placeholder 3"/>
          <p:cNvSpPr>
            <a:spLocks noGrp="1"/>
          </p:cNvSpPr>
          <p:nvPr>
            <p:ph type="sldNum" sz="quarter" idx="5"/>
          </p:nvPr>
        </p:nvSpPr>
        <p:spPr/>
        <p:txBody>
          <a:bodyPr/>
          <a:lstStyle/>
          <a:p>
            <a:fld id="{37025AF4-896D-464A-8DCC-C3E7F6EB14DE}" type="slidenum">
              <a:rPr lang="en-US" smtClean="0"/>
              <a:t>2</a:t>
            </a:fld>
            <a:endParaRPr lang="en-US"/>
          </a:p>
        </p:txBody>
      </p:sp>
    </p:spTree>
    <p:extLst>
      <p:ext uri="{BB962C8B-B14F-4D97-AF65-F5344CB8AC3E}">
        <p14:creationId xmlns:p14="http://schemas.microsoft.com/office/powerpoint/2010/main" val="259282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71994-922B-45DF-8E69-403D9F6419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297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1994-922B-45DF-8E69-403D9F6419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427923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1994-922B-45DF-8E69-403D9F6419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10033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1994-922B-45DF-8E69-403D9F6419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359913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71994-922B-45DF-8E69-403D9F6419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381060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71994-922B-45DF-8E69-403D9F6419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55760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71994-922B-45DF-8E69-403D9F6419E4}"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206037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71994-922B-45DF-8E69-403D9F6419E4}"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377710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71994-922B-45DF-8E69-403D9F6419E4}"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56386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71994-922B-45DF-8E69-403D9F6419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140759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71994-922B-45DF-8E69-403D9F6419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7E9-664D-4BE7-89FC-6D207FD44ED1}" type="slidenum">
              <a:rPr lang="en-US" smtClean="0"/>
              <a:t>‹#›</a:t>
            </a:fld>
            <a:endParaRPr lang="en-US"/>
          </a:p>
        </p:txBody>
      </p:sp>
    </p:spTree>
    <p:extLst>
      <p:ext uri="{BB962C8B-B14F-4D97-AF65-F5344CB8AC3E}">
        <p14:creationId xmlns:p14="http://schemas.microsoft.com/office/powerpoint/2010/main" val="25239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71994-922B-45DF-8E69-403D9F6419E4}" type="datetimeFigureOut">
              <a:rPr lang="en-US" smtClean="0"/>
              <a:t>2/12/2020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B87E9-664D-4BE7-89FC-6D207FD44ED1}"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13"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Tree>
    <p:extLst>
      <p:ext uri="{BB962C8B-B14F-4D97-AF65-F5344CB8AC3E}">
        <p14:creationId xmlns:p14="http://schemas.microsoft.com/office/powerpoint/2010/main" val="21390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1" y="5612421"/>
            <a:ext cx="3418839" cy="680988"/>
          </a:xfrm>
          <a:prstGeom prst="rect">
            <a:avLst/>
          </a:prstGeom>
        </p:spPr>
      </p:pic>
      <p:sp>
        <p:nvSpPr>
          <p:cNvPr id="10" name="TextBox 9"/>
          <p:cNvSpPr txBox="1"/>
          <p:nvPr/>
        </p:nvSpPr>
        <p:spPr>
          <a:xfrm>
            <a:off x="665480" y="1721917"/>
            <a:ext cx="8229137" cy="3539430"/>
          </a:xfrm>
          <a:prstGeom prst="rect">
            <a:avLst/>
          </a:prstGeom>
          <a:noFill/>
        </p:spPr>
        <p:txBody>
          <a:bodyPr wrap="square" rtlCol="0">
            <a:spAutoFit/>
          </a:bodyPr>
          <a:lstStyle/>
          <a:p>
            <a:r>
              <a:rPr lang="en-US" sz="6000" b="1" dirty="0">
                <a:latin typeface="Roboto" panose="02000000000000000000" pitchFamily="2" charset="0"/>
                <a:ea typeface="Roboto" panose="02000000000000000000" pitchFamily="2" charset="0"/>
              </a:rPr>
              <a:t>BIM:</a:t>
            </a:r>
            <a:r>
              <a:rPr lang="en-US" sz="3600" b="1" dirty="0">
                <a:latin typeface="Roboto" panose="02000000000000000000" pitchFamily="2" charset="0"/>
                <a:ea typeface="Roboto" panose="02000000000000000000" pitchFamily="2" charset="0"/>
              </a:rPr>
              <a:t> </a:t>
            </a:r>
          </a:p>
          <a:p>
            <a:r>
              <a:rPr lang="en-US" sz="3600" b="1" dirty="0">
                <a:latin typeface="Roboto" panose="02000000000000000000" pitchFamily="2" charset="0"/>
                <a:ea typeface="Roboto" panose="02000000000000000000" pitchFamily="2" charset="0"/>
              </a:rPr>
              <a:t>eBuilder and Facilities Archiving</a:t>
            </a:r>
          </a:p>
          <a:p>
            <a:endParaRPr lang="en-US" sz="3600" b="1" dirty="0">
              <a:latin typeface="Roboto" panose="02000000000000000000" pitchFamily="2" charset="0"/>
              <a:ea typeface="Roboto" panose="02000000000000000000" pitchFamily="2" charset="0"/>
            </a:endParaRPr>
          </a:p>
          <a:p>
            <a:endParaRPr lang="en-US" sz="3600" b="1" dirty="0">
              <a:latin typeface="Roboto" panose="02000000000000000000" pitchFamily="2" charset="0"/>
              <a:ea typeface="Roboto" panose="02000000000000000000" pitchFamily="2" charset="0"/>
            </a:endParaRPr>
          </a:p>
          <a:p>
            <a:r>
              <a:rPr lang="en-US" sz="2800" dirty="0">
                <a:latin typeface="Roboto" panose="02000000000000000000" pitchFamily="2" charset="0"/>
                <a:ea typeface="Roboto" panose="02000000000000000000" pitchFamily="2" charset="0"/>
              </a:rPr>
              <a:t>UA Minute</a:t>
            </a:r>
          </a:p>
          <a:p>
            <a:r>
              <a:rPr lang="en-US" sz="2800" dirty="0">
                <a:latin typeface="Roboto" panose="02000000000000000000" pitchFamily="2" charset="0"/>
                <a:ea typeface="Roboto" panose="02000000000000000000" pitchFamily="2" charset="0"/>
              </a:rPr>
              <a:t>February 13, 2020 </a:t>
            </a:r>
          </a:p>
        </p:txBody>
      </p:sp>
    </p:spTree>
    <p:extLst>
      <p:ext uri="{BB962C8B-B14F-4D97-AF65-F5344CB8AC3E}">
        <p14:creationId xmlns:p14="http://schemas.microsoft.com/office/powerpoint/2010/main" val="286137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807" y="386825"/>
            <a:ext cx="6890829"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Site Design</a:t>
            </a:r>
          </a:p>
        </p:txBody>
      </p:sp>
      <p:sp>
        <p:nvSpPr>
          <p:cNvPr id="8" name="TextBox 7"/>
          <p:cNvSpPr txBox="1"/>
          <p:nvPr/>
        </p:nvSpPr>
        <p:spPr>
          <a:xfrm>
            <a:off x="588043" y="884169"/>
            <a:ext cx="7967913" cy="1323439"/>
          </a:xfrm>
          <a:prstGeom prst="rect">
            <a:avLst/>
          </a:prstGeom>
          <a:noFill/>
        </p:spPr>
        <p:txBody>
          <a:bodyPr wrap="square" rtlCol="0">
            <a:spAutoFit/>
          </a:bodyPr>
          <a:lstStyle/>
          <a:p>
            <a:pPr marL="214308" indent="-214308">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Provide minimum 1’-0” clearance setback from back edge of sidewalk to bus shelter overhang</a:t>
            </a:r>
          </a:p>
          <a:p>
            <a:pPr marL="214308" indent="-214308">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Provide minimum additional concrete pad outside of shelter for campus amenities such as trash/recycling receptacles, exterior light posts and blue lights and potential exterior setting</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23" t="11599" r="1" b="21537"/>
          <a:stretch/>
        </p:blipFill>
        <p:spPr>
          <a:xfrm>
            <a:off x="479758" y="2143592"/>
            <a:ext cx="8184482" cy="356007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184" t="78609" r="79470" b="10380"/>
          <a:stretch/>
        </p:blipFill>
        <p:spPr>
          <a:xfrm>
            <a:off x="411569" y="3616401"/>
            <a:ext cx="1582039" cy="786500"/>
          </a:xfrm>
          <a:prstGeom prst="rect">
            <a:avLst/>
          </a:prstGeom>
        </p:spPr>
      </p:pic>
      <p:sp>
        <p:nvSpPr>
          <p:cNvPr id="6" name="TextBox 5">
            <a:extLst>
              <a:ext uri="{FF2B5EF4-FFF2-40B4-BE49-F238E27FC236}">
                <a16:creationId xmlns:a16="http://schemas.microsoft.com/office/drawing/2014/main" id="{868B8F43-DD34-4AE9-B932-197B27BDFC40}"/>
              </a:ext>
            </a:extLst>
          </p:cNvPr>
          <p:cNvSpPr txBox="1"/>
          <p:nvPr/>
        </p:nvSpPr>
        <p:spPr>
          <a:xfrm>
            <a:off x="688840" y="5776049"/>
            <a:ext cx="7967913" cy="830997"/>
          </a:xfrm>
          <a:prstGeom prst="rect">
            <a:avLst/>
          </a:prstGeom>
          <a:noFill/>
        </p:spPr>
        <p:txBody>
          <a:bodyPr wrap="square" rtlCol="0">
            <a:spAutoFit/>
          </a:bodyPr>
          <a:lstStyle/>
          <a:p>
            <a:pPr marL="214308" indent="-214308">
              <a:buFont typeface="Arial" panose="020B0604020202020204" pitchFamily="34" charset="0"/>
              <a:buChar char="•"/>
            </a:pPr>
            <a:r>
              <a:rPr lang="en-US" sz="1600" dirty="0">
                <a:latin typeface="Roboto Light" panose="02000000000000000000"/>
              </a:rPr>
              <a:t>Trash/recycling receptacle standard model: Victor Stanley, Inc.: Model A-36 from the </a:t>
            </a:r>
            <a:r>
              <a:rPr lang="en-US" sz="1600" dirty="0" err="1">
                <a:latin typeface="Roboto Light" panose="02000000000000000000"/>
              </a:rPr>
              <a:t>Steelsites</a:t>
            </a:r>
            <a:r>
              <a:rPr lang="en-US" sz="1600" dirty="0">
                <a:latin typeface="Roboto Light" panose="02000000000000000000"/>
              </a:rPr>
              <a:t> collection with an integral canopy dome; color: powder coat black.</a:t>
            </a:r>
          </a:p>
          <a:p>
            <a:pPr marL="214308" indent="-214308">
              <a:buFont typeface="Arial" panose="020B0604020202020204" pitchFamily="34" charset="0"/>
              <a:buChar char="•"/>
            </a:pPr>
            <a:r>
              <a:rPr lang="en-US" sz="1600" dirty="0" err="1">
                <a:latin typeface="Roboto Light" panose="02000000000000000000"/>
                <a:ea typeface="Roboto Light" panose="02000000000000000000" pitchFamily="2" charset="0"/>
              </a:rPr>
              <a:t>Tolar</a:t>
            </a:r>
            <a:r>
              <a:rPr lang="en-US" sz="1600" dirty="0">
                <a:latin typeface="Roboto Light" panose="02000000000000000000"/>
                <a:ea typeface="Roboto Light" panose="02000000000000000000" pitchFamily="2" charset="0"/>
              </a:rPr>
              <a:t> Model 17947-121-96” Euro Model Bench Option</a:t>
            </a:r>
          </a:p>
        </p:txBody>
      </p:sp>
    </p:spTree>
    <p:extLst>
      <p:ext uri="{BB962C8B-B14F-4D97-AF65-F5344CB8AC3E}">
        <p14:creationId xmlns:p14="http://schemas.microsoft.com/office/powerpoint/2010/main" val="379376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6603" y="5496235"/>
            <a:ext cx="3063292" cy="630942"/>
          </a:xfrm>
          <a:prstGeom prst="rect">
            <a:avLst/>
          </a:prstGeom>
          <a:noFill/>
        </p:spPr>
        <p:txBody>
          <a:bodyPr wrap="square" rtlCol="0">
            <a:spAutoFit/>
          </a:bodyPr>
          <a:lstStyle/>
          <a:p>
            <a:r>
              <a:rPr lang="en-US" sz="3500" dirty="0">
                <a:latin typeface="Roboto" panose="02000000000000000000" pitchFamily="2" charset="0"/>
                <a:ea typeface="Roboto" panose="02000000000000000000" pitchFamily="2" charset="0"/>
              </a:rPr>
              <a:t>Questions</a:t>
            </a:r>
          </a:p>
        </p:txBody>
      </p:sp>
    </p:spTree>
    <p:extLst>
      <p:ext uri="{BB962C8B-B14F-4D97-AF65-F5344CB8AC3E}">
        <p14:creationId xmlns:p14="http://schemas.microsoft.com/office/powerpoint/2010/main" val="164046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1" y="5798873"/>
            <a:ext cx="3418839" cy="680988"/>
          </a:xfrm>
          <a:prstGeom prst="rect">
            <a:avLst/>
          </a:prstGeom>
        </p:spPr>
      </p:pic>
      <p:sp>
        <p:nvSpPr>
          <p:cNvPr id="10" name="TextBox 9"/>
          <p:cNvSpPr txBox="1"/>
          <p:nvPr/>
        </p:nvSpPr>
        <p:spPr>
          <a:xfrm>
            <a:off x="665480" y="351228"/>
            <a:ext cx="8229137" cy="5170646"/>
          </a:xfrm>
          <a:prstGeom prst="rect">
            <a:avLst/>
          </a:prstGeom>
          <a:noFill/>
        </p:spPr>
        <p:txBody>
          <a:bodyPr wrap="square" rtlCol="0">
            <a:spAutoFit/>
          </a:bodyPr>
          <a:lstStyle/>
          <a:p>
            <a:r>
              <a:rPr lang="en-US" sz="6000" b="1" dirty="0">
                <a:latin typeface="Roboto" panose="02000000000000000000" pitchFamily="2" charset="0"/>
                <a:ea typeface="Roboto" panose="02000000000000000000" pitchFamily="2" charset="0"/>
              </a:rPr>
              <a:t>BIM:</a:t>
            </a:r>
          </a:p>
          <a:p>
            <a:r>
              <a:rPr lang="en-US" b="1" dirty="0">
                <a:latin typeface="Roboto" panose="02000000000000000000" pitchFamily="2" charset="0"/>
                <a:ea typeface="Roboto" panose="02000000000000000000" pitchFamily="2" charset="0"/>
              </a:rPr>
              <a:t>Starting the discussion MORE TO come !</a:t>
            </a:r>
          </a:p>
          <a:p>
            <a:endParaRPr lang="en-US" b="1"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b="1" dirty="0">
                <a:latin typeface="Roboto" panose="02000000000000000000" pitchFamily="2" charset="0"/>
                <a:ea typeface="Roboto" panose="02000000000000000000" pitchFamily="2" charset="0"/>
              </a:rPr>
              <a:t>FCS PMs handle a wide variety of project scopes and budgets, some include BIM, many do not include BIM</a:t>
            </a:r>
          </a:p>
          <a:p>
            <a:pPr marL="342900" indent="-342900">
              <a:buFont typeface="Arial" panose="020B0604020202020204" pitchFamily="34" charset="0"/>
              <a:buChar char="•"/>
            </a:pPr>
            <a:r>
              <a:rPr lang="en-US" b="1" dirty="0">
                <a:latin typeface="Roboto" panose="02000000000000000000" pitchFamily="2" charset="0"/>
                <a:ea typeface="Roboto" panose="02000000000000000000" pitchFamily="2" charset="0"/>
              </a:rPr>
              <a:t>Understanding contractual obligations of consultants for BIM delivery during Design Phase, project scope and budget dependent</a:t>
            </a:r>
          </a:p>
          <a:p>
            <a:pPr marL="285750" indent="-285750">
              <a:buFont typeface="Arial" panose="020B0604020202020204" pitchFamily="34" charset="0"/>
              <a:buChar char="•"/>
            </a:pPr>
            <a:r>
              <a:rPr lang="en-US" b="1" dirty="0">
                <a:latin typeface="Roboto" panose="02000000000000000000" pitchFamily="2" charset="0"/>
                <a:ea typeface="Roboto" panose="02000000000000000000" pitchFamily="2" charset="0"/>
              </a:rPr>
              <a:t>Understanding contractual obligations of contractors for BIM delivery during Construction Phase, project scope and budget dependent</a:t>
            </a:r>
          </a:p>
          <a:p>
            <a:pPr marL="285750" indent="-285750">
              <a:buFont typeface="Arial" panose="020B0604020202020204" pitchFamily="34" charset="0"/>
              <a:buChar char="•"/>
            </a:pPr>
            <a:r>
              <a:rPr lang="en-US" b="1" dirty="0">
                <a:latin typeface="Roboto" panose="02000000000000000000" pitchFamily="2" charset="0"/>
                <a:ea typeface="Roboto" panose="02000000000000000000" pitchFamily="2" charset="0"/>
              </a:rPr>
              <a:t>As </a:t>
            </a:r>
            <a:r>
              <a:rPr lang="en-US" b="1" dirty="0" err="1">
                <a:latin typeface="Roboto" panose="02000000000000000000" pitchFamily="2" charset="0"/>
                <a:ea typeface="Roboto" panose="02000000000000000000" pitchFamily="2" charset="0"/>
              </a:rPr>
              <a:t>builts</a:t>
            </a:r>
            <a:r>
              <a:rPr lang="en-US" b="1" dirty="0">
                <a:latin typeface="Roboto" panose="02000000000000000000" pitchFamily="2" charset="0"/>
                <a:ea typeface="Roboto" panose="02000000000000000000" pitchFamily="2" charset="0"/>
              </a:rPr>
              <a:t> – Record Drawings – CAD, PDF, BIM ? </a:t>
            </a:r>
          </a:p>
          <a:p>
            <a:endParaRPr lang="en-US" b="1"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b="1" dirty="0">
                <a:latin typeface="Roboto" panose="02000000000000000000" pitchFamily="2" charset="0"/>
                <a:ea typeface="Roboto" panose="02000000000000000000" pitchFamily="2" charset="0"/>
              </a:rPr>
              <a:t>Potential, future uses for BIM after close out : </a:t>
            </a:r>
          </a:p>
          <a:p>
            <a:pPr marL="742950" lvl="1" indent="-285750">
              <a:buFont typeface="Arial" panose="020B0604020202020204" pitchFamily="34" charset="0"/>
              <a:buChar char="•"/>
            </a:pPr>
            <a:r>
              <a:rPr lang="en-US" b="1" dirty="0">
                <a:latin typeface="Roboto" panose="02000000000000000000" pitchFamily="2" charset="0"/>
                <a:ea typeface="Roboto" panose="02000000000000000000" pitchFamily="2" charset="0"/>
              </a:rPr>
              <a:t>FE designing a renovation </a:t>
            </a:r>
          </a:p>
          <a:p>
            <a:pPr marL="742950" lvl="1" indent="-285750">
              <a:buFont typeface="Arial" panose="020B0604020202020204" pitchFamily="34" charset="0"/>
              <a:buChar char="•"/>
            </a:pPr>
            <a:r>
              <a:rPr lang="en-US" b="1" dirty="0">
                <a:latin typeface="Roboto" panose="02000000000000000000" pitchFamily="2" charset="0"/>
                <a:ea typeface="Roboto" panose="02000000000000000000" pitchFamily="2" charset="0"/>
              </a:rPr>
              <a:t>OUA working on a planning study</a:t>
            </a:r>
          </a:p>
          <a:p>
            <a:pPr marL="742950" lvl="1" indent="-285750">
              <a:buFont typeface="Arial" panose="020B0604020202020204" pitchFamily="34" charset="0"/>
              <a:buChar char="•"/>
            </a:pPr>
            <a:r>
              <a:rPr lang="en-US" b="1" dirty="0">
                <a:latin typeface="Roboto" panose="02000000000000000000" pitchFamily="2" charset="0"/>
              </a:rPr>
              <a:t>Maintenance planners/facilities directors accessing a model to  understand MEP systems, </a:t>
            </a:r>
            <a:r>
              <a:rPr lang="en-US" b="1" dirty="0" err="1">
                <a:latin typeface="Roboto" panose="02000000000000000000" pitchFamily="2" charset="0"/>
              </a:rPr>
              <a:t>etc</a:t>
            </a:r>
            <a:endParaRPr lang="en-US" b="1" dirty="0">
              <a:latin typeface="Roboto" panose="02000000000000000000" pitchFamily="2" charset="0"/>
            </a:endParaRPr>
          </a:p>
        </p:txBody>
      </p:sp>
    </p:spTree>
    <p:extLst>
      <p:ext uri="{BB962C8B-B14F-4D97-AF65-F5344CB8AC3E}">
        <p14:creationId xmlns:p14="http://schemas.microsoft.com/office/powerpoint/2010/main" val="339212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81" y="5612421"/>
            <a:ext cx="3418839" cy="680988"/>
          </a:xfrm>
          <a:prstGeom prst="rect">
            <a:avLst/>
          </a:prstGeom>
        </p:spPr>
      </p:pic>
      <p:sp>
        <p:nvSpPr>
          <p:cNvPr id="5" name="TextBox 4">
            <a:extLst>
              <a:ext uri="{FF2B5EF4-FFF2-40B4-BE49-F238E27FC236}">
                <a16:creationId xmlns:a16="http://schemas.microsoft.com/office/drawing/2014/main" id="{71A8CA17-958E-4DBB-8516-6333BC179950}"/>
              </a:ext>
            </a:extLst>
          </p:cNvPr>
          <p:cNvSpPr txBox="1"/>
          <p:nvPr/>
        </p:nvSpPr>
        <p:spPr>
          <a:xfrm>
            <a:off x="665480" y="2436020"/>
            <a:ext cx="8229137" cy="2739211"/>
          </a:xfrm>
          <a:prstGeom prst="rect">
            <a:avLst/>
          </a:prstGeom>
          <a:noFill/>
        </p:spPr>
        <p:txBody>
          <a:bodyPr wrap="square" rtlCol="0">
            <a:spAutoFit/>
          </a:bodyPr>
          <a:lstStyle/>
          <a:p>
            <a:r>
              <a:rPr lang="en-US" sz="4400" b="1" dirty="0">
                <a:latin typeface="Roboto" panose="02000000000000000000" pitchFamily="2" charset="0"/>
                <a:ea typeface="Roboto" panose="02000000000000000000" pitchFamily="2" charset="0"/>
              </a:rPr>
              <a:t>BUS SHELTER STANDARD </a:t>
            </a:r>
          </a:p>
          <a:p>
            <a:endParaRPr lang="en-US" sz="3600" b="1" dirty="0">
              <a:latin typeface="Roboto" panose="02000000000000000000" pitchFamily="2" charset="0"/>
              <a:ea typeface="Roboto" panose="02000000000000000000" pitchFamily="2" charset="0"/>
            </a:endParaRPr>
          </a:p>
          <a:p>
            <a:endParaRPr lang="en-US" sz="3600" b="1" dirty="0">
              <a:latin typeface="Roboto" panose="02000000000000000000" pitchFamily="2" charset="0"/>
              <a:ea typeface="Roboto" panose="02000000000000000000" pitchFamily="2" charset="0"/>
            </a:endParaRPr>
          </a:p>
          <a:p>
            <a:r>
              <a:rPr lang="en-US" sz="2800" dirty="0">
                <a:latin typeface="Roboto" panose="02000000000000000000" pitchFamily="2" charset="0"/>
                <a:ea typeface="Roboto" panose="02000000000000000000" pitchFamily="2" charset="0"/>
              </a:rPr>
              <a:t>UA Minute</a:t>
            </a:r>
          </a:p>
          <a:p>
            <a:r>
              <a:rPr lang="en-US" sz="2800" dirty="0">
                <a:latin typeface="Roboto" panose="02000000000000000000" pitchFamily="2" charset="0"/>
                <a:ea typeface="Roboto" panose="02000000000000000000" pitchFamily="2" charset="0"/>
              </a:rPr>
              <a:t>February 13, 2020 </a:t>
            </a:r>
          </a:p>
        </p:txBody>
      </p:sp>
    </p:spTree>
    <p:extLst>
      <p:ext uri="{BB962C8B-B14F-4D97-AF65-F5344CB8AC3E}">
        <p14:creationId xmlns:p14="http://schemas.microsoft.com/office/powerpoint/2010/main" val="96425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10" y="1086051"/>
            <a:ext cx="7547324" cy="2516073"/>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cs typeface="Times New Roman" panose="02020603050405020304" pitchFamily="18" charset="0"/>
              </a:rPr>
              <a:t>Finding the Bus Shelter Standard on the Cornell Design and Construction Standards website</a:t>
            </a:r>
          </a:p>
          <a:p>
            <a:endParaRPr lang="en-US" sz="2625" dirty="0">
              <a:latin typeface="Roboto Light" panose="02000000000000000000" pitchFamily="2" charset="0"/>
              <a:ea typeface="Roboto Light" panose="02000000000000000000" pitchFamily="2" charset="0"/>
              <a:cs typeface="Times New Roman" panose="02020603050405020304" pitchFamily="18" charset="0"/>
            </a:endParaRPr>
          </a:p>
          <a:p>
            <a:r>
              <a:rPr lang="en-US" sz="2625" dirty="0">
                <a:latin typeface="Roboto Light" panose="02000000000000000000" pitchFamily="2" charset="0"/>
                <a:ea typeface="Roboto Light" panose="02000000000000000000" pitchFamily="2" charset="0"/>
                <a:cs typeface="Times New Roman" panose="02020603050405020304" pitchFamily="18" charset="0"/>
              </a:rPr>
              <a:t>POSTED NOVEMBER 2019</a:t>
            </a:r>
          </a:p>
          <a:p>
            <a:endParaRPr lang="en-US" sz="2625" dirty="0">
              <a:latin typeface="Roboto Light" panose="02000000000000000000" pitchFamily="2" charset="0"/>
              <a:ea typeface="Roboto Light" panose="02000000000000000000" pitchFamily="2" charset="0"/>
              <a:cs typeface="Times New Roman" panose="02020603050405020304" pitchFamily="18" charset="0"/>
            </a:endParaRPr>
          </a:p>
          <a:p>
            <a:r>
              <a:rPr lang="en-US" sz="2625" dirty="0">
                <a:latin typeface="Roboto Light" panose="02000000000000000000" pitchFamily="2" charset="0"/>
                <a:ea typeface="Roboto Light" panose="02000000000000000000" pitchFamily="2" charset="0"/>
                <a:cs typeface="Times New Roman" panose="02020603050405020304" pitchFamily="18" charset="0"/>
              </a:rPr>
              <a:t>Division 10 Specialties: Section 107343</a:t>
            </a:r>
          </a:p>
        </p:txBody>
      </p:sp>
      <p:pic>
        <p:nvPicPr>
          <p:cNvPr id="2" name="Picture 1">
            <a:extLst>
              <a:ext uri="{FF2B5EF4-FFF2-40B4-BE49-F238E27FC236}">
                <a16:creationId xmlns:a16="http://schemas.microsoft.com/office/drawing/2014/main" id="{509C5342-B9D1-4F2E-BFE8-4B6B6AB256F1}"/>
              </a:ext>
            </a:extLst>
          </p:cNvPr>
          <p:cNvPicPr>
            <a:picLocks noChangeAspect="1"/>
          </p:cNvPicPr>
          <p:nvPr/>
        </p:nvPicPr>
        <p:blipFill rotWithShape="1">
          <a:blip r:embed="rId2"/>
          <a:srcRect t="20245" b="32026"/>
          <a:stretch/>
        </p:blipFill>
        <p:spPr>
          <a:xfrm>
            <a:off x="0" y="4036423"/>
            <a:ext cx="9144000" cy="2063931"/>
          </a:xfrm>
          <a:prstGeom prst="rect">
            <a:avLst/>
          </a:prstGeom>
        </p:spPr>
      </p:pic>
      <p:sp>
        <p:nvSpPr>
          <p:cNvPr id="3" name="Rectangle 2">
            <a:extLst>
              <a:ext uri="{FF2B5EF4-FFF2-40B4-BE49-F238E27FC236}">
                <a16:creationId xmlns:a16="http://schemas.microsoft.com/office/drawing/2014/main" id="{A63D7FF2-A1C9-42DB-A2D7-593B32ACCEB9}"/>
              </a:ext>
            </a:extLst>
          </p:cNvPr>
          <p:cNvSpPr/>
          <p:nvPr/>
        </p:nvSpPr>
        <p:spPr>
          <a:xfrm>
            <a:off x="460210" y="5798076"/>
            <a:ext cx="7882601" cy="217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1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848" y="1233198"/>
            <a:ext cx="3584379" cy="3000821"/>
          </a:xfrm>
          <a:prstGeom prst="rect">
            <a:avLst/>
          </a:prstGeom>
          <a:noFill/>
        </p:spPr>
        <p:txBody>
          <a:bodyPr wrap="square" rtlCol="0">
            <a:spAutoFit/>
          </a:bodyPr>
          <a:lstStyle/>
          <a:p>
            <a:r>
              <a:rPr lang="en-US" sz="2100" dirty="0">
                <a:latin typeface="Roboto Light" panose="02000000000000000000" pitchFamily="2" charset="0"/>
                <a:ea typeface="Roboto Light" panose="02000000000000000000" pitchFamily="2" charset="0"/>
              </a:rPr>
              <a:t>The goal of this section is to establish the standard for bus shelters on the Cornell University Ithaca Campus. The intent is to serve a variety of sizes to fit in different locations on the campus through modular, adaptable design.</a:t>
            </a:r>
          </a:p>
        </p:txBody>
      </p:sp>
      <p:sp>
        <p:nvSpPr>
          <p:cNvPr id="13" name="TextBox 12"/>
          <p:cNvSpPr txBox="1"/>
          <p:nvPr/>
        </p:nvSpPr>
        <p:spPr>
          <a:xfrm>
            <a:off x="306807" y="388627"/>
            <a:ext cx="3543088"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Scope and Purpose</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6047" r="57093" b="39487"/>
          <a:stretch/>
        </p:blipFill>
        <p:spPr>
          <a:xfrm>
            <a:off x="4722121" y="388627"/>
            <a:ext cx="4049739" cy="5903420"/>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6611" t="84464" r="42695" b="12701"/>
          <a:stretch/>
        </p:blipFill>
        <p:spPr>
          <a:xfrm>
            <a:off x="5069990" y="6429300"/>
            <a:ext cx="3343306" cy="199835"/>
          </a:xfrm>
          <a:prstGeom prst="rect">
            <a:avLst/>
          </a:prstGeom>
        </p:spPr>
      </p:pic>
    </p:spTree>
    <p:extLst>
      <p:ext uri="{BB962C8B-B14F-4D97-AF65-F5344CB8AC3E}">
        <p14:creationId xmlns:p14="http://schemas.microsoft.com/office/powerpoint/2010/main" val="105587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07" y="388627"/>
            <a:ext cx="8458372"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East Avenue Bus Shelters Installed Summer 2018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927" y="1185062"/>
            <a:ext cx="7334132" cy="5248937"/>
          </a:xfrm>
          <a:prstGeom prst="rect">
            <a:avLst/>
          </a:prstGeom>
        </p:spPr>
      </p:pic>
    </p:spTree>
    <p:extLst>
      <p:ext uri="{BB962C8B-B14F-4D97-AF65-F5344CB8AC3E}">
        <p14:creationId xmlns:p14="http://schemas.microsoft.com/office/powerpoint/2010/main" val="83753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07" y="388627"/>
            <a:ext cx="8458372"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East Avenue Bus Shelters Installed Summer 2018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0459" y="1806855"/>
            <a:ext cx="3488638" cy="362102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33" y="1806855"/>
            <a:ext cx="5133613" cy="3621023"/>
          </a:xfrm>
          <a:prstGeom prst="rect">
            <a:avLst/>
          </a:prstGeom>
        </p:spPr>
      </p:pic>
    </p:spTree>
    <p:extLst>
      <p:ext uri="{BB962C8B-B14F-4D97-AF65-F5344CB8AC3E}">
        <p14:creationId xmlns:p14="http://schemas.microsoft.com/office/powerpoint/2010/main" val="293469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07" y="388627"/>
            <a:ext cx="3543088"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Base Model Features</a:t>
            </a:r>
          </a:p>
        </p:txBody>
      </p:sp>
      <p:sp>
        <p:nvSpPr>
          <p:cNvPr id="3" name="TextBox 2"/>
          <p:cNvSpPr txBox="1"/>
          <p:nvPr/>
        </p:nvSpPr>
        <p:spPr>
          <a:xfrm>
            <a:off x="532401" y="1023608"/>
            <a:ext cx="2641724" cy="5447645"/>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Roboto Light" panose="02000000000000000000"/>
              </a:rPr>
              <a:t>Basis of Design </a:t>
            </a:r>
            <a:r>
              <a:rPr lang="en-US" sz="1200" dirty="0">
                <a:latin typeface="Roboto Light" panose="02000000000000000000"/>
              </a:rPr>
              <a:t>– </a:t>
            </a:r>
            <a:r>
              <a:rPr lang="en-US" sz="1200" dirty="0" err="1">
                <a:latin typeface="Roboto Light" panose="02000000000000000000"/>
              </a:rPr>
              <a:t>Tolar</a:t>
            </a:r>
            <a:r>
              <a:rPr lang="en-US" sz="1200" dirty="0">
                <a:latin typeface="Roboto Light" panose="02000000000000000000"/>
              </a:rPr>
              <a:t> 16390 16’-0” Signature non-advertising transit shelter </a:t>
            </a:r>
            <a:r>
              <a:rPr lang="en-US" sz="1200" b="1" i="1" dirty="0">
                <a:solidFill>
                  <a:srgbClr val="C00000"/>
                </a:solidFill>
                <a:latin typeface="Roboto Light" panose="02000000000000000000"/>
              </a:rPr>
              <a:t>“Orion” Model</a:t>
            </a:r>
          </a:p>
          <a:p>
            <a:pPr marL="171450" indent="-171450">
              <a:buFont typeface="Arial" panose="020B0604020202020204" pitchFamily="34" charset="0"/>
              <a:buChar char="•"/>
            </a:pPr>
            <a:r>
              <a:rPr lang="en-US" sz="1200" dirty="0">
                <a:latin typeface="Roboto Light" panose="02000000000000000000"/>
              </a:rPr>
              <a:t>A bus stop shelter manufactured by </a:t>
            </a:r>
            <a:r>
              <a:rPr lang="en-US" sz="1200" dirty="0" err="1">
                <a:latin typeface="Roboto Light" panose="02000000000000000000"/>
              </a:rPr>
              <a:t>Tolar</a:t>
            </a:r>
            <a:r>
              <a:rPr lang="en-US" sz="1200" dirty="0">
                <a:latin typeface="Roboto Light" panose="02000000000000000000"/>
              </a:rPr>
              <a:t> Manufacturing Company (TMC) is referenced in this document and referred to as the “basis of design”.  </a:t>
            </a:r>
          </a:p>
          <a:p>
            <a:pPr marL="171450" indent="-171450">
              <a:buFont typeface="Arial" panose="020B0604020202020204" pitchFamily="34" charset="0"/>
              <a:buChar char="•"/>
            </a:pPr>
            <a:r>
              <a:rPr lang="en-US" sz="1200" dirty="0">
                <a:latin typeface="Roboto Light" panose="02000000000000000000"/>
              </a:rPr>
              <a:t>This reference is provided for the convenience of the Designer in understanding our expectations for quality.  To comply with bidding and procurement standards for the University and ensure fair pricing, the Designer shall provide a performance-based design.  Designer shall provide clear performance-based requirements to determine acceptable alternates; the description of one manufacturer’s product and subsequent use of language such as “or approved equal” without such criteria is not acceptable.  The listing of multiple manufacturers with shelter products equal to TMC and acceptable to the University Architect’s Office is preferred.</a:t>
            </a:r>
          </a:p>
        </p:txBody>
      </p:sp>
      <p:pic>
        <p:nvPicPr>
          <p:cNvPr id="6" name="Picture 5">
            <a:extLst>
              <a:ext uri="{FF2B5EF4-FFF2-40B4-BE49-F238E27FC236}">
                <a16:creationId xmlns:a16="http://schemas.microsoft.com/office/drawing/2014/main" id="{6CD16F34-437E-4E1A-99AD-42D0493E59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82" t="14832" r="13900" b="46098"/>
          <a:stretch/>
        </p:blipFill>
        <p:spPr>
          <a:xfrm>
            <a:off x="4185290" y="1048577"/>
            <a:ext cx="4545327" cy="5377571"/>
          </a:xfrm>
          <a:prstGeom prst="rect">
            <a:avLst/>
          </a:prstGeom>
        </p:spPr>
      </p:pic>
    </p:spTree>
    <p:extLst>
      <p:ext uri="{BB962C8B-B14F-4D97-AF65-F5344CB8AC3E}">
        <p14:creationId xmlns:p14="http://schemas.microsoft.com/office/powerpoint/2010/main" val="46560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970" y="1162824"/>
            <a:ext cx="2394350" cy="3970318"/>
          </a:xfrm>
          <a:prstGeom prst="rect">
            <a:avLst/>
          </a:prstGeom>
          <a:noFill/>
        </p:spPr>
        <p:txBody>
          <a:bodyPr wrap="square" rtlCol="0">
            <a:spAutoFit/>
          </a:bodyPr>
          <a:lstStyle/>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Flat roof design with nominal 7’ by 16’ roof dripline</a:t>
            </a:r>
          </a:p>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9/16” laminated safety glass roof panels secured by gasketed pressure ribs</a:t>
            </a:r>
          </a:p>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Two dual port 110V powered USB charging outlets mounted to shelter corner posts</a:t>
            </a:r>
          </a:p>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Rear and full end walls of 3/8” clear tempered safety glass</a:t>
            </a:r>
          </a:p>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Double wide center front windscreen of 3/8” clear tempered safety glass providing two ADA compliant front entrances</a:t>
            </a:r>
          </a:p>
          <a:p>
            <a:pPr marL="214308" indent="-214308">
              <a:buFont typeface="Arial" panose="020B0604020202020204" pitchFamily="34" charset="0"/>
              <a:buChar char="•"/>
            </a:pPr>
            <a:r>
              <a:rPr lang="en-US" sz="1200" dirty="0">
                <a:solidFill>
                  <a:schemeClr val="tx1">
                    <a:lumMod val="85000"/>
                    <a:lumOff val="15000"/>
                  </a:schemeClr>
                </a:solidFill>
                <a:latin typeface="Roboto Light" panose="02000000000000000000" pitchFamily="2" charset="0"/>
                <a:ea typeface="Roboto Light" panose="02000000000000000000" pitchFamily="2" charset="0"/>
              </a:rPr>
              <a:t>Brackets for mounting digital signage to shelter rear windscreen (include electrical/IT conduits)</a:t>
            </a:r>
          </a:p>
        </p:txBody>
      </p:sp>
      <p:sp>
        <p:nvSpPr>
          <p:cNvPr id="8" name="TextBox 7"/>
          <p:cNvSpPr txBox="1"/>
          <p:nvPr/>
        </p:nvSpPr>
        <p:spPr>
          <a:xfrm>
            <a:off x="201751" y="368947"/>
            <a:ext cx="4717138" cy="496290"/>
          </a:xfrm>
          <a:prstGeom prst="rect">
            <a:avLst/>
          </a:prstGeom>
          <a:noFill/>
        </p:spPr>
        <p:txBody>
          <a:bodyPr wrap="square" rtlCol="0">
            <a:spAutoFit/>
          </a:bodyPr>
          <a:lstStyle/>
          <a:p>
            <a:r>
              <a:rPr lang="en-US" sz="2625" dirty="0">
                <a:latin typeface="Roboto Light" panose="02000000000000000000" pitchFamily="2" charset="0"/>
                <a:ea typeface="Roboto Light" panose="02000000000000000000" pitchFamily="2" charset="0"/>
              </a:rPr>
              <a:t>Base Model Features</a:t>
            </a:r>
          </a:p>
        </p:txBody>
      </p:sp>
      <p:pic>
        <p:nvPicPr>
          <p:cNvPr id="2" name="Picture 1">
            <a:extLst>
              <a:ext uri="{FF2B5EF4-FFF2-40B4-BE49-F238E27FC236}">
                <a16:creationId xmlns:a16="http://schemas.microsoft.com/office/drawing/2014/main" id="{5A468850-2E9F-411C-9465-FBBED39D46AB}"/>
              </a:ext>
            </a:extLst>
          </p:cNvPr>
          <p:cNvPicPr>
            <a:picLocks noChangeAspect="1"/>
          </p:cNvPicPr>
          <p:nvPr/>
        </p:nvPicPr>
        <p:blipFill rotWithShape="1">
          <a:blip r:embed="rId2"/>
          <a:srcRect l="4222" t="9461" r="2888" b="5944"/>
          <a:stretch/>
        </p:blipFill>
        <p:spPr>
          <a:xfrm>
            <a:off x="2560320" y="1331187"/>
            <a:ext cx="6400800" cy="3192744"/>
          </a:xfrm>
          <a:prstGeom prst="rect">
            <a:avLst/>
          </a:prstGeom>
        </p:spPr>
      </p:pic>
      <p:sp>
        <p:nvSpPr>
          <p:cNvPr id="6" name="TextBox 5">
            <a:extLst>
              <a:ext uri="{FF2B5EF4-FFF2-40B4-BE49-F238E27FC236}">
                <a16:creationId xmlns:a16="http://schemas.microsoft.com/office/drawing/2014/main" id="{E2F91235-94C7-4113-8969-B4E0F7E7293D}"/>
              </a:ext>
            </a:extLst>
          </p:cNvPr>
          <p:cNvSpPr txBox="1"/>
          <p:nvPr/>
        </p:nvSpPr>
        <p:spPr>
          <a:xfrm>
            <a:off x="2740299" y="4523931"/>
            <a:ext cx="4717138" cy="369332"/>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rPr>
              <a:t>Front Elevation</a:t>
            </a:r>
          </a:p>
        </p:txBody>
      </p:sp>
    </p:spTree>
    <p:extLst>
      <p:ext uri="{BB962C8B-B14F-4D97-AF65-F5344CB8AC3E}">
        <p14:creationId xmlns:p14="http://schemas.microsoft.com/office/powerpoint/2010/main" val="3084306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2961</TotalTime>
  <Words>571</Words>
  <Application>Microsoft Office PowerPoint</Application>
  <PresentationFormat>On-screen Show (4:3)</PresentationFormat>
  <Paragraphs>57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Therese Medina- Jaudes</dc:creator>
  <cp:lastModifiedBy>J Shermeta</cp:lastModifiedBy>
  <cp:revision>107</cp:revision>
  <dcterms:created xsi:type="dcterms:W3CDTF">2019-06-17T17:06:14Z</dcterms:created>
  <dcterms:modified xsi:type="dcterms:W3CDTF">2020-02-12T17:47:24Z</dcterms:modified>
</cp:coreProperties>
</file>