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8" r:id="rId3"/>
    <p:sldId id="260" r:id="rId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94660"/>
  </p:normalViewPr>
  <p:slideViewPr>
    <p:cSldViewPr>
      <p:cViewPr varScale="1">
        <p:scale>
          <a:sx n="108" d="100"/>
          <a:sy n="108" d="100"/>
        </p:scale>
        <p:origin x="95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2/13/2020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354965" algn="l"/>
                <a:tab pos="355600" algn="l"/>
              </a:tabLst>
              <a:defRPr/>
            </a:pP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All FM related design reviews will be funneled through Shelley using the email </a:t>
            </a:r>
            <a:r>
              <a:rPr kumimoji="0" lang="en-US" sz="2200" b="0" i="0" u="sng" strike="noStrike" kern="0" cap="none" spc="-5" normalizeH="0" baseline="0" noProof="0" dirty="0">
                <a:ln>
                  <a:noFill/>
                </a:ln>
                <a:solidFill>
                  <a:srgbClr val="0070C0"/>
                </a:solidFill>
                <a:effectLst/>
                <a:uLnTx/>
                <a:uFillTx/>
                <a:latin typeface="Times New Roman"/>
                <a:ea typeface="+mn-ea"/>
                <a:cs typeface="Times New Roman"/>
              </a:rPr>
              <a:t>FMdesignreview@cornell.edu </a:t>
            </a: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and it will follow same format as the Facilities engineering process</a:t>
            </a:r>
          </a:p>
          <a:p>
            <a:pPr marL="3556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354965" algn="l"/>
                <a:tab pos="355600" algn="l"/>
              </a:tabLst>
              <a:defRPr/>
            </a:pP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State Contracts over $250k (Design or Construction) will have to go to the Office of the State Comptroller (OSC) for a 30 day review period.  (This can happen in parallel with PAR authorization for design or construction – but will often exceed the internal Cornell approval duration)</a:t>
            </a:r>
          </a:p>
          <a:p>
            <a:pPr marL="3556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354965" algn="l"/>
                <a:tab pos="355600" algn="l"/>
              </a:tabLst>
              <a:defRPr/>
            </a:pP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We will now waive the PM fee on CPM R&amp;R projects</a:t>
            </a:r>
          </a:p>
          <a:p>
            <a:pPr marL="3556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354965" algn="l"/>
                <a:tab pos="355600" algn="l"/>
              </a:tabLst>
              <a:defRPr/>
            </a:pP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The PM Checklists will go live in March</a:t>
            </a:r>
          </a:p>
          <a:p>
            <a:pPr marL="3556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354965" algn="l"/>
                <a:tab pos="355600" algn="l"/>
              </a:tabLst>
              <a:defRPr/>
            </a:pPr>
            <a:r>
              <a:rPr kumimoji="0" lang="en-US" sz="2200" b="0" i="0" u="none" strike="noStrike" kern="0" cap="none" spc="-5" normalizeH="0" baseline="0" noProof="0" dirty="0">
                <a:ln>
                  <a:noFill/>
                </a:ln>
                <a:solidFill>
                  <a:prstClr val="black"/>
                </a:solidFill>
                <a:effectLst/>
                <a:uLnTx/>
                <a:uFillTx/>
                <a:latin typeface="Times New Roman"/>
                <a:ea typeface="+mn-ea"/>
                <a:cs typeface="Times New Roman"/>
              </a:rPr>
              <a:t>During the PAR Prep and Approval process in eBuilder, the reminder notifications have changed when it has not moved forward. In the past, is used to be that all actors in each step were notified after 3 days and then every day thereafter until it moved to the next step; now only the PM is notified after 5 days and every day thereafter.</a:t>
            </a:r>
          </a:p>
          <a:p>
            <a:endParaRPr lang="en-US" dirty="0"/>
          </a:p>
        </p:txBody>
      </p:sp>
      <p:sp>
        <p:nvSpPr>
          <p:cNvPr id="4" name="Slide Number Placeholder 3"/>
          <p:cNvSpPr>
            <a:spLocks noGrp="1"/>
          </p:cNvSpPr>
          <p:nvPr>
            <p:ph type="sldNum" sz="quarter" idx="5"/>
          </p:nvPr>
        </p:nvSpPr>
        <p:spPr/>
        <p:txBody>
          <a:bodyPr/>
          <a:lstStyle/>
          <a:p>
            <a:fld id="{35F52ED8-C295-44CF-90E8-5E7932A5FC8A}" type="slidenum">
              <a:rPr lang="en-US" smtClean="0"/>
              <a:t>2</a:t>
            </a:fld>
            <a:endParaRPr lang="en-US"/>
          </a:p>
        </p:txBody>
      </p:sp>
    </p:spTree>
    <p:extLst>
      <p:ext uri="{BB962C8B-B14F-4D97-AF65-F5344CB8AC3E}">
        <p14:creationId xmlns:p14="http://schemas.microsoft.com/office/powerpoint/2010/main" val="195280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2900">
              <a:lnSpc>
                <a:spcPct val="100000"/>
              </a:lnSpc>
              <a:buFont typeface="Arial" panose="020B0604020202020204" pitchFamily="34" charset="0"/>
              <a:buChar char="•"/>
              <a:tabLst>
                <a:tab pos="354965" algn="l"/>
                <a:tab pos="355600" algn="l"/>
              </a:tabLst>
            </a:pPr>
            <a:r>
              <a:rPr lang="en-US" sz="2200" b="0" i="0" spc="-5" dirty="0">
                <a:solidFill>
                  <a:schemeClr val="tx1"/>
                </a:solidFill>
              </a:rPr>
              <a:t>The Code updates to the New York State Uniform Fire Prevention and Building Code (the “Uniform Code”) and the State Energy Conservation Construction Code (the “Energy Code”) will be effective on May 12, 2020. The Notices of Adoption can be viewed by clicking the “February 12” link at </a:t>
            </a:r>
            <a:r>
              <a:rPr lang="en-US" sz="2200" b="0" i="0" u="sng" spc="-5" dirty="0">
                <a:solidFill>
                  <a:srgbClr val="0070C0"/>
                </a:solidFill>
              </a:rPr>
              <a:t>http://www.dos.ny.gov/info/register/2020.html</a:t>
            </a:r>
          </a:p>
          <a:p>
            <a:pPr marL="355600" indent="-342900">
              <a:lnSpc>
                <a:spcPct val="100000"/>
              </a:lnSpc>
              <a:buFont typeface="Arial" panose="020B0604020202020204" pitchFamily="34" charset="0"/>
              <a:buChar char="•"/>
              <a:tabLst>
                <a:tab pos="354965" algn="l"/>
                <a:tab pos="355600" algn="l"/>
              </a:tabLst>
            </a:pPr>
            <a:r>
              <a:rPr lang="en-US" sz="2200" b="0" i="0" spc="-5" dirty="0">
                <a:solidFill>
                  <a:schemeClr val="tx1"/>
                </a:solidFill>
              </a:rPr>
              <a:t>New or revamped CU Standards for this fiscal year:</a:t>
            </a:r>
          </a:p>
          <a:p>
            <a:pPr marL="812800" lvl="1" indent="-342900">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013015 Entry Spaces</a:t>
            </a:r>
          </a:p>
          <a:p>
            <a:pPr marL="812800" lvl="1" indent="-342900">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107343 Bus Shelters</a:t>
            </a:r>
          </a:p>
          <a:p>
            <a:pPr marL="812800" lvl="1" indent="-342900">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329100 Soils and Planting Preparation (revamped)</a:t>
            </a:r>
          </a:p>
          <a:p>
            <a:pPr marL="812800" lvl="1" indent="-342900">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329200 Turfs and Grasses (revamped)</a:t>
            </a:r>
          </a:p>
          <a:p>
            <a:pPr marL="812800" lvl="1" indent="-342900">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330526 Utility identification: direct buried nonconductive (revamped)</a:t>
            </a:r>
          </a:p>
          <a:p>
            <a:pPr marL="355600" indent="-342900">
              <a:buFont typeface="Arial" panose="020B0604020202020204" pitchFamily="34" charset="0"/>
              <a:buChar char="•"/>
              <a:tabLst>
                <a:tab pos="354965" algn="l"/>
                <a:tab pos="355600" algn="l"/>
              </a:tabLst>
            </a:pPr>
            <a:r>
              <a:rPr lang="en-US" sz="2200" b="0" i="0" spc="-5" dirty="0">
                <a:solidFill>
                  <a:schemeClr val="tx1"/>
                </a:solidFill>
                <a:latin typeface="Times New Roman" panose="02020603050405020304" pitchFamily="18" charset="0"/>
                <a:cs typeface="Times New Roman" panose="02020603050405020304" pitchFamily="18" charset="0"/>
              </a:rPr>
              <a:t>Please review Mary-Lynn’s presentation for the information on studies with the capital planning framework, the flexibility in the approvals process for studies ($10,000-$99,999), and the requirements specific to space studies</a:t>
            </a:r>
            <a:endParaRPr lang="en-US" sz="2200" i="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F52ED8-C295-44CF-90E8-5E7932A5FC8A}" type="slidenum">
              <a:rPr lang="en-US" smtClean="0"/>
              <a:t>3</a:t>
            </a:fld>
            <a:endParaRPr lang="en-US"/>
          </a:p>
        </p:txBody>
      </p:sp>
    </p:spTree>
    <p:extLst>
      <p:ext uri="{BB962C8B-B14F-4D97-AF65-F5344CB8AC3E}">
        <p14:creationId xmlns:p14="http://schemas.microsoft.com/office/powerpoint/2010/main" val="1485345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5425440" cy="1000760"/>
          </a:xfrm>
          <a:prstGeom prst="rect">
            <a:avLst/>
          </a:prstGeom>
        </p:spPr>
        <p:txBody>
          <a:bodyPr vert="horz" wrap="square" lIns="0" tIns="12065" rIns="0" bIns="0" rtlCol="0">
            <a:spAutoFit/>
          </a:bodyPr>
          <a:lstStyle/>
          <a:p>
            <a:pPr marL="12700" marR="5080">
              <a:lnSpc>
                <a:spcPct val="100000"/>
              </a:lnSpc>
              <a:spcBef>
                <a:spcPts val="95"/>
              </a:spcBef>
            </a:pPr>
            <a:r>
              <a:rPr sz="3200" spc="-15" dirty="0">
                <a:solidFill>
                  <a:srgbClr val="FFFFFF"/>
                </a:solidFill>
                <a:latin typeface="Calibri"/>
                <a:cs typeface="Calibri"/>
              </a:rPr>
              <a:t>Project </a:t>
            </a:r>
            <a:r>
              <a:rPr sz="3200" spc="-10" dirty="0">
                <a:solidFill>
                  <a:srgbClr val="FFFFFF"/>
                </a:solidFill>
                <a:latin typeface="Calibri"/>
                <a:cs typeface="Calibri"/>
              </a:rPr>
              <a:t>Management </a:t>
            </a:r>
            <a:r>
              <a:rPr sz="3200" spc="-5" dirty="0">
                <a:solidFill>
                  <a:srgbClr val="FFFFFF"/>
                </a:solidFill>
                <a:latin typeface="Calibri"/>
                <a:cs typeface="Calibri"/>
              </a:rPr>
              <a:t>–  </a:t>
            </a:r>
            <a:r>
              <a:rPr sz="3200" spc="-20" dirty="0">
                <a:solidFill>
                  <a:srgbClr val="FFFFFF"/>
                </a:solidFill>
                <a:latin typeface="Calibri"/>
                <a:cs typeface="Calibri"/>
              </a:rPr>
              <a:t>Professional </a:t>
            </a:r>
            <a:r>
              <a:rPr sz="3200" spc="-15" dirty="0">
                <a:solidFill>
                  <a:srgbClr val="FFFFFF"/>
                </a:solidFill>
                <a:latin typeface="Calibri"/>
                <a:cs typeface="Calibri"/>
              </a:rPr>
              <a:t>Development</a:t>
            </a:r>
            <a:r>
              <a:rPr sz="3200" spc="80" dirty="0">
                <a:solidFill>
                  <a:srgbClr val="FFFFFF"/>
                </a:solidFill>
                <a:latin typeface="Calibri"/>
                <a:cs typeface="Calibri"/>
              </a:rPr>
              <a:t> </a:t>
            </a:r>
            <a:r>
              <a:rPr sz="3200" spc="-5" dirty="0">
                <a:solidFill>
                  <a:srgbClr val="FFFFFF"/>
                </a:solidFill>
                <a:latin typeface="Calibri"/>
                <a:cs typeface="Calibri"/>
              </a:rPr>
              <a:t>Series</a:t>
            </a:r>
            <a:endParaRPr sz="3200" dirty="0">
              <a:latin typeface="Calibri"/>
              <a:cs typeface="Calibri"/>
            </a:endParaRPr>
          </a:p>
        </p:txBody>
      </p:sp>
      <p:sp>
        <p:nvSpPr>
          <p:cNvPr id="3" name="object 3"/>
          <p:cNvSpPr txBox="1"/>
          <p:nvPr/>
        </p:nvSpPr>
        <p:spPr>
          <a:xfrm>
            <a:off x="407162" y="2897675"/>
            <a:ext cx="5478145" cy="1562100"/>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Calibri"/>
                <a:cs typeface="Calibri"/>
              </a:rPr>
              <a:t>Facilities </a:t>
            </a:r>
            <a:r>
              <a:rPr sz="2800" spc="-5" dirty="0">
                <a:solidFill>
                  <a:srgbClr val="FFFFFF"/>
                </a:solidFill>
                <a:latin typeface="Calibri"/>
                <a:cs typeface="Calibri"/>
              </a:rPr>
              <a:t>and Campus </a:t>
            </a:r>
            <a:r>
              <a:rPr sz="2800" dirty="0">
                <a:solidFill>
                  <a:srgbClr val="FFFFFF"/>
                </a:solidFill>
                <a:latin typeface="Calibri"/>
                <a:cs typeface="Calibri"/>
              </a:rPr>
              <a:t>Services  </a:t>
            </a:r>
            <a:r>
              <a:rPr sz="2800" spc="-5" dirty="0">
                <a:solidFill>
                  <a:srgbClr val="FFFFFF"/>
                </a:solidFill>
                <a:latin typeface="Calibri"/>
                <a:cs typeface="Calibri"/>
              </a:rPr>
              <a:t>Engineering and </a:t>
            </a:r>
            <a:r>
              <a:rPr sz="2800" spc="-10" dirty="0">
                <a:solidFill>
                  <a:srgbClr val="FFFFFF"/>
                </a:solidFill>
                <a:latin typeface="Calibri"/>
                <a:cs typeface="Calibri"/>
              </a:rPr>
              <a:t>Project Management  </a:t>
            </a:r>
            <a:r>
              <a:rPr lang="en-US" sz="2800" spc="-5" dirty="0">
                <a:solidFill>
                  <a:srgbClr val="FFFFFF"/>
                </a:solidFill>
                <a:latin typeface="Calibri"/>
                <a:cs typeface="Calibri"/>
              </a:rPr>
              <a:t>February 13, 2020</a:t>
            </a:r>
            <a:endParaRPr sz="28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751" y="461544"/>
            <a:ext cx="6778498" cy="504625"/>
          </a:xfrm>
          <a:prstGeom prst="rect">
            <a:avLst/>
          </a:prstGeom>
        </p:spPr>
        <p:txBody>
          <a:bodyPr vert="horz" wrap="square" lIns="0" tIns="12065" rIns="0" bIns="0" rtlCol="0">
            <a:spAutoFit/>
          </a:bodyPr>
          <a:lstStyle/>
          <a:p>
            <a:pPr marL="12700" algn="ctr">
              <a:lnSpc>
                <a:spcPct val="100000"/>
              </a:lnSpc>
              <a:spcBef>
                <a:spcPts val="95"/>
              </a:spcBef>
            </a:pPr>
            <a:r>
              <a:rPr lang="en-US" b="1" u="sng" spc="-5" dirty="0">
                <a:solidFill>
                  <a:schemeClr val="tx1"/>
                </a:solidFill>
              </a:rPr>
              <a:t>General Updates</a:t>
            </a:r>
            <a:endParaRPr b="1" u="sng" spc="-10" dirty="0">
              <a:solidFill>
                <a:schemeClr val="tx1"/>
              </a:solidFill>
            </a:endParaRPr>
          </a:p>
        </p:txBody>
      </p:sp>
      <p:sp>
        <p:nvSpPr>
          <p:cNvPr id="3" name="object 3"/>
          <p:cNvSpPr txBox="1">
            <a:spLocks noGrp="1"/>
          </p:cNvSpPr>
          <p:nvPr>
            <p:ph sz="half" idx="3"/>
          </p:nvPr>
        </p:nvSpPr>
        <p:spPr>
          <a:xfrm>
            <a:off x="304800" y="1295400"/>
            <a:ext cx="8398642" cy="2491195"/>
          </a:xfrm>
          <a:prstGeom prst="rect">
            <a:avLst/>
          </a:prstGeom>
        </p:spPr>
        <p:txBody>
          <a:bodyPr vert="horz" wrap="square" lIns="0" tIns="12700" rIns="0" bIns="0" rtlCol="0">
            <a:spAutoFit/>
          </a:bodyPr>
          <a:lstStyle/>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FM related design reviews </a:t>
            </a:r>
            <a:r>
              <a:rPr lang="en-US" sz="2200" b="0" spc="-5" dirty="0">
                <a:solidFill>
                  <a:schemeClr val="tx1"/>
                </a:solidFill>
              </a:rPr>
              <a:t>(D2) </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State Contracts over $250k </a:t>
            </a:r>
            <a:r>
              <a:rPr lang="en-US" sz="2200" b="0" spc="-5" dirty="0">
                <a:solidFill>
                  <a:schemeClr val="tx1"/>
                </a:solidFill>
              </a:rPr>
              <a:t>(PD3)</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CPM R&amp;R projects </a:t>
            </a:r>
            <a:r>
              <a:rPr lang="en-US" sz="2200" b="0" spc="-5" dirty="0">
                <a:solidFill>
                  <a:schemeClr val="tx1"/>
                </a:solidFill>
              </a:rPr>
              <a:t>(PD1)</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PM Checklists </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PAR Prep and Approval process</a:t>
            </a:r>
            <a:r>
              <a:rPr lang="en-US" sz="2200" b="0" i="0" spc="-5" dirty="0">
                <a:solidFill>
                  <a:schemeClr val="tx1"/>
                </a:solidFill>
              </a:rPr>
              <a:t> </a:t>
            </a:r>
            <a:r>
              <a:rPr lang="en-US" sz="2200" b="0" spc="-5" dirty="0">
                <a:solidFill>
                  <a:schemeClr val="tx1"/>
                </a:solidFill>
              </a:rPr>
              <a:t>(PD1)</a:t>
            </a:r>
          </a:p>
        </p:txBody>
      </p:sp>
      <p:pic>
        <p:nvPicPr>
          <p:cNvPr id="4" name="Picture 3">
            <a:extLst>
              <a:ext uri="{FF2B5EF4-FFF2-40B4-BE49-F238E27FC236}">
                <a16:creationId xmlns:a16="http://schemas.microsoft.com/office/drawing/2014/main" id="{B82F6209-F520-4649-9193-1C9F504344FE}"/>
              </a:ext>
            </a:extLst>
          </p:cNvPr>
          <p:cNvPicPr>
            <a:picLocks noChangeAspect="1"/>
          </p:cNvPicPr>
          <p:nvPr/>
        </p:nvPicPr>
        <p:blipFill>
          <a:blip r:embed="rId3"/>
          <a:stretch>
            <a:fillRect/>
          </a:stretch>
        </p:blipFill>
        <p:spPr>
          <a:xfrm>
            <a:off x="5658477" y="1143000"/>
            <a:ext cx="3022771" cy="3743683"/>
          </a:xfrm>
          <a:prstGeom prst="rect">
            <a:avLst/>
          </a:prstGeom>
        </p:spPr>
      </p:pic>
      <p:pic>
        <p:nvPicPr>
          <p:cNvPr id="7" name="Picture 6">
            <a:extLst>
              <a:ext uri="{FF2B5EF4-FFF2-40B4-BE49-F238E27FC236}">
                <a16:creationId xmlns:a16="http://schemas.microsoft.com/office/drawing/2014/main" id="{1C4B5F85-D455-4D4D-B9DB-8F6B17D41B41}"/>
              </a:ext>
            </a:extLst>
          </p:cNvPr>
          <p:cNvPicPr>
            <a:picLocks noChangeAspect="1"/>
          </p:cNvPicPr>
          <p:nvPr/>
        </p:nvPicPr>
        <p:blipFill>
          <a:blip r:embed="rId4"/>
          <a:stretch>
            <a:fillRect/>
          </a:stretch>
        </p:blipFill>
        <p:spPr>
          <a:xfrm>
            <a:off x="5789903" y="1666412"/>
            <a:ext cx="2796364" cy="3808018"/>
          </a:xfrm>
          <a:prstGeom prst="rect">
            <a:avLst/>
          </a:prstGeom>
        </p:spPr>
      </p:pic>
      <p:pic>
        <p:nvPicPr>
          <p:cNvPr id="8" name="Picture 7">
            <a:extLst>
              <a:ext uri="{FF2B5EF4-FFF2-40B4-BE49-F238E27FC236}">
                <a16:creationId xmlns:a16="http://schemas.microsoft.com/office/drawing/2014/main" id="{7EAF9900-1C9E-493E-BD56-42CD7B88FDE5}"/>
              </a:ext>
            </a:extLst>
          </p:cNvPr>
          <p:cNvPicPr>
            <a:picLocks noChangeAspect="1"/>
          </p:cNvPicPr>
          <p:nvPr/>
        </p:nvPicPr>
        <p:blipFill>
          <a:blip r:embed="rId5"/>
          <a:stretch>
            <a:fillRect/>
          </a:stretch>
        </p:blipFill>
        <p:spPr>
          <a:xfrm>
            <a:off x="5789903" y="2048636"/>
            <a:ext cx="2796365" cy="321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751" y="461544"/>
            <a:ext cx="6778498" cy="504625"/>
          </a:xfrm>
          <a:prstGeom prst="rect">
            <a:avLst/>
          </a:prstGeom>
        </p:spPr>
        <p:txBody>
          <a:bodyPr vert="horz" wrap="square" lIns="0" tIns="12065" rIns="0" bIns="0" rtlCol="0">
            <a:spAutoFit/>
          </a:bodyPr>
          <a:lstStyle/>
          <a:p>
            <a:pPr marL="12700" algn="ctr">
              <a:lnSpc>
                <a:spcPct val="100000"/>
              </a:lnSpc>
              <a:spcBef>
                <a:spcPts val="95"/>
              </a:spcBef>
            </a:pPr>
            <a:r>
              <a:rPr lang="en-US" b="1" u="sng" spc="-5" dirty="0">
                <a:solidFill>
                  <a:schemeClr val="tx1"/>
                </a:solidFill>
              </a:rPr>
              <a:t>General Updates</a:t>
            </a:r>
            <a:endParaRPr b="1" u="sng" spc="-10" dirty="0">
              <a:solidFill>
                <a:schemeClr val="tx1"/>
              </a:solidFill>
            </a:endParaRPr>
          </a:p>
        </p:txBody>
      </p:sp>
      <p:sp>
        <p:nvSpPr>
          <p:cNvPr id="3" name="object 3"/>
          <p:cNvSpPr txBox="1">
            <a:spLocks noGrp="1"/>
          </p:cNvSpPr>
          <p:nvPr>
            <p:ph sz="half" idx="3"/>
          </p:nvPr>
        </p:nvSpPr>
        <p:spPr>
          <a:xfrm>
            <a:off x="372679" y="1295400"/>
            <a:ext cx="8398642" cy="3783856"/>
          </a:xfrm>
          <a:prstGeom prst="rect">
            <a:avLst/>
          </a:prstGeom>
        </p:spPr>
        <p:txBody>
          <a:bodyPr vert="horz" wrap="square" lIns="0" tIns="12700" rIns="0" bIns="0" rtlCol="0">
            <a:spAutoFit/>
          </a:bodyPr>
          <a:lstStyle/>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Code updates </a:t>
            </a:r>
            <a:r>
              <a:rPr lang="en-US" sz="2200" b="0" i="0" spc="-5" dirty="0">
                <a:solidFill>
                  <a:schemeClr val="tx1"/>
                </a:solidFill>
              </a:rPr>
              <a:t>(</a:t>
            </a:r>
            <a:r>
              <a:rPr lang="en-US" sz="2200" b="0" spc="-5" dirty="0">
                <a:solidFill>
                  <a:schemeClr val="tx1"/>
                </a:solidFill>
              </a:rPr>
              <a:t>D5)</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rPr>
              <a:t>CU Standards </a:t>
            </a:r>
            <a:r>
              <a:rPr lang="en-US" sz="2200" b="0" i="0" spc="-5" dirty="0">
                <a:solidFill>
                  <a:schemeClr val="tx1"/>
                </a:solidFill>
              </a:rPr>
              <a:t>new or revamped for this fiscal year:</a:t>
            </a:r>
          </a:p>
          <a:p>
            <a:pPr marL="812800" lvl="1" indent="-342900">
              <a:lnSpc>
                <a:spcPct val="150000"/>
              </a:lnSpc>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013015 Entry Spaces</a:t>
            </a:r>
          </a:p>
          <a:p>
            <a:pPr marL="812800" lvl="1" indent="-342900">
              <a:lnSpc>
                <a:spcPct val="150000"/>
              </a:lnSpc>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107343 Bus Shelters</a:t>
            </a:r>
          </a:p>
          <a:p>
            <a:pPr marL="812800" lvl="1" indent="-342900">
              <a:lnSpc>
                <a:spcPct val="150000"/>
              </a:lnSpc>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329100 Soils and Planting Preparation (revamped)</a:t>
            </a:r>
          </a:p>
          <a:p>
            <a:pPr marL="812800" lvl="1" indent="-342900">
              <a:lnSpc>
                <a:spcPct val="150000"/>
              </a:lnSpc>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329200 Turfs and Grasses (revamped)</a:t>
            </a:r>
          </a:p>
          <a:p>
            <a:pPr marL="812800" lvl="1" indent="-342900">
              <a:lnSpc>
                <a:spcPct val="150000"/>
              </a:lnSpc>
              <a:buFont typeface="Arial" panose="020B0604020202020204" pitchFamily="34" charset="0"/>
              <a:buChar char="•"/>
              <a:tabLst>
                <a:tab pos="354965" algn="l"/>
                <a:tab pos="355600" algn="l"/>
              </a:tabLst>
            </a:pPr>
            <a:r>
              <a:rPr lang="en-US" sz="2000" b="0" spc="-5" dirty="0">
                <a:solidFill>
                  <a:schemeClr val="tx1"/>
                </a:solidFill>
                <a:latin typeface="Times New Roman" panose="02020603050405020304" pitchFamily="18" charset="0"/>
                <a:cs typeface="Times New Roman" panose="02020603050405020304" pitchFamily="18" charset="0"/>
              </a:rPr>
              <a:t>330526 Utility identification: direct buried nonconductive (revamped)</a:t>
            </a:r>
          </a:p>
          <a:p>
            <a:pPr marL="355600" indent="-342900">
              <a:lnSpc>
                <a:spcPct val="150000"/>
              </a:lnSpc>
              <a:buFont typeface="Arial" panose="020B0604020202020204" pitchFamily="34" charset="0"/>
              <a:buChar char="•"/>
              <a:tabLst>
                <a:tab pos="354965" algn="l"/>
                <a:tab pos="355600" algn="l"/>
              </a:tabLst>
            </a:pPr>
            <a:r>
              <a:rPr lang="en-US" sz="2200" i="0" spc="-5" dirty="0">
                <a:solidFill>
                  <a:schemeClr val="tx1"/>
                </a:solidFill>
                <a:latin typeface="Times New Roman" panose="02020603050405020304" pitchFamily="18" charset="0"/>
                <a:cs typeface="Times New Roman" panose="02020603050405020304" pitchFamily="18" charset="0"/>
              </a:rPr>
              <a:t>PAR requirements for studies </a:t>
            </a:r>
            <a:r>
              <a:rPr lang="en-US" sz="2200" b="0" i="0" spc="-5" dirty="0">
                <a:solidFill>
                  <a:schemeClr val="tx1"/>
                </a:solidFill>
                <a:latin typeface="Times New Roman" panose="02020603050405020304" pitchFamily="18" charset="0"/>
                <a:cs typeface="Times New Roman" panose="02020603050405020304" pitchFamily="18" charset="0"/>
              </a:rPr>
              <a:t>(today’s presentation) </a:t>
            </a:r>
            <a:r>
              <a:rPr lang="en-US" sz="2200" b="0" spc="-5" dirty="0">
                <a:solidFill>
                  <a:schemeClr val="tx1"/>
                </a:solidFill>
                <a:latin typeface="Times New Roman" panose="02020603050405020304" pitchFamily="18" charset="0"/>
                <a:cs typeface="Times New Roman" panose="02020603050405020304" pitchFamily="18" charset="0"/>
              </a:rPr>
              <a:t>(D1)</a:t>
            </a:r>
            <a:endParaRPr lang="en-US" sz="2200" b="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B7523E6-F806-44DB-8F5B-A86E58C24038}"/>
              </a:ext>
            </a:extLst>
          </p:cNvPr>
          <p:cNvPicPr>
            <a:picLocks noChangeAspect="1"/>
          </p:cNvPicPr>
          <p:nvPr/>
        </p:nvPicPr>
        <p:blipFill>
          <a:blip r:embed="rId3"/>
          <a:stretch>
            <a:fillRect/>
          </a:stretch>
        </p:blipFill>
        <p:spPr>
          <a:xfrm>
            <a:off x="3581400" y="1273206"/>
            <a:ext cx="4220547" cy="583140"/>
          </a:xfrm>
          <a:prstGeom prst="rect">
            <a:avLst/>
          </a:prstGeom>
        </p:spPr>
      </p:pic>
      <p:pic>
        <p:nvPicPr>
          <p:cNvPr id="5" name="Picture 4">
            <a:extLst>
              <a:ext uri="{FF2B5EF4-FFF2-40B4-BE49-F238E27FC236}">
                <a16:creationId xmlns:a16="http://schemas.microsoft.com/office/drawing/2014/main" id="{6E377DAC-8697-41CB-BD7D-A412AD762446}"/>
              </a:ext>
            </a:extLst>
          </p:cNvPr>
          <p:cNvPicPr>
            <a:picLocks noChangeAspect="1"/>
          </p:cNvPicPr>
          <p:nvPr/>
        </p:nvPicPr>
        <p:blipFill>
          <a:blip r:embed="rId4"/>
          <a:stretch>
            <a:fillRect/>
          </a:stretch>
        </p:blipFill>
        <p:spPr>
          <a:xfrm>
            <a:off x="2699906" y="5101450"/>
            <a:ext cx="3744187" cy="1747287"/>
          </a:xfrm>
          <a:prstGeom prst="rect">
            <a:avLst/>
          </a:prstGeom>
        </p:spPr>
      </p:pic>
    </p:spTree>
    <p:extLst>
      <p:ext uri="{BB962C8B-B14F-4D97-AF65-F5344CB8AC3E}">
        <p14:creationId xmlns:p14="http://schemas.microsoft.com/office/powerpoint/2010/main" val="39289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438</Words>
  <Application>Microsoft Office PowerPoint</Application>
  <PresentationFormat>On-screen Show (4:3)</PresentationFormat>
  <Paragraphs>32</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Office Theme</vt:lpstr>
      <vt:lpstr>PowerPoint Presentation</vt:lpstr>
      <vt:lpstr>General Updates</vt:lpstr>
      <vt:lpstr>General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6</cp:revision>
  <dcterms:created xsi:type="dcterms:W3CDTF">2020-02-13T14:27:06Z</dcterms:created>
  <dcterms:modified xsi:type="dcterms:W3CDTF">2020-02-13T20:29:13Z</dcterms:modified>
</cp:coreProperties>
</file>